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7"/>
  </p:notesMasterIdLst>
  <p:sldIdLst>
    <p:sldId id="256" r:id="rId2"/>
    <p:sldId id="436" r:id="rId3"/>
    <p:sldId id="418" r:id="rId4"/>
    <p:sldId id="437" r:id="rId5"/>
    <p:sldId id="410" r:id="rId6"/>
    <p:sldId id="419" r:id="rId7"/>
    <p:sldId id="420" r:id="rId8"/>
    <p:sldId id="438" r:id="rId9"/>
    <p:sldId id="329" r:id="rId10"/>
    <p:sldId id="454" r:id="rId11"/>
    <p:sldId id="455" r:id="rId12"/>
    <p:sldId id="456" r:id="rId13"/>
    <p:sldId id="457" r:id="rId14"/>
    <p:sldId id="444" r:id="rId15"/>
    <p:sldId id="445" r:id="rId16"/>
    <p:sldId id="446" r:id="rId17"/>
    <p:sldId id="447" r:id="rId18"/>
    <p:sldId id="448" r:id="rId19"/>
    <p:sldId id="449" r:id="rId20"/>
    <p:sldId id="450" r:id="rId21"/>
    <p:sldId id="451" r:id="rId22"/>
    <p:sldId id="452" r:id="rId23"/>
    <p:sldId id="453" r:id="rId24"/>
    <p:sldId id="439" r:id="rId25"/>
    <p:sldId id="399" r:id="rId26"/>
    <p:sldId id="440" r:id="rId27"/>
    <p:sldId id="310" r:id="rId28"/>
    <p:sldId id="371" r:id="rId29"/>
    <p:sldId id="401" r:id="rId30"/>
    <p:sldId id="375" r:id="rId31"/>
    <p:sldId id="458" r:id="rId32"/>
    <p:sldId id="441" r:id="rId33"/>
    <p:sldId id="430" r:id="rId34"/>
    <p:sldId id="433" r:id="rId35"/>
    <p:sldId id="32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99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82540" autoAdjust="0"/>
  </p:normalViewPr>
  <p:slideViewPr>
    <p:cSldViewPr>
      <p:cViewPr varScale="1">
        <p:scale>
          <a:sx n="90" d="100"/>
          <a:sy n="90" d="100"/>
        </p:scale>
        <p:origin x="-630" y="-96"/>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2015/1/29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Good afternoon, everyone</a:t>
            </a:r>
            <a:r>
              <a:rPr lang="en-US" altLang="zh-CN" smtClean="0"/>
              <a:t>.</a:t>
            </a:r>
            <a:r>
              <a:rPr lang="en-US" altLang="zh-CN" baseline="0" smtClean="0"/>
              <a:t> </a:t>
            </a:r>
            <a:r>
              <a:rPr lang="en-US" altLang="zh-CN" baseline="0" smtClean="0"/>
              <a:t>I </a:t>
            </a:r>
            <a:r>
              <a:rPr lang="en-US" altLang="zh-CN" baseline="0" dirty="0" smtClean="0"/>
              <a:t>will present our organized SHREC track: Extended Large Scale Sketch-Based 3D Shape Retrieval. </a:t>
            </a:r>
          </a:p>
          <a:p>
            <a:pPr eaLnBrk="1" hangingPunct="1">
              <a:spcBef>
                <a:spcPct val="0"/>
              </a:spcBef>
            </a:pPr>
            <a:endParaRPr lang="en-US" altLang="zh-CN" baseline="0" dirty="0" smtClean="0"/>
          </a:p>
          <a:p>
            <a:pPr eaLnBrk="1" hangingPunct="1">
              <a:spcBef>
                <a:spcPct val="0"/>
              </a:spcBef>
            </a:pPr>
            <a:r>
              <a:rPr lang="en-US" altLang="zh-CN" baseline="0" dirty="0" smtClean="0"/>
              <a:t>It is a joint work of the following authors from these institutes. </a:t>
            </a:r>
          </a:p>
          <a:p>
            <a:pPr eaLnBrk="1" hangingPunct="1">
              <a:spcBef>
                <a:spcPct val="0"/>
              </a:spcBef>
            </a:pPr>
            <a:endParaRPr lang="en-US" altLang="zh-CN" baseline="0" dirty="0" smtClean="0"/>
          </a:p>
          <a:p>
            <a:pPr eaLnBrk="1" hangingPunct="1">
              <a:spcBef>
                <a:spcPct val="0"/>
              </a:spcBef>
            </a:pPr>
            <a:r>
              <a:rPr lang="en-US" altLang="zh-CN" baseline="0" dirty="0" smtClean="0"/>
              <a:t>The first four persons are organizers while other 9 are 4 groups of participants. </a:t>
            </a:r>
          </a:p>
        </p:txBody>
      </p:sp>
      <p:sp>
        <p:nvSpPr>
          <p:cNvPr id="11267" name="Slide Number Placeholder 3"/>
          <p:cNvSpPr>
            <a:spLocks noGrp="1"/>
          </p:cNvSpPr>
          <p:nvPr>
            <p:ph type="sldNum" sz="quarter" idx="5"/>
          </p:nvPr>
        </p:nvSpPr>
        <p:spPr bwMode="auto">
          <a:ln>
            <a:miter lim="800000"/>
            <a:headEnd/>
            <a:tailEnd/>
          </a:ln>
        </p:spPr>
        <p:txBody>
          <a:bodyPr/>
          <a:lstStyle/>
          <a:p>
            <a:pPr>
              <a:defRPr/>
            </a:pPr>
            <a:fld id="{BA711C1C-803D-4239-9AFD-0B4396922125}" type="slidenum">
              <a:rPr lang="zh-CN" altLang="en-US" smtClean="0"/>
              <a:pPr>
                <a:defRPr/>
              </a:pPr>
              <a:t>1</a:t>
            </a:fld>
            <a:endParaRPr lang="en-US"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err="1" smtClean="0"/>
              <a:t>Furuya’s</a:t>
            </a:r>
            <a:r>
              <a:rPr lang="en-US" altLang="ja-JP" dirty="0" smtClean="0"/>
              <a:t>  method employs an unsupervised distance metric learning algorithm to </a:t>
            </a:r>
            <a:r>
              <a:rPr lang="en-US" altLang="ja-JP" baseline="0" dirty="0" smtClean="0"/>
              <a:t>improve comparison among sketches and 3D models.</a:t>
            </a: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The algorithm, called Cross-Domain</a:t>
            </a:r>
            <a:r>
              <a:rPr lang="en-US" altLang="ja-JP" baseline="0" dirty="0" smtClean="0"/>
              <a:t> Manifold Ranking, preserves structures of the sketch feature manifold, on the left, drawn in purple, and the 3D model feature manifold, on the right, drawn in green. </a:t>
            </a: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The algorithm first creates</a:t>
            </a:r>
            <a:r>
              <a:rPr lang="en-US" altLang="ja-JP" baseline="0" dirty="0" smtClean="0"/>
              <a:t> the sketch feature manifold by using a sketch-to-sketch feature comparison algorithm. It separately creates and the 3D feature manifold by using a 3D model-to-3D model comparison algorithm.</a:t>
            </a: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Then, these two independent manifolds are related by using sketch-to-3D</a:t>
            </a:r>
            <a:r>
              <a:rPr lang="en-US" altLang="ja-JP" baseline="0" dirty="0" smtClean="0"/>
              <a:t> model feature comparison algorithm, as indicated by the blue links.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t>Finally, 3D models are ranked based on similarity to the query by diffusing relevance value from the sketch query over the cross-domain manifold.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t>The Cross-Domain Manifold Ranking accepts any feature comparison algorithms that are suitable for comparing each pair of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t>For this SHREC track, Furuya et al. used BF-GALIF by </a:t>
            </a:r>
            <a:r>
              <a:rPr lang="en-US" altLang="ja-JP" baseline="0" dirty="0" err="1" smtClean="0"/>
              <a:t>Eitz</a:t>
            </a:r>
            <a:r>
              <a:rPr lang="en-US" altLang="ja-JP" baseline="0" dirty="0" smtClean="0"/>
              <a:t> for sketch-to-sketch and sketch-to-3D model comparison. For 3D model-to-3D-model comparison, BF-DSIFT is used.</a:t>
            </a: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11</a:t>
            </a:fld>
            <a:endParaRPr lang="en-US" altLang="zh-CN"/>
          </a:p>
        </p:txBody>
      </p:sp>
    </p:spTree>
    <p:extLst>
      <p:ext uri="{BB962C8B-B14F-4D97-AF65-F5344CB8AC3E}">
        <p14:creationId xmlns:p14="http://schemas.microsoft.com/office/powerpoint/2010/main" val="320850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sketch-to-3D model comparison,</a:t>
            </a:r>
            <a:r>
              <a:rPr lang="en-US" altLang="ja-JP" sz="1200" b="0" i="0" u="none" strike="noStrike" kern="1200" baseline="0" dirty="0" smtClean="0">
                <a:solidFill>
                  <a:schemeClr val="tx1"/>
                </a:solidFill>
                <a:latin typeface="+mn-lt"/>
                <a:ea typeface="+mn-ea"/>
                <a:cs typeface="+mn-cs"/>
              </a:rPr>
              <a:t> the participants used BF-GALIF algorithm proposed by </a:t>
            </a:r>
            <a:r>
              <a:rPr lang="en-US" altLang="ja-JP" sz="1200" b="0" i="0" u="none" strike="noStrike" kern="1200" baseline="0" dirty="0" err="1" smtClean="0">
                <a:solidFill>
                  <a:schemeClr val="tx1"/>
                </a:solidFill>
                <a:latin typeface="+mn-lt"/>
                <a:ea typeface="+mn-ea"/>
                <a:cs typeface="+mn-cs"/>
              </a:rPr>
              <a:t>Eitz</a:t>
            </a:r>
            <a:r>
              <a:rPr lang="en-US" altLang="ja-JP" sz="1200" b="0" i="0" u="none" strike="noStrike" kern="1200" baseline="0" dirty="0" smtClean="0">
                <a:solidFill>
                  <a:schemeClr val="tx1"/>
                </a:solidFill>
                <a:latin typeface="+mn-lt"/>
                <a:ea typeface="+mn-ea"/>
                <a:cs typeface="+mn-cs"/>
              </a:rPr>
              <a:t>, with slight modification.</a:t>
            </a:r>
          </a:p>
          <a:p>
            <a:endParaRPr lang="en-US" baseline="0" dirty="0" smtClean="0"/>
          </a:p>
          <a:p>
            <a:r>
              <a:rPr lang="en-US" baseline="0" dirty="0" smtClean="0"/>
              <a:t>To compare a line drawing sketch with a 3D model, the 3D model is rendered into suggestive contour images from 20 viewpoints. </a:t>
            </a:r>
          </a:p>
          <a:p>
            <a:endParaRPr lang="en-US" baseline="0" dirty="0" smtClean="0"/>
          </a:p>
          <a:p>
            <a:r>
              <a:rPr lang="en-US" baseline="0" dirty="0" smtClean="0"/>
              <a:t>Then the algorithm densely extracts hundreds of Gabor filter-based local feature, called GALIF, from a sketch. The set of local features are integrated into a feature vector per sketch by using the </a:t>
            </a:r>
            <a:r>
              <a:rPr lang="en-US" altLang="ja-JP" baseline="0" dirty="0" smtClean="0"/>
              <a:t>Bag-of-Features approach.</a:t>
            </a:r>
            <a:endParaRPr lang="en-US" baseline="0" dirty="0" smtClean="0"/>
          </a:p>
          <a:p>
            <a:endParaRPr lang="en-US" baseline="0" dirty="0" smtClean="0"/>
          </a:p>
          <a:p>
            <a:r>
              <a:rPr lang="en-US" baseline="0" dirty="0" smtClean="0"/>
              <a:t>Similarly, the algorithm densely extracts GALIF features from each one of the 20 suggestive contour images of the 3D model. For each one of 20 views, the set of local feature is integrated into a feature vector per view, again by using the Bag-of-Features approach.</a:t>
            </a:r>
          </a:p>
          <a:p>
            <a:endParaRPr lang="en-US" baseline="0" dirty="0" smtClean="0"/>
          </a:p>
          <a:p>
            <a:r>
              <a:rPr lang="en-US" baseline="0" dirty="0" smtClean="0"/>
              <a:t>The distance between the sketch and the 3D model is the minimum of distances among 20 image pairs.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t>The participants also used the BF-GALIF algorithm for sketch-to-sketch comparison. </a:t>
            </a:r>
            <a:endParaRPr lang="en-US" altLang="ja-JP"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12</a:t>
            </a:fld>
            <a:endParaRPr lang="en-US" altLang="zh-CN"/>
          </a:p>
        </p:txBody>
      </p:sp>
    </p:spTree>
    <p:extLst>
      <p:ext uri="{BB962C8B-B14F-4D97-AF65-F5344CB8AC3E}">
        <p14:creationId xmlns:p14="http://schemas.microsoft.com/office/powerpoint/2010/main" val="324505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z="1200" b="0" i="0" u="none" strike="noStrike" kern="1200" baseline="0" dirty="0" smtClean="0">
                <a:solidFill>
                  <a:schemeClr val="tx1"/>
                </a:solidFill>
                <a:latin typeface="+mn-lt"/>
                <a:ea typeface="+mn-ea"/>
                <a:cs typeface="+mn-cs"/>
              </a:rPr>
              <a:t>For 3D model-to-3D model comparison, Furuya used the BF-DSIFT algorithm.  Furuya used it also for the large-scale comprehensive 3D shape retrieval track.</a:t>
            </a:r>
          </a:p>
          <a:p>
            <a:pPr>
              <a:spcBef>
                <a:spcPct val="0"/>
              </a:spcBef>
            </a:pPr>
            <a:endParaRPr kumimoji="1" lang="en-US" altLang="ja-JP" dirty="0" smtClean="0"/>
          </a:p>
          <a:p>
            <a:r>
              <a:rPr lang="en-US" sz="1200" b="0" i="0" u="none" strike="noStrike" kern="1200" baseline="0" dirty="0" smtClean="0">
                <a:solidFill>
                  <a:schemeClr val="tx1"/>
                </a:solidFill>
                <a:latin typeface="+mn-lt"/>
                <a:ea typeface="+mn-ea"/>
                <a:cs typeface="+mn-cs"/>
              </a:rPr>
              <a:t>The algorithm first renders a 3D model into a set of range images from multiple viewpoints. </a:t>
            </a:r>
          </a:p>
          <a:p>
            <a:r>
              <a:rPr lang="en-US" sz="1200" b="0" i="0" u="none" strike="noStrike" kern="1200" baseline="0" dirty="0" smtClean="0">
                <a:solidFill>
                  <a:schemeClr val="tx1"/>
                </a:solidFill>
                <a:latin typeface="+mn-lt"/>
                <a:ea typeface="+mn-ea"/>
                <a:cs typeface="+mn-cs"/>
              </a:rPr>
              <a:t>It then extracts hundreds of SIFT features densely for each range image. </a:t>
            </a:r>
          </a:p>
          <a:p>
            <a:r>
              <a:rPr lang="en-US" sz="1200" b="0" i="0" u="none" strike="noStrike" kern="1200" baseline="0" dirty="0" smtClean="0">
                <a:solidFill>
                  <a:schemeClr val="tx1"/>
                </a:solidFill>
                <a:latin typeface="+mn-lt"/>
                <a:ea typeface="+mn-ea"/>
                <a:cs typeface="+mn-cs"/>
              </a:rPr>
              <a:t>Then, all the SIFT features from all the views of the 3D models are put in a bag, and Bag-of-Features, or Bag-of-Words approach is used to integrate them into a feature vector per 3D model. </a:t>
            </a:r>
          </a:p>
          <a:p>
            <a:pPr marL="0" marR="0" lvl="1" indent="0" algn="l" defTabSz="914400" rtl="0" eaLnBrk="0" fontAlgn="base" latinLnBrk="0" hangingPunct="0">
              <a:lnSpc>
                <a:spcPct val="100000"/>
              </a:lnSpc>
              <a:spcBef>
                <a:spcPct val="0"/>
              </a:spcBef>
              <a:spcAft>
                <a:spcPct val="0"/>
              </a:spcAft>
              <a:buClrTx/>
              <a:buSzTx/>
              <a:buFontTx/>
              <a:buNone/>
              <a:tabLst/>
              <a:defRPr/>
            </a:pPr>
            <a:endParaRPr kumimoji="1" lang="en-US" altLang="ja-JP" dirty="0" smtClean="0"/>
          </a:p>
        </p:txBody>
      </p:sp>
      <p:sp>
        <p:nvSpPr>
          <p:cNvPr id="18436" name="スライド番号プレースホルダ 3"/>
          <p:cNvSpPr>
            <a:spLocks noGrp="1"/>
          </p:cNvSpPr>
          <p:nvPr>
            <p:ph type="sldNum" sz="quarter" idx="5"/>
          </p:nvPr>
        </p:nvSpPr>
        <p:spPr bwMode="auto">
          <a:noFill/>
          <a:ln>
            <a:miter lim="800000"/>
            <a:headEnd/>
            <a:tailEnd/>
          </a:ln>
        </p:spPr>
        <p:txBody>
          <a:bodyPr/>
          <a:lstStyle/>
          <a:p>
            <a:fld id="{36D614A2-7B43-4969-92BC-24485D6C9E93}" type="slidenum">
              <a:rPr lang="en-US" altLang="ja-JP"/>
              <a:pPr/>
              <a:t>13</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Now</a:t>
            </a:r>
            <a:r>
              <a:rPr lang="en-US" altLang="ja-JP" baseline="0" dirty="0" smtClean="0"/>
              <a:t> we introduce Li et al.’s </a:t>
            </a:r>
            <a:r>
              <a:rPr lang="en-US" dirty="0" smtClean="0">
                <a:cs typeface="Times New Roman" pitchFamily="18" charset="0"/>
              </a:rPr>
              <a:t>Efficient Sketch-Based 3D Model Retrieval Based on View Clustering and </a:t>
            </a:r>
            <a:br>
              <a:rPr lang="en-US" dirty="0" smtClean="0">
                <a:cs typeface="Times New Roman" pitchFamily="18" charset="0"/>
              </a:rPr>
            </a:br>
            <a:r>
              <a:rPr lang="en-US" dirty="0" smtClean="0">
                <a:cs typeface="Times New Roman" pitchFamily="18" charset="0"/>
              </a:rPr>
              <a:t>Parallel Shape Context Matching. </a:t>
            </a:r>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Motivation: </a:t>
            </a:r>
            <a:r>
              <a:rPr lang="en-US" sz="2000" dirty="0" smtClean="0">
                <a:latin typeface="+mn-lt"/>
              </a:rPr>
              <a:t>3D models often differ in their visual complexities, thus there is no need to sample the same number of views to represent each model. </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A Sketch-Based Retrieval algorithm based on adaptive </a:t>
            </a:r>
            <a:r>
              <a:rPr lang="en-US" b="1" dirty="0" smtClean="0">
                <a:latin typeface="+mn-lt"/>
              </a:rPr>
              <a:t>V</a:t>
            </a:r>
            <a:r>
              <a:rPr lang="en-US" dirty="0" smtClean="0">
                <a:latin typeface="+mn-lt"/>
              </a:rPr>
              <a:t>iew </a:t>
            </a:r>
            <a:r>
              <a:rPr lang="en-US" b="1" dirty="0" smtClean="0">
                <a:latin typeface="+mn-lt"/>
              </a:rPr>
              <a:t>C</a:t>
            </a:r>
            <a:r>
              <a:rPr lang="en-US" dirty="0" smtClean="0">
                <a:latin typeface="+mn-lt"/>
              </a:rPr>
              <a:t>lustering and parallel </a:t>
            </a:r>
            <a:r>
              <a:rPr lang="en-US" b="1" dirty="0" smtClean="0">
                <a:latin typeface="+mn-lt"/>
              </a:rPr>
              <a:t>S</a:t>
            </a:r>
            <a:r>
              <a:rPr lang="en-US" dirty="0" smtClean="0">
                <a:latin typeface="+mn-lt"/>
              </a:rPr>
              <a:t>hape </a:t>
            </a:r>
            <a:r>
              <a:rPr lang="en-US" b="1" dirty="0" smtClean="0">
                <a:latin typeface="+mn-lt"/>
              </a:rPr>
              <a:t>C</a:t>
            </a:r>
            <a:r>
              <a:rPr lang="en-US" dirty="0" smtClean="0">
                <a:latin typeface="+mn-lt"/>
              </a:rPr>
              <a:t>ontext matching, named </a:t>
            </a:r>
            <a:r>
              <a:rPr lang="en-US" b="1" dirty="0" smtClean="0">
                <a:latin typeface="+mn-lt"/>
              </a:rPr>
              <a:t>SBR-VC</a:t>
            </a:r>
            <a:r>
              <a:rPr lang="en-US" dirty="0" smtClean="0">
                <a:latin typeface="+mn-lt"/>
              </a:rPr>
              <a:t>, has been proposed.</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b="1" dirty="0" smtClean="0">
                <a:latin typeface="+mn-lt"/>
                <a:ea typeface="ＭＳ Ｐゴシック" pitchFamily="34" charset="-128"/>
              </a:rPr>
              <a:t>Visual complexity metric: </a:t>
            </a:r>
            <a:r>
              <a:rPr lang="en-US" dirty="0" smtClean="0">
                <a:latin typeface="+mn-lt"/>
                <a:ea typeface="ＭＳ Ｐゴシック" pitchFamily="34" charset="-128"/>
              </a:rPr>
              <a:t>viewpoint entropy distribution of a set of sample views of a model.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Based on </a:t>
            </a:r>
            <a:r>
              <a:rPr lang="en-US" b="1" dirty="0" smtClean="0">
                <a:latin typeface="+mn-lt"/>
                <a:ea typeface="ＭＳ Ｐゴシック" pitchFamily="34" charset="-128"/>
              </a:rPr>
              <a:t>Visual complexity metric </a:t>
            </a:r>
            <a:r>
              <a:rPr lang="en-US" dirty="0" smtClean="0">
                <a:latin typeface="+mn-lt"/>
              </a:rPr>
              <a:t>the number of the representative views of the 3D model is adaptively assigned.</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Then, a Fuzzy C-Means view clustering is performed on the sample views based on their viewpoint entropy values and viewpoint locations.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Finally, a parallel implementation of the shape context matching method is utilized during online retrieval for the matching between</a:t>
            </a:r>
            <a:r>
              <a:rPr lang="en-US" baseline="0" dirty="0" smtClean="0">
                <a:latin typeface="+mn-lt"/>
              </a:rPr>
              <a:t> </a:t>
            </a:r>
            <a:r>
              <a:rPr lang="en-US" dirty="0" smtClean="0">
                <a:latin typeface="+mn-lt"/>
              </a:rPr>
              <a:t>a query sketch and the representative views for each target model. </a:t>
            </a: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15</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overview of the </a:t>
            </a:r>
            <a:r>
              <a:rPr lang="en-US" sz="900" b="0" i="0" u="none" strike="noStrike" kern="1200" baseline="0" dirty="0" smtClean="0">
                <a:solidFill>
                  <a:schemeClr val="tx1"/>
                </a:solidFill>
                <a:latin typeface="+mn-lt"/>
                <a:ea typeface="+mn-ea"/>
                <a:cs typeface="+mn-cs"/>
              </a:rPr>
              <a:t>algorithm is shown in the figure. It comprises </a:t>
            </a:r>
            <a:r>
              <a:rPr lang="en-US" b="1" dirty="0" smtClean="0">
                <a:latin typeface="+mn-lt"/>
              </a:rPr>
              <a:t>two stages: </a:t>
            </a:r>
            <a:r>
              <a:rPr lang="en-US" dirty="0" err="1" smtClean="0">
                <a:latin typeface="+mn-lt"/>
              </a:rPr>
              <a:t>precomputation</a:t>
            </a:r>
            <a:r>
              <a:rPr lang="en-US" dirty="0" smtClean="0">
                <a:latin typeface="+mn-lt"/>
              </a:rPr>
              <a:t> and online retrieval. </a:t>
            </a:r>
          </a:p>
          <a:p>
            <a:endParaRPr lang="en-US" dirty="0" smtClean="0">
              <a:latin typeface="+mn-lt"/>
            </a:endParaRPr>
          </a:p>
          <a:p>
            <a:r>
              <a:rPr lang="en-US" dirty="0" smtClean="0">
                <a:latin typeface="+mn-lt"/>
              </a:rPr>
              <a:t>In</a:t>
            </a:r>
            <a:r>
              <a:rPr lang="en-US" baseline="0" dirty="0" smtClean="0">
                <a:latin typeface="+mn-lt"/>
              </a:rPr>
              <a:t> the course of </a:t>
            </a:r>
            <a:r>
              <a:rPr lang="en-US" baseline="0" dirty="0" err="1" smtClean="0">
                <a:latin typeface="+mn-lt"/>
              </a:rPr>
              <a:t>precompuation</a:t>
            </a:r>
            <a:r>
              <a:rPr lang="en-US" baseline="0" dirty="0" smtClean="0">
                <a:latin typeface="+mn-lt"/>
              </a:rPr>
              <a:t> stage, for each 3D model, we first uniformly sample a set of view locations, and compute their viewpoint entropies (two examples are shown below), based on which we compute the visual complexity of the model. Based on the visual complexity value, we assign the number of clusters when performing fuzzy c-means view clustering on the sample views of the model. </a:t>
            </a:r>
          </a:p>
          <a:p>
            <a:endParaRPr lang="en-US" baseline="0" dirty="0" smtClean="0">
              <a:latin typeface="+mn-lt"/>
            </a:endParaRPr>
          </a:p>
          <a:p>
            <a:r>
              <a:rPr lang="en-US" baseline="0" dirty="0" smtClean="0">
                <a:latin typeface="+mn-lt"/>
              </a:rPr>
              <a:t>During the online retrieval stage, we compare the query sketch with each representative view based on an efficient and parallel  implementation of shape context matching and regard the minimum distance as the final 2D-3D distance. </a:t>
            </a:r>
            <a:endParaRPr lang="ja-JP" altLang="en-US" i="1" dirty="0" smtClean="0">
              <a:latin typeface="+mn-lt"/>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16</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Next,</a:t>
            </a:r>
            <a:r>
              <a:rPr lang="en-US" altLang="ja-JP" baseline="0" dirty="0" smtClean="0"/>
              <a:t> is Tatsuma and </a:t>
            </a:r>
            <a:r>
              <a:rPr lang="en-US" altLang="ja-JP" baseline="0" dirty="0" err="1" smtClean="0"/>
              <a:t>Aono’s</a:t>
            </a:r>
            <a:r>
              <a:rPr lang="en-US" altLang="ja-JP" baseline="0" dirty="0" smtClean="0"/>
              <a:t> O</a:t>
            </a:r>
            <a:r>
              <a:rPr lang="en-US" altLang="ja-JP" dirty="0" smtClean="0"/>
              <a:t>verlapped Pyramid of HOG and Similarity Constrained Manifold Ranking method.</a:t>
            </a:r>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They propose a new feature vector known as Overlapped Pyramid of Histograms of Orientation Gradients (OPHOG).</a:t>
            </a:r>
          </a:p>
          <a:p>
            <a:r>
              <a:rPr kumimoji="1" lang="en-US" altLang="ja-JP" sz="1200" b="0" i="0" u="none" strike="noStrike" kern="1200" baseline="0" dirty="0" smtClean="0">
                <a:solidFill>
                  <a:schemeClr val="tx1"/>
                </a:solidFill>
                <a:latin typeface="+mn-lt"/>
                <a:ea typeface="+mn-ea"/>
                <a:cs typeface="+mn-cs"/>
              </a:rPr>
              <a:t>OPHOG divides an image into overlapped cells by stages, and extracts an orientation histogram from each cell.</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In the preprocessing, we generate depth buffer images from 3D model.</a:t>
            </a:r>
          </a:p>
          <a:p>
            <a:r>
              <a:rPr kumimoji="1" lang="en-US" altLang="ja-JP" sz="1200" b="0" i="0" u="none" strike="noStrike" kern="1200" baseline="0" dirty="0" smtClean="0">
                <a:solidFill>
                  <a:schemeClr val="tx1"/>
                </a:solidFill>
                <a:latin typeface="+mn-lt"/>
                <a:ea typeface="+mn-ea"/>
                <a:cs typeface="+mn-cs"/>
              </a:rPr>
              <a:t>To obtain a sketch-like image, we apply </a:t>
            </a:r>
            <a:r>
              <a:rPr kumimoji="1" lang="en-US" altLang="ja-JP" sz="1200" b="0" i="0" u="none" strike="noStrike" kern="1200" baseline="0" dirty="0" err="1" smtClean="0">
                <a:solidFill>
                  <a:schemeClr val="tx1"/>
                </a:solidFill>
                <a:latin typeface="+mn-lt"/>
                <a:ea typeface="+mn-ea"/>
                <a:cs typeface="+mn-cs"/>
              </a:rPr>
              <a:t>Laplacian</a:t>
            </a:r>
            <a:r>
              <a:rPr kumimoji="1" lang="en-US" altLang="ja-JP" sz="1200" b="0" i="0" u="none" strike="noStrike" kern="1200" baseline="0" dirty="0" smtClean="0">
                <a:solidFill>
                  <a:schemeClr val="tx1"/>
                </a:solidFill>
                <a:latin typeface="+mn-lt"/>
                <a:ea typeface="+mn-ea"/>
                <a:cs typeface="+mn-cs"/>
              </a:rPr>
              <a:t> filtering and thinning transformation to the depth buffer image.</a:t>
            </a:r>
          </a:p>
          <a:p>
            <a:r>
              <a:rPr kumimoji="1" lang="en-US" altLang="ja-JP" sz="1200" b="0" i="0" u="none" strike="noStrike" kern="1200" baseline="0" dirty="0" smtClean="0">
                <a:solidFill>
                  <a:schemeClr val="tx1"/>
                </a:solidFill>
                <a:latin typeface="+mn-lt"/>
                <a:ea typeface="+mn-ea"/>
                <a:cs typeface="+mn-cs"/>
              </a:rPr>
              <a:t>Similarly, we apply thinning transform to the sketch image.</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After preprocessing, OPHOG divides a given image into cells using a regular sliding window determined by the spatial level.</a:t>
            </a:r>
          </a:p>
          <a:p>
            <a:r>
              <a:rPr kumimoji="1" lang="en-US" altLang="ja-JP" sz="1200" b="0" i="0" u="none" strike="noStrike" kern="1200" baseline="0" dirty="0" smtClean="0">
                <a:solidFill>
                  <a:schemeClr val="tx1"/>
                </a:solidFill>
                <a:latin typeface="+mn-lt"/>
                <a:ea typeface="+mn-ea"/>
                <a:cs typeface="+mn-cs"/>
              </a:rPr>
              <a:t>The OPHOG feature is obtained by concatenating all of the orientation histograms calculated for each cell. </a:t>
            </a:r>
          </a:p>
        </p:txBody>
      </p:sp>
      <p:sp>
        <p:nvSpPr>
          <p:cNvPr id="4" name="スライド番号プレースホルダー 3"/>
          <p:cNvSpPr>
            <a:spLocks noGrp="1"/>
          </p:cNvSpPr>
          <p:nvPr>
            <p:ph type="sldNum" sz="quarter" idx="10"/>
          </p:nvPr>
        </p:nvSpPr>
        <p:spPr/>
        <p:txBody>
          <a:bodyPr/>
          <a:lstStyle/>
          <a:p>
            <a:fld id="{B10D902E-77F8-C94F-95EC-C69C59FF53B8}" type="slidenum">
              <a:rPr kumimoji="1" lang="ja-JP" altLang="en-US" smtClean="0"/>
              <a:t>18</a:t>
            </a:fld>
            <a:endParaRPr kumimoji="1" lang="ja-JP" altLang="en-US"/>
          </a:p>
        </p:txBody>
      </p:sp>
    </p:spTree>
    <p:extLst>
      <p:ext uri="{BB962C8B-B14F-4D97-AF65-F5344CB8AC3E}">
        <p14:creationId xmlns:p14="http://schemas.microsoft.com/office/powerpoint/2010/main" val="147234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comparing a query sketch image to a</a:t>
            </a:r>
            <a:r>
              <a:rPr kumimoji="1" lang="en-US" altLang="ja-JP" baseline="0" dirty="0" smtClean="0"/>
              <a:t> target 3D model, we calculate the minimum Euclidean distance.</a:t>
            </a:r>
            <a:endParaRPr kumimoji="1" lang="ja-JP" altLang="en-US" dirty="0"/>
          </a:p>
        </p:txBody>
      </p:sp>
      <p:sp>
        <p:nvSpPr>
          <p:cNvPr id="4" name="スライド番号プレースホルダー 3"/>
          <p:cNvSpPr>
            <a:spLocks noGrp="1"/>
          </p:cNvSpPr>
          <p:nvPr>
            <p:ph type="sldNum" sz="quarter" idx="10"/>
          </p:nvPr>
        </p:nvSpPr>
        <p:spPr/>
        <p:txBody>
          <a:bodyPr/>
          <a:lstStyle/>
          <a:p>
            <a:fld id="{B10D902E-77F8-C94F-95EC-C69C59FF53B8}" type="slidenum">
              <a:rPr kumimoji="1" lang="ja-JP" altLang="en-US" smtClean="0"/>
              <a:t>19</a:t>
            </a:fld>
            <a:endParaRPr kumimoji="1" lang="ja-JP" altLang="en-US"/>
          </a:p>
        </p:txBody>
      </p:sp>
    </p:spTree>
    <p:extLst>
      <p:ext uri="{BB962C8B-B14F-4D97-AF65-F5344CB8AC3E}">
        <p14:creationId xmlns:p14="http://schemas.microsoft.com/office/powerpoint/2010/main" val="147211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also propose</a:t>
            </a:r>
            <a:r>
              <a:rPr kumimoji="1" lang="en-US" altLang="ja-JP" baseline="0" dirty="0" smtClean="0"/>
              <a:t> the extended manifold ranking method constrained by the similarity between a sketch image and a 3D model.</a:t>
            </a:r>
          </a:p>
          <a:p>
            <a:r>
              <a:rPr kumimoji="1" lang="en-US" altLang="ja-JP" baseline="0" dirty="0" smtClean="0"/>
              <a:t>The optimal ranking score is obtained by minimizing this cost function.</a:t>
            </a:r>
          </a:p>
          <a:p>
            <a:r>
              <a:rPr kumimoji="1" lang="en-US" altLang="ja-JP" dirty="0" smtClean="0"/>
              <a:t>The first</a:t>
            </a:r>
            <a:r>
              <a:rPr kumimoji="1" lang="en-US" altLang="ja-JP" baseline="0" dirty="0" smtClean="0"/>
              <a:t> term reflects the data relations represented with the affinity matrix within the ranking scores.</a:t>
            </a:r>
          </a:p>
          <a:p>
            <a:r>
              <a:rPr kumimoji="1" lang="en-US" altLang="ja-JP" baseline="0" dirty="0" smtClean="0"/>
              <a:t>The second term preserves the similarity between a query sketch-image and a target 3D model in the ranking score.</a:t>
            </a:r>
          </a:p>
          <a:p>
            <a:r>
              <a:rPr kumimoji="1" lang="en-US" altLang="ja-JP" dirty="0" smtClean="0"/>
              <a:t>Differentiating the</a:t>
            </a:r>
            <a:r>
              <a:rPr kumimoji="1" lang="en-US" altLang="ja-JP" baseline="0" dirty="0" smtClean="0"/>
              <a:t> cost function with respect to the ranking score and rearranging, we obtain this equation.</a:t>
            </a:r>
          </a:p>
          <a:p>
            <a:r>
              <a:rPr kumimoji="1" lang="en-US" altLang="ja-JP" sz="1200" b="0" i="0" u="none" strike="noStrike" kern="1200" baseline="0" dirty="0" smtClean="0">
                <a:solidFill>
                  <a:schemeClr val="tx1"/>
                </a:solidFill>
                <a:latin typeface="+mn-lt"/>
                <a:ea typeface="+mn-ea"/>
                <a:cs typeface="+mn-cs"/>
              </a:rPr>
              <a:t>The ranking score can be obtained by simple matrix-vector multiplication.</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10D902E-77F8-C94F-95EC-C69C59FF53B8}" type="slidenum">
              <a:rPr kumimoji="1" lang="ja-JP" altLang="en-US" smtClean="0"/>
              <a:t>20</a:t>
            </a:fld>
            <a:endParaRPr kumimoji="1" lang="ja-JP" altLang="en-US"/>
          </a:p>
        </p:txBody>
      </p:sp>
    </p:spTree>
    <p:extLst>
      <p:ext uri="{BB962C8B-B14F-4D97-AF65-F5344CB8AC3E}">
        <p14:creationId xmlns:p14="http://schemas.microsoft.com/office/powerpoint/2010/main" val="194134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The last method is Zou et al.’s </a:t>
            </a:r>
            <a:r>
              <a:rPr lang="en-US" altLang="ja-JP" sz="1200" dirty="0" smtClean="0">
                <a:cs typeface="Times New Roman" pitchFamily="18" charset="0"/>
              </a:rPr>
              <a:t>Bag-of-Features</a:t>
            </a:r>
            <a:r>
              <a:rPr lang="en-US" altLang="ja-JP" sz="1200" baseline="0" dirty="0" smtClean="0">
                <a:cs typeface="Times New Roman" pitchFamily="18" charset="0"/>
              </a:rPr>
              <a:t> </a:t>
            </a:r>
            <a:r>
              <a:rPr lang="en-US" altLang="ja-JP" sz="1200" dirty="0" smtClean="0">
                <a:cs typeface="Times New Roman" pitchFamily="18" charset="0"/>
              </a:rPr>
              <a:t>Framework Based on Junction-Based Extended Shape Context,</a:t>
            </a:r>
            <a:r>
              <a:rPr lang="en-US" altLang="ja-JP" sz="1200" baseline="0" dirty="0" smtClean="0">
                <a:cs typeface="Times New Roman" pitchFamily="18" charset="0"/>
              </a:rPr>
              <a:t> that is </a:t>
            </a:r>
            <a:r>
              <a:rPr lang="en-US" altLang="ja-JP" sz="1200" dirty="0" smtClean="0">
                <a:cs typeface="Times New Roman" pitchFamily="18" charset="0"/>
              </a:rPr>
              <a:t>BOF-JESC.</a:t>
            </a:r>
            <a:endParaRPr lang="ja-JP"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23</a:t>
            </a:fld>
            <a:endParaRPr lang="en-US" altLang="zh-CN"/>
          </a:p>
        </p:txBody>
      </p:sp>
    </p:spTree>
    <p:extLst>
      <p:ext uri="{BB962C8B-B14F-4D97-AF65-F5344CB8AC3E}">
        <p14:creationId xmlns:p14="http://schemas.microsoft.com/office/powerpoint/2010/main" val="1738973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24</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25</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26</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First is the Precision-Recall plots.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training, testing and complete datasets in the benchmark. But their performance is very similar. Following we only show the results on the complete benchmark. </a:t>
            </a:r>
          </a:p>
          <a:p>
            <a:endParaRPr lang="en-US" sz="1200" b="0" i="0" u="none" strike="noStrike" kern="1200" baseline="0" dirty="0" smtClean="0">
              <a:solidFill>
                <a:schemeClr val="tx1"/>
              </a:solidFill>
              <a:latin typeface="+mn-lt"/>
              <a:ea typeface="+mn-ea"/>
              <a:cs typeface="+mn-cs"/>
            </a:endParaRPr>
          </a:p>
          <a:p>
            <a:r>
              <a:rPr lang="en-US" sz="2000" dirty="0" err="1" smtClean="0">
                <a:solidFill>
                  <a:schemeClr val="tx1"/>
                </a:solidFill>
              </a:rPr>
              <a:t>Tatsuma’s</a:t>
            </a:r>
            <a:r>
              <a:rPr lang="en-US" sz="2000" dirty="0" smtClean="0">
                <a:solidFill>
                  <a:schemeClr val="tx1"/>
                </a:solidFill>
              </a:rPr>
              <a:t> SCMR-OPHOG performs best, followed by their OPHOG, </a:t>
            </a:r>
            <a:r>
              <a:rPr lang="en-US" sz="1200" b="0" i="0" u="none" strike="noStrike" kern="1200" baseline="0" dirty="0" smtClean="0">
                <a:solidFill>
                  <a:schemeClr val="tx1"/>
                </a:solidFill>
                <a:latin typeface="+mn-lt"/>
                <a:ea typeface="+mn-ea"/>
                <a:cs typeface="+mn-cs"/>
              </a:rPr>
              <a:t>while the overall performance of the top methods</a:t>
            </a:r>
          </a:p>
          <a:p>
            <a:r>
              <a:rPr lang="en-US" sz="1200" b="0" i="0" u="none" strike="noStrike" kern="1200" baseline="0" dirty="0" smtClean="0">
                <a:solidFill>
                  <a:schemeClr val="tx1"/>
                </a:solidFill>
                <a:latin typeface="+mn-lt"/>
                <a:ea typeface="+mn-ea"/>
                <a:cs typeface="+mn-cs"/>
              </a:rPr>
              <a:t>from other groups are very close.</a:t>
            </a:r>
            <a:endParaRPr lang="en-US" sz="2000" dirty="0" smtClean="0">
              <a:solidFill>
                <a:schemeClr val="tx1"/>
              </a:solidFill>
            </a:endParaRPr>
          </a:p>
          <a:p>
            <a:pPr eaLnBrk="1" hangingPunct="1">
              <a:spcBef>
                <a:spcPct val="0"/>
              </a:spcBef>
            </a:pP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27</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This table compares other performance </a:t>
            </a:r>
            <a:r>
              <a:rPr lang="en-US" sz="1200" dirty="0" smtClean="0">
                <a:latin typeface="+mn-lt"/>
                <a:cs typeface="Times New Roman" pitchFamily="18" charset="0"/>
              </a:rPr>
              <a:t>metrics,</a:t>
            </a:r>
            <a:r>
              <a:rPr lang="en-US" sz="1200" baseline="0" dirty="0" smtClean="0">
                <a:latin typeface="+mn-lt"/>
                <a:cs typeface="Times New Roman" pitchFamily="18" charset="0"/>
              </a:rPr>
              <a:t> such as NN, FT, ST, E, DCG and AP.</a:t>
            </a:r>
            <a:r>
              <a:rPr lang="en-US" sz="1200" dirty="0" smtClean="0">
                <a:latin typeface="+mn-lt"/>
                <a:cs typeface="Times New Roman" pitchFamily="18" charset="0"/>
              </a:rPr>
              <a:t> </a:t>
            </a: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28</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Then, we asked participants to also provide timing information to compare runtime requirements of their methods.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Obviously, BF-</a:t>
            </a:r>
            <a:r>
              <a:rPr lang="en-US" sz="1200" b="0" i="0" u="none" strike="noStrike" kern="1200" baseline="0" dirty="0" err="1" smtClean="0">
                <a:solidFill>
                  <a:schemeClr val="tx1"/>
                </a:solidFill>
                <a:latin typeface="+mn-lt"/>
                <a:ea typeface="+mn-ea"/>
                <a:cs typeface="+mn-cs"/>
              </a:rPr>
              <a:t>fDSIFT</a:t>
            </a:r>
            <a:r>
              <a:rPr lang="en-US" sz="1200" b="0" i="0" u="none" strike="noStrike" kern="1200" baseline="0" dirty="0" smtClean="0">
                <a:solidFill>
                  <a:schemeClr val="tx1"/>
                </a:solidFill>
                <a:latin typeface="+mn-lt"/>
                <a:ea typeface="+mn-ea"/>
                <a:cs typeface="+mn-cs"/>
              </a:rPr>
              <a:t> is the most efficient, followed by BOF-JESC and SBR-VC (alpha= 1/2 ).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OPHOG, SCMR-OPHOG and SBR-VC (a = 1) are comparable in terms of speed, </a:t>
            </a:r>
          </a:p>
          <a:p>
            <a:r>
              <a:rPr lang="en-US" sz="1200" b="0" i="0" u="none" strike="noStrike" kern="1200" baseline="0" dirty="0" smtClean="0">
                <a:solidFill>
                  <a:schemeClr val="tx1"/>
                </a:solidFill>
                <a:latin typeface="+mn-lt"/>
                <a:ea typeface="+mn-ea"/>
                <a:cs typeface="+mn-cs"/>
              </a:rPr>
              <a:t>while CDMR has the by order of magnitude highest time consumption, thus it has more space for further improvement in this regard.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believe that the timing information is useful for an approximate comparison of the runtime requirements of the algorithms.</a:t>
            </a:r>
            <a:endParaRPr lang="en-US" altLang="zh-CN" sz="1200" b="0" i="0" u="none" strike="noStrike" kern="1200" baseline="0" dirty="0" smtClean="0">
              <a:solidFill>
                <a:schemeClr val="tx1"/>
              </a:solidFill>
              <a:latin typeface="+mn-lt"/>
              <a:ea typeface="+mn-ea"/>
              <a:cs typeface="+mn-cs"/>
            </a:endParaRP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29</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30</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31</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cs typeface="Times New Roman" pitchFamily="18" charset="0"/>
              </a:rPr>
              <a:t>Sketch-based 3D model retrieval </a:t>
            </a:r>
            <a:r>
              <a:rPr lang="en-US" sz="2000" dirty="0" smtClean="0">
                <a:cs typeface="Times New Roman" pitchFamily="18" charset="0"/>
              </a:rPr>
              <a:t>is focusing on retrieving relevant 3D models using sketch(</a:t>
            </a:r>
            <a:r>
              <a:rPr lang="en-US" sz="2000" dirty="0" err="1" smtClean="0">
                <a:cs typeface="Times New Roman" pitchFamily="18" charset="0"/>
              </a:rPr>
              <a:t>es</a:t>
            </a:r>
            <a:r>
              <a:rPr lang="en-US" sz="2000" dirty="0" smtClean="0">
                <a:cs typeface="Times New Roman" pitchFamily="18" charset="0"/>
              </a:rPr>
              <a:t>) as input. </a:t>
            </a:r>
          </a:p>
          <a:p>
            <a:r>
              <a:rPr lang="en-US" sz="2000" b="1" dirty="0" smtClean="0">
                <a:cs typeface="Times New Roman" pitchFamily="18" charset="0"/>
              </a:rPr>
              <a:t>Characteristics of the scheme:</a:t>
            </a:r>
            <a:r>
              <a:rPr lang="en-US" sz="2000" dirty="0" smtClean="0">
                <a:cs typeface="Times New Roman" pitchFamily="18" charset="0"/>
              </a:rPr>
              <a:t> </a:t>
            </a:r>
          </a:p>
          <a:p>
            <a:pPr lvl="1">
              <a:buFont typeface="Courier New" pitchFamily="49" charset="0"/>
              <a:buChar char="o"/>
            </a:pPr>
            <a:r>
              <a:rPr lang="en-US" sz="1800" dirty="0" smtClean="0">
                <a:solidFill>
                  <a:schemeClr val="tx1"/>
                </a:solidFill>
                <a:cs typeface="Times New Roman" pitchFamily="18" charset="0"/>
              </a:rPr>
              <a:t>Intuitive and convenient, easy for users to learn.</a:t>
            </a:r>
          </a:p>
          <a:p>
            <a:pPr lvl="1">
              <a:buFont typeface="Courier New" pitchFamily="49" charset="0"/>
              <a:buChar char="o"/>
            </a:pPr>
            <a:r>
              <a:rPr lang="en-US" sz="1800" dirty="0" smtClean="0">
                <a:solidFill>
                  <a:schemeClr val="tx1"/>
                </a:solidFill>
                <a:cs typeface="Times New Roman" pitchFamily="18" charset="0"/>
              </a:rPr>
              <a:t>Popular and important for related applications, such as:</a:t>
            </a:r>
          </a:p>
          <a:p>
            <a:pPr lvl="2">
              <a:buFont typeface="Wingdings" pitchFamily="2" charset="2"/>
              <a:buChar char="ü"/>
            </a:pPr>
            <a:r>
              <a:rPr lang="en-US" sz="1800" dirty="0" smtClean="0">
                <a:cs typeface="Times New Roman" pitchFamily="18" charset="0"/>
              </a:rPr>
              <a:t>Sketch-based modeling and recognition.</a:t>
            </a:r>
          </a:p>
          <a:p>
            <a:pPr lvl="2">
              <a:buFont typeface="Wingdings" pitchFamily="2" charset="2"/>
              <a:buChar char="ü"/>
            </a:pPr>
            <a:r>
              <a:rPr lang="en-US" sz="1800" dirty="0" smtClean="0">
                <a:cs typeface="Times New Roman" pitchFamily="18" charset="0"/>
              </a:rPr>
              <a:t>3D animation production via 3D reconstruction of a scene of 2D storyboard.</a:t>
            </a:r>
          </a:p>
          <a:p>
            <a:r>
              <a:rPr lang="en-US" sz="2000" b="1" dirty="0" smtClean="0">
                <a:cs typeface="Times New Roman" pitchFamily="18" charset="0"/>
              </a:rPr>
              <a:t>Previous work </a:t>
            </a:r>
            <a:r>
              <a:rPr lang="en-US" sz="2000" dirty="0" smtClean="0">
                <a:cs typeface="Times New Roman" pitchFamily="18" charset="0"/>
              </a:rPr>
              <a:t>on sketch-based 3D object retrieval, </a:t>
            </a:r>
            <a:r>
              <a:rPr lang="en-US" sz="2000" b="1" dirty="0" smtClean="0">
                <a:cs typeface="Times New Roman" pitchFamily="18" charset="0"/>
              </a:rPr>
              <a:t>such as [</a:t>
            </a:r>
            <a:r>
              <a:rPr lang="en-US" sz="2000" b="1" dirty="0" smtClean="0">
                <a:solidFill>
                  <a:srgbClr val="0000FF"/>
                </a:solidFill>
                <a:cs typeface="Times New Roman" pitchFamily="18" charset="0"/>
              </a:rPr>
              <a:t>LSG*12</a:t>
            </a:r>
            <a:r>
              <a:rPr lang="en-US" sz="2000" b="1" dirty="0" smtClean="0">
                <a:cs typeface="Times New Roman" pitchFamily="18" charset="0"/>
              </a:rPr>
              <a:t>, </a:t>
            </a:r>
            <a:r>
              <a:rPr lang="en-US" sz="2000" b="1" dirty="0" smtClean="0">
                <a:solidFill>
                  <a:srgbClr val="0000FF"/>
                </a:solidFill>
                <a:cs typeface="Times New Roman" pitchFamily="18" charset="0"/>
              </a:rPr>
              <a:t>LLG*13</a:t>
            </a:r>
            <a:r>
              <a:rPr lang="en-US" sz="2000" b="1" dirty="0" smtClean="0">
                <a:cs typeface="Times New Roman" pitchFamily="18" charset="0"/>
              </a:rPr>
              <a:t>] shown</a:t>
            </a:r>
            <a:r>
              <a:rPr lang="en-US" sz="2000" b="1" baseline="0" dirty="0" smtClean="0">
                <a:cs typeface="Times New Roman" pitchFamily="18" charset="0"/>
              </a:rPr>
              <a:t> below,</a:t>
            </a:r>
            <a:r>
              <a:rPr lang="en-US" sz="2000" b="1" dirty="0" smtClean="0">
                <a:cs typeface="Times New Roman" pitchFamily="18" charset="0"/>
              </a:rPr>
              <a:t> </a:t>
            </a:r>
            <a:r>
              <a:rPr lang="en-US" sz="2000" dirty="0" smtClean="0">
                <a:cs typeface="Times New Roman" pitchFamily="18" charset="0"/>
              </a:rPr>
              <a:t> has evaluated sketch-based retrieval on a </a:t>
            </a:r>
            <a:r>
              <a:rPr lang="en-US" sz="2000" i="1" dirty="0" smtClean="0">
                <a:cs typeface="Times New Roman" pitchFamily="18" charset="0"/>
              </a:rPr>
              <a:t>small-scale and a large-scale </a:t>
            </a:r>
            <a:r>
              <a:rPr lang="en-US" sz="2000" dirty="0" smtClean="0">
                <a:cs typeface="Times New Roman" pitchFamily="18" charset="0"/>
              </a:rPr>
              <a:t>benchmarks</a:t>
            </a:r>
          </a:p>
          <a:p>
            <a:r>
              <a:rPr lang="en-US" sz="2000" b="1" dirty="0" smtClean="0">
                <a:cs typeface="Times New Roman" pitchFamily="18" charset="0"/>
              </a:rPr>
              <a:t>We organized this track to </a:t>
            </a:r>
            <a:r>
              <a:rPr lang="en-US" sz="2000" dirty="0" smtClean="0">
                <a:cs typeface="Times New Roman" pitchFamily="18" charset="0"/>
              </a:rPr>
              <a:t>further foster this challenging research area by building </a:t>
            </a:r>
            <a:r>
              <a:rPr lang="en-US" sz="2000" i="1" dirty="0" smtClean="0">
                <a:cs typeface="Times New Roman" pitchFamily="18" charset="0"/>
              </a:rPr>
              <a:t>an even larger sketch-based 3D retrieval benchmark</a:t>
            </a:r>
            <a:r>
              <a:rPr lang="en-US" sz="2000" dirty="0" smtClean="0">
                <a:cs typeface="Times New Roman" pitchFamily="18" charset="0"/>
              </a:rPr>
              <a:t> </a:t>
            </a:r>
          </a:p>
          <a:p>
            <a:pPr eaLnBrk="1" hangingPunct="1">
              <a:spcBef>
                <a:spcPct val="0"/>
              </a:spcBef>
            </a:pPr>
            <a:endParaRPr lang="en-US" altLang="zh-CN"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mn-lt"/>
                <a:cs typeface="Times New Roman" pitchFamily="18" charset="0"/>
              </a:rPr>
              <a:t>[LSG∗12] LI et al.: SHREC’12 track: Sketch-based 3D shape retrieval. In </a:t>
            </a:r>
            <a:r>
              <a:rPr lang="en-US" sz="1200" i="1" dirty="0" smtClean="0">
                <a:latin typeface="+mn-lt"/>
                <a:cs typeface="Times New Roman" pitchFamily="18" charset="0"/>
              </a:rPr>
              <a:t>3DOR </a:t>
            </a:r>
            <a:r>
              <a:rPr lang="en-US" sz="1200" dirty="0" smtClean="0">
                <a:latin typeface="+mn-lt"/>
                <a:cs typeface="Times New Roman" pitchFamily="18" charset="0"/>
              </a:rPr>
              <a:t>(2012), pp. 109–118.</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mn-lt"/>
                <a:cs typeface="Times New Roman" pitchFamily="18" charset="0"/>
              </a:rPr>
              <a:t>[LLG∗13] LI et al.: SHREC’13 track: Large scale sketch-based 3D shape retrieval. In 3DOR (2013), </a:t>
            </a:r>
            <a:r>
              <a:rPr lang="fr-FR" sz="1200" dirty="0" smtClean="0">
                <a:latin typeface="+mn-lt"/>
                <a:cs typeface="Times New Roman" pitchFamily="18" charset="0"/>
              </a:rPr>
              <a:t>pp. 89–96.</a:t>
            </a:r>
            <a:endParaRPr lang="en-US" sz="1200" dirty="0" smtClean="0">
              <a:latin typeface="+mn-lt"/>
              <a:cs typeface="Times New Roman" pitchFamily="18" charset="0"/>
            </a:endParaRPr>
          </a:p>
          <a:p>
            <a:pPr eaLnBrk="1" hangingPunct="1">
              <a:spcBef>
                <a:spcPct val="0"/>
              </a:spcBef>
            </a:pPr>
            <a:endParaRPr lang="en-US" altLang="zh-CN" dirty="0" smtClean="0"/>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3</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32</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33</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34</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dirty="0" smtClean="0"/>
              <a:t>Motivated by the </a:t>
            </a:r>
            <a:r>
              <a:rPr lang="en-US" sz="2000" i="1" dirty="0" smtClean="0"/>
              <a:t>large</a:t>
            </a:r>
            <a:r>
              <a:rPr lang="en-US" sz="2000" dirty="0" smtClean="0"/>
              <a:t> sketch dataset built by </a:t>
            </a:r>
            <a:r>
              <a:rPr lang="en-US" sz="2000" dirty="0" err="1" smtClean="0"/>
              <a:t>Eitz</a:t>
            </a:r>
            <a:r>
              <a:rPr lang="en-US" sz="2000" dirty="0" smtClean="0"/>
              <a:t> et al. </a:t>
            </a:r>
            <a:r>
              <a:rPr lang="en-US" sz="2000" dirty="0" smtClean="0">
                <a:solidFill>
                  <a:srgbClr val="0000FF"/>
                </a:solidFill>
              </a:rPr>
              <a:t>[EHA12]</a:t>
            </a:r>
            <a:r>
              <a:rPr lang="en-US" sz="2000" dirty="0" smtClean="0"/>
              <a:t>:</a:t>
            </a:r>
            <a:endParaRPr lang="en-US" sz="2000" dirty="0" smtClean="0">
              <a:latin typeface="Times New Roman" pitchFamily="18" charset="0"/>
              <a:cs typeface="Times New Roman" pitchFamily="18" charset="0"/>
            </a:endParaRPr>
          </a:p>
          <a:p>
            <a:pPr lvl="1">
              <a:buFont typeface="Courier New" pitchFamily="49" charset="0"/>
              <a:buChar char="o"/>
            </a:pPr>
            <a:r>
              <a:rPr lang="en-US" sz="1800" b="1" dirty="0" smtClean="0">
                <a:solidFill>
                  <a:schemeClr val="tx1"/>
                </a:solidFill>
                <a:ea typeface="宋体" charset="-122"/>
              </a:rPr>
              <a:t>Content</a:t>
            </a:r>
            <a:r>
              <a:rPr lang="en-US" sz="1800" dirty="0" smtClean="0">
                <a:solidFill>
                  <a:schemeClr val="tx1"/>
                </a:solidFill>
                <a:ea typeface="宋体" charset="-122"/>
              </a:rPr>
              <a:t>: 20,000 human-drawn sketches, categorized into 250 classes, each with 80 sketches</a:t>
            </a:r>
          </a:p>
          <a:p>
            <a:pPr lvl="1">
              <a:buFont typeface="Courier New" pitchFamily="49" charset="0"/>
              <a:buChar char="o"/>
            </a:pPr>
            <a:r>
              <a:rPr lang="en-US" sz="1800" b="1" dirty="0" smtClean="0">
                <a:solidFill>
                  <a:schemeClr val="tx1"/>
                </a:solidFill>
                <a:ea typeface="宋体" charset="-122"/>
              </a:rPr>
              <a:t>Topics</a:t>
            </a:r>
            <a:r>
              <a:rPr lang="en-US" sz="1800" dirty="0" smtClean="0">
                <a:solidFill>
                  <a:schemeClr val="tx1"/>
                </a:solidFill>
                <a:ea typeface="宋体" charset="-122"/>
              </a:rPr>
              <a:t>: how humans draw sketches and human sketch recognition.</a:t>
            </a:r>
          </a:p>
          <a:p>
            <a:pPr lvl="1">
              <a:buFont typeface="Courier New" pitchFamily="49" charset="0"/>
              <a:buChar char="o"/>
            </a:pPr>
            <a:r>
              <a:rPr lang="en-US" sz="1800" b="1" dirty="0" smtClean="0">
                <a:solidFill>
                  <a:schemeClr val="tx1"/>
                </a:solidFill>
                <a:ea typeface="宋体" charset="-122"/>
              </a:rPr>
              <a:t>Characteristics</a:t>
            </a:r>
            <a:r>
              <a:rPr lang="en-US" sz="1800" dirty="0" smtClean="0">
                <a:solidFill>
                  <a:schemeClr val="tx1"/>
                </a:solidFill>
                <a:ea typeface="宋体" charset="-122"/>
              </a:rPr>
              <a:t>: </a:t>
            </a:r>
          </a:p>
          <a:p>
            <a:pPr lvl="2">
              <a:buFont typeface="Wingdings" pitchFamily="2" charset="2"/>
              <a:buChar char="ü"/>
            </a:pPr>
            <a:r>
              <a:rPr lang="en-US" sz="1800" dirty="0" smtClean="0">
                <a:ea typeface="宋体" charset="-122"/>
              </a:rPr>
              <a:t>E</a:t>
            </a:r>
            <a:r>
              <a:rPr lang="en-US" sz="1800" dirty="0" smtClean="0">
                <a:solidFill>
                  <a:schemeClr val="tx1"/>
                </a:solidFill>
                <a:ea typeface="宋体" charset="-122"/>
              </a:rPr>
              <a:t>xhaustive in terms of the number of object categories </a:t>
            </a:r>
            <a:r>
              <a:rPr lang="en-US" sz="1800" dirty="0" smtClean="0">
                <a:ea typeface="宋体" charset="-122"/>
              </a:rPr>
              <a:t>(250) </a:t>
            </a:r>
            <a:endParaRPr lang="en-US" sz="1800" dirty="0" smtClean="0">
              <a:solidFill>
                <a:schemeClr val="tx1"/>
              </a:solidFill>
              <a:ea typeface="宋体" charset="-122"/>
            </a:endParaRPr>
          </a:p>
          <a:p>
            <a:pPr lvl="2">
              <a:buFont typeface="Wingdings" pitchFamily="2" charset="2"/>
              <a:buChar char="ü"/>
            </a:pPr>
            <a:r>
              <a:rPr lang="en-US" sz="1800" dirty="0" smtClean="0">
                <a:solidFill>
                  <a:schemeClr val="tx1"/>
                </a:solidFill>
                <a:ea typeface="宋体" charset="-122"/>
              </a:rPr>
              <a:t>Sufficiently large number of query objects per class</a:t>
            </a:r>
            <a:r>
              <a:rPr lang="en-US" sz="1800" dirty="0" smtClean="0">
                <a:ea typeface="宋体" charset="-122"/>
              </a:rPr>
              <a:t> (80) </a:t>
            </a:r>
            <a:endParaRPr lang="en-US" sz="1800" dirty="0" smtClean="0">
              <a:solidFill>
                <a:schemeClr val="tx1"/>
              </a:solidFill>
              <a:ea typeface="宋体" charset="-122"/>
            </a:endParaRPr>
          </a:p>
          <a:p>
            <a:pPr lvl="2">
              <a:buFont typeface="Wingdings" pitchFamily="2" charset="2"/>
              <a:buChar char="ü"/>
            </a:pPr>
            <a:r>
              <a:rPr lang="en-US" sz="1800" dirty="0" smtClean="0">
                <a:ea typeface="宋体" charset="-122"/>
              </a:rPr>
              <a:t>Equal models per class, thus </a:t>
            </a:r>
            <a:r>
              <a:rPr lang="en-US" sz="1800" dirty="0" smtClean="0">
                <a:solidFill>
                  <a:schemeClr val="tx1"/>
                </a:solidFill>
                <a:ea typeface="宋体" charset="-122"/>
              </a:rPr>
              <a:t>avoiding query class bias</a:t>
            </a:r>
            <a:r>
              <a:rPr lang="en-US" sz="1800" dirty="0" smtClean="0">
                <a:ea typeface="宋体" charset="-122"/>
              </a:rPr>
              <a:t> </a:t>
            </a:r>
            <a:r>
              <a:rPr lang="en-US" sz="1800" dirty="0" smtClean="0">
                <a:solidFill>
                  <a:schemeClr val="tx1"/>
                </a:solidFill>
                <a:ea typeface="宋体" charset="-122"/>
              </a:rPr>
              <a:t>(80 each)</a:t>
            </a:r>
          </a:p>
          <a:p>
            <a:pPr lvl="2">
              <a:buFont typeface="Wingdings" pitchFamily="2" charset="2"/>
              <a:buChar char="ü"/>
            </a:pPr>
            <a:r>
              <a:rPr lang="en-US" sz="1800" dirty="0" smtClean="0">
                <a:solidFill>
                  <a:schemeClr val="tx1"/>
                </a:solidFill>
                <a:ea typeface="宋体" charset="-122"/>
              </a:rPr>
              <a:t>Sketch variation within each class is high</a:t>
            </a:r>
          </a:p>
          <a:p>
            <a:r>
              <a:rPr lang="en-US" sz="2000" b="1" dirty="0" smtClean="0"/>
              <a:t>SHREC’13 Sketch Track Benchmark (SHREC13STB</a:t>
            </a:r>
            <a:r>
              <a:rPr lang="en-US" sz="2000" dirty="0" smtClean="0"/>
              <a:t>): finding common classes between </a:t>
            </a:r>
            <a:r>
              <a:rPr lang="en-US" sz="2000" dirty="0" smtClean="0">
                <a:solidFill>
                  <a:srgbClr val="0000FF"/>
                </a:solidFill>
              </a:rPr>
              <a:t>[EHA12]</a:t>
            </a:r>
            <a:r>
              <a:rPr lang="en-US" sz="2000" dirty="0" smtClean="0"/>
              <a:t> and the PSB dataset</a:t>
            </a:r>
          </a:p>
          <a:p>
            <a:r>
              <a:rPr lang="en-US" sz="2000" b="1" dirty="0" smtClean="0">
                <a:cs typeface="Times New Roman" pitchFamily="18" charset="0"/>
              </a:rPr>
              <a:t>Existing problem</a:t>
            </a:r>
            <a:r>
              <a:rPr lang="en-US" sz="2000" dirty="0" smtClean="0">
                <a:cs typeface="Times New Roman" pitchFamily="18" charset="0"/>
              </a:rPr>
              <a:t>: there is </a:t>
            </a:r>
            <a:r>
              <a:rPr lang="en-US" sz="2000" dirty="0" smtClean="0"/>
              <a:t>still much room left for further improvement to build a more comprehensive benchmark which contains more classes</a:t>
            </a:r>
            <a:endParaRPr lang="en-US" sz="2000" dirty="0" smtClean="0">
              <a:cs typeface="Times New Roman" pitchFamily="18" charset="0"/>
            </a:endParaRPr>
          </a:p>
          <a:p>
            <a:pPr marL="0" indent="0">
              <a:buNone/>
            </a:pPr>
            <a:endParaRPr lang="en-US" sz="2000"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t>PSB </a:t>
            </a:r>
            <a:r>
              <a:rPr lang="en-US" sz="2000" dirty="0" smtClean="0"/>
              <a:t>[SMKF04]</a:t>
            </a:r>
            <a:r>
              <a:rPr lang="en-US" sz="2000" baseline="0" dirty="0" smtClean="0"/>
              <a:t> is </a:t>
            </a:r>
            <a:r>
              <a:rPr lang="en-US" sz="2000" dirty="0" smtClean="0"/>
              <a:t>the most well-known and frequently used 3D shape benchmark and also covers most commonly occurring objects. It</a:t>
            </a:r>
            <a:r>
              <a:rPr lang="en-US" sz="2000" baseline="0" dirty="0" smtClean="0"/>
              <a:t> contains:</a:t>
            </a:r>
            <a:endParaRPr lang="en-US" sz="2000" dirty="0" smtClean="0"/>
          </a:p>
          <a:p>
            <a:pPr lvl="1">
              <a:buFont typeface="Courier New" pitchFamily="49" charset="0"/>
              <a:buChar char="o"/>
            </a:pPr>
            <a:r>
              <a:rPr lang="en-US" sz="1800" b="1" dirty="0" smtClean="0">
                <a:solidFill>
                  <a:schemeClr val="tx1"/>
                </a:solidFill>
                <a:ea typeface="宋体" charset="-122"/>
              </a:rPr>
              <a:t>Two datasets</a:t>
            </a:r>
            <a:r>
              <a:rPr lang="en-US" sz="1800" dirty="0" smtClean="0">
                <a:solidFill>
                  <a:schemeClr val="tx1"/>
                </a:solidFill>
                <a:ea typeface="宋体" charset="-122"/>
              </a:rPr>
              <a:t>: “test” and “train”, each has 907 models, categorized into 97 and 90 distinct classes, respectively. </a:t>
            </a:r>
          </a:p>
          <a:p>
            <a:pPr lvl="1">
              <a:buFont typeface="Courier New" pitchFamily="49" charset="0"/>
              <a:buChar char="o"/>
            </a:pPr>
            <a:r>
              <a:rPr lang="en-US" sz="1800" b="1" dirty="0" smtClean="0">
                <a:solidFill>
                  <a:schemeClr val="tx1"/>
                </a:solidFill>
                <a:ea typeface="宋体" charset="-122"/>
              </a:rPr>
              <a:t>Target class bias:</a:t>
            </a:r>
            <a:r>
              <a:rPr lang="en-US" sz="1800" dirty="0" smtClean="0">
                <a:solidFill>
                  <a:schemeClr val="tx1"/>
                </a:solidFill>
                <a:ea typeface="宋体" charset="-122"/>
              </a:rPr>
              <a:t> quite different numbers of models for different classes.</a:t>
            </a:r>
          </a:p>
          <a:p>
            <a:pPr lvl="1">
              <a:buFont typeface="Courier New" pitchFamily="49" charset="0"/>
              <a:buChar char="o"/>
            </a:pPr>
            <a:r>
              <a:rPr lang="en-US" sz="1800" b="1" dirty="0" smtClean="0">
                <a:solidFill>
                  <a:srgbClr val="0000FF"/>
                </a:solidFill>
                <a:ea typeface="宋体" charset="-122"/>
              </a:rPr>
              <a:t>[ERB12]</a:t>
            </a:r>
            <a:r>
              <a:rPr lang="en-US" sz="1800" b="1" dirty="0" smtClean="0">
                <a:solidFill>
                  <a:schemeClr val="tx1"/>
                </a:solidFill>
                <a:ea typeface="宋体" charset="-122"/>
              </a:rPr>
              <a:t>:</a:t>
            </a:r>
            <a:r>
              <a:rPr lang="en-US" sz="1800" b="1" dirty="0" smtClean="0">
                <a:solidFill>
                  <a:srgbClr val="00FF00"/>
                </a:solidFill>
                <a:ea typeface="宋体" charset="-122"/>
              </a:rPr>
              <a:t> </a:t>
            </a:r>
            <a:r>
              <a:rPr lang="en-US" sz="1800" dirty="0" smtClean="0">
                <a:solidFill>
                  <a:schemeClr val="tx1"/>
                </a:solidFill>
                <a:ea typeface="宋体" charset="-122"/>
              </a:rPr>
              <a:t>the query sketch dataset and the target model dataset share the same distribution in terms of number of models in each class.</a:t>
            </a:r>
          </a:p>
          <a:p>
            <a:r>
              <a:rPr lang="en-US" sz="1800" b="1" dirty="0" smtClean="0"/>
              <a:t>Approach to build the benchmark:  </a:t>
            </a:r>
            <a:r>
              <a:rPr lang="en-US" sz="1800" dirty="0" smtClean="0"/>
              <a:t>finding common classes in both the sketch </a:t>
            </a:r>
            <a:r>
              <a:rPr lang="en-US" sz="1800" dirty="0" smtClean="0">
                <a:solidFill>
                  <a:srgbClr val="0000FF"/>
                </a:solidFill>
              </a:rPr>
              <a:t>[EHA12] </a:t>
            </a:r>
            <a:r>
              <a:rPr lang="en-US" sz="1800" dirty="0" smtClean="0"/>
              <a:t>and the 3D model </a:t>
            </a:r>
            <a:r>
              <a:rPr lang="en-US" sz="1800" dirty="0" smtClean="0">
                <a:solidFill>
                  <a:srgbClr val="0000FF"/>
                </a:solidFill>
              </a:rPr>
              <a:t>[SMKF04] </a:t>
            </a:r>
            <a:r>
              <a:rPr lang="en-US" sz="1800" dirty="0" smtClean="0"/>
              <a:t>datasets. </a:t>
            </a:r>
          </a:p>
          <a:p>
            <a:pPr lvl="1">
              <a:buFont typeface="Courier New" pitchFamily="49" charset="0"/>
              <a:buChar char="o"/>
            </a:pPr>
            <a:r>
              <a:rPr lang="en-US" sz="1800" dirty="0" smtClean="0">
                <a:solidFill>
                  <a:schemeClr val="tx1"/>
                </a:solidFill>
                <a:ea typeface="宋体" charset="-122"/>
              </a:rPr>
              <a:t>In total, 90 of 250 classes, that is </a:t>
            </a:r>
            <a:r>
              <a:rPr lang="en-US" sz="1800" i="1" dirty="0" smtClean="0">
                <a:solidFill>
                  <a:schemeClr val="tx1"/>
                </a:solidFill>
                <a:ea typeface="宋体" charset="-122"/>
              </a:rPr>
              <a:t>7200 sketches</a:t>
            </a:r>
            <a:r>
              <a:rPr lang="en-US" sz="1800" dirty="0" smtClean="0">
                <a:solidFill>
                  <a:schemeClr val="tx1"/>
                </a:solidFill>
                <a:ea typeface="宋体" charset="-122"/>
              </a:rPr>
              <a:t>, in the sketch dataset have </a:t>
            </a:r>
            <a:r>
              <a:rPr lang="en-US" sz="1800" i="1" dirty="0" smtClean="0">
                <a:solidFill>
                  <a:schemeClr val="tx1"/>
                </a:solidFill>
                <a:ea typeface="宋体" charset="-122"/>
              </a:rPr>
              <a:t>1258 relevant models </a:t>
            </a:r>
            <a:r>
              <a:rPr lang="en-US" sz="1800" dirty="0" smtClean="0">
                <a:solidFill>
                  <a:schemeClr val="tx1"/>
                </a:solidFill>
                <a:ea typeface="宋体" charset="-122"/>
              </a:rPr>
              <a:t>in PSB.</a:t>
            </a:r>
          </a:p>
          <a:p>
            <a:pPr lvl="1">
              <a:buFont typeface="Courier New" pitchFamily="49" charset="0"/>
              <a:buChar char="o"/>
            </a:pPr>
            <a:r>
              <a:rPr lang="en-US" sz="1800" b="1" dirty="0" smtClean="0">
                <a:solidFill>
                  <a:schemeClr val="tx1"/>
                </a:solidFill>
                <a:ea typeface="宋体" charset="-122"/>
              </a:rPr>
              <a:t>Test/Train</a:t>
            </a:r>
            <a:r>
              <a:rPr lang="en-US" sz="1800" dirty="0" smtClean="0">
                <a:solidFill>
                  <a:schemeClr val="tx1"/>
                </a:solidFill>
                <a:ea typeface="宋体" charset="-122"/>
              </a:rPr>
              <a:t>:  </a:t>
            </a:r>
          </a:p>
          <a:p>
            <a:pPr lvl="2">
              <a:buFont typeface="Wingdings" pitchFamily="2" charset="2"/>
              <a:buChar char="§"/>
            </a:pPr>
            <a:r>
              <a:rPr lang="en-US" sz="1800" dirty="0" smtClean="0">
                <a:solidFill>
                  <a:schemeClr val="tx1"/>
                </a:solidFill>
                <a:ea typeface="宋体" charset="-122"/>
              </a:rPr>
              <a:t>Randomly select </a:t>
            </a:r>
            <a:r>
              <a:rPr lang="en-US" sz="1800" b="1" dirty="0" smtClean="0">
                <a:solidFill>
                  <a:schemeClr val="tx1"/>
                </a:solidFill>
                <a:ea typeface="宋体" charset="-122"/>
              </a:rPr>
              <a:t>50</a:t>
            </a:r>
            <a:r>
              <a:rPr lang="en-US" sz="1800" dirty="0" smtClean="0">
                <a:solidFill>
                  <a:schemeClr val="tx1"/>
                </a:solidFill>
                <a:ea typeface="宋体" charset="-122"/>
              </a:rPr>
              <a:t> sketches from each class for training and use the remaining </a:t>
            </a:r>
            <a:r>
              <a:rPr lang="en-US" sz="1800" b="1" dirty="0" smtClean="0">
                <a:solidFill>
                  <a:schemeClr val="tx1"/>
                </a:solidFill>
                <a:ea typeface="宋体" charset="-122"/>
              </a:rPr>
              <a:t>30</a:t>
            </a:r>
            <a:r>
              <a:rPr lang="en-US" sz="1800" dirty="0" smtClean="0">
                <a:solidFill>
                  <a:schemeClr val="tx1"/>
                </a:solidFill>
                <a:ea typeface="宋体" charset="-122"/>
              </a:rPr>
              <a:t> sketches per class for testing.</a:t>
            </a:r>
          </a:p>
          <a:p>
            <a:pPr lvl="2">
              <a:buFont typeface="Wingdings" pitchFamily="2" charset="2"/>
              <a:buChar char="§"/>
            </a:pPr>
            <a:r>
              <a:rPr lang="en-US" sz="1800" dirty="0" smtClean="0">
                <a:ea typeface="宋体" charset="-122"/>
              </a:rPr>
              <a:t>The </a:t>
            </a:r>
            <a:r>
              <a:rPr lang="en-US" sz="1800" b="1" dirty="0" smtClean="0">
                <a:ea typeface="宋体" charset="-122"/>
              </a:rPr>
              <a:t>1258</a:t>
            </a:r>
            <a:r>
              <a:rPr lang="en-US" sz="1800" dirty="0" smtClean="0">
                <a:ea typeface="宋体" charset="-122"/>
              </a:rPr>
              <a:t> relevant models as a whole are remained as the target dataset</a:t>
            </a:r>
            <a:r>
              <a:rPr lang="en-US" sz="1800" dirty="0" smtClean="0"/>
              <a:t>.</a:t>
            </a:r>
            <a:endParaRPr lang="en-US" sz="1800" dirty="0" smtClean="0">
              <a:solidFill>
                <a:schemeClr val="tx1"/>
              </a:solidFill>
              <a:ea typeface="宋体" charset="-122"/>
            </a:endParaRPr>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4" name="Date Placeholder 27"/>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34F7FBD2-AEB5-4AC2-9370-AD0F6D6B7F63}" type="datetimeFigureOut">
              <a:rPr lang="zh-CN" altLang="en-US"/>
              <a:pPr>
                <a:defRPr/>
              </a:pPr>
              <a:t>2015/1/29</a:t>
            </a:fld>
            <a:endParaRPr lang="en-US" altLang="zh-CN"/>
          </a:p>
        </p:txBody>
      </p:sp>
      <p:sp>
        <p:nvSpPr>
          <p:cNvPr id="5" name="Footer Placeholder 16"/>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6" name="Slide Number Placeholder 28"/>
          <p:cNvSpPr>
            <a:spLocks noGrp="1"/>
          </p:cNvSpPr>
          <p:nvPr>
            <p:ph type="sldNum" sz="quarter" idx="12"/>
          </p:nvPr>
        </p:nvSpPr>
        <p:spPr>
          <a:xfrm>
            <a:off x="4343400" y="2198688"/>
            <a:ext cx="457200" cy="441325"/>
          </a:xfrm>
        </p:spPr>
        <p:txBody>
          <a:bodyPr/>
          <a:lstStyle>
            <a:lvl1pPr>
              <a:defRPr/>
            </a:lvl1pPr>
          </a:lstStyle>
          <a:p>
            <a:pPr>
              <a:defRPr/>
            </a:pPr>
            <a:fld id="{B1E2A1F3-1F1E-46C4-999B-9366BAA68E8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B2FBB66F-E8AF-47B6-AD45-48AB516E32CC}" type="datetimeFigureOut">
              <a:rPr lang="zh-CN" altLang="en-US"/>
              <a:pPr>
                <a:defRPr/>
              </a:pPr>
              <a:t>2015/1/29</a:t>
            </a:fld>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diglib.eg.org/EG/DL/WS/3DOR/3DOR14/121-130.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itl.nist.gov/iad/vug/sharp/contest/2014/SBR/data.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685800" y="381000"/>
            <a:ext cx="7772400" cy="2362200"/>
          </a:xfrm>
        </p:spPr>
        <p:txBody>
          <a:bodyPr/>
          <a:lstStyle/>
          <a:p>
            <a:pPr eaLnBrk="1" hangingPunct="1"/>
            <a:r>
              <a:rPr lang="tr-TR" altLang="zh-CN" sz="3200" dirty="0" smtClean="0">
                <a:latin typeface="Times New Roman" pitchFamily="18" charset="0"/>
                <a:cs typeface="Times New Roman" pitchFamily="18" charset="0"/>
              </a:rPr>
              <a:t>SHREC’</a:t>
            </a:r>
            <a:r>
              <a:rPr lang="en-US" altLang="zh-CN" sz="3200" dirty="0" smtClean="0">
                <a:latin typeface="Times New Roman" pitchFamily="18" charset="0"/>
                <a:ea typeface="宋体" charset="-122"/>
                <a:cs typeface="Times New Roman" pitchFamily="18" charset="0"/>
              </a:rPr>
              <a:t>14</a:t>
            </a:r>
            <a:r>
              <a:rPr lang="tr-TR" altLang="zh-CN" sz="3200" dirty="0" smtClean="0">
                <a:latin typeface="Times New Roman" pitchFamily="18" charset="0"/>
                <a:cs typeface="Times New Roman" pitchFamily="18" charset="0"/>
              </a:rPr>
              <a:t> T</a:t>
            </a:r>
            <a:r>
              <a:rPr lang="en-US" altLang="zh-CN" sz="3200" dirty="0" smtClean="0">
                <a:latin typeface="Times New Roman" pitchFamily="18" charset="0"/>
                <a:cs typeface="Times New Roman" pitchFamily="18" charset="0"/>
              </a:rPr>
              <a:t>rack</a:t>
            </a:r>
            <a:r>
              <a:rPr lang="tr-TR" altLang="zh-CN" sz="3200" dirty="0" smtClean="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Extended Large Scale </a:t>
            </a:r>
            <a:r>
              <a:rPr lang="en-US" altLang="zh-CN" sz="3200" dirty="0" smtClean="0">
                <a:latin typeface="Times New Roman" pitchFamily="18" charset="0"/>
                <a:ea typeface="宋体" charset="-122"/>
                <a:cs typeface="Times New Roman" pitchFamily="18" charset="0"/>
              </a:rPr>
              <a:t>Sketch-Based 3D Shape Retrieval</a:t>
            </a:r>
          </a:p>
        </p:txBody>
      </p:sp>
      <p:pic>
        <p:nvPicPr>
          <p:cNvPr id="7170" name="Picture 3" descr="NIST_logo.png"/>
          <p:cNvPicPr>
            <a:picLocks noChangeAspect="1"/>
          </p:cNvPicPr>
          <p:nvPr/>
        </p:nvPicPr>
        <p:blipFill>
          <a:blip r:embed="rId3"/>
          <a:srcRect/>
          <a:stretch>
            <a:fillRect/>
          </a:stretch>
        </p:blipFill>
        <p:spPr bwMode="auto">
          <a:xfrm>
            <a:off x="4037152" y="4688362"/>
            <a:ext cx="1296848" cy="340838"/>
          </a:xfrm>
          <a:prstGeom prst="rect">
            <a:avLst/>
          </a:prstGeom>
          <a:noFill/>
          <a:ln w="9525">
            <a:noFill/>
            <a:miter lim="800000"/>
            <a:headEnd/>
            <a:tailEnd/>
          </a:ln>
        </p:spPr>
      </p:pic>
      <p:sp>
        <p:nvSpPr>
          <p:cNvPr id="7173" name="Subtitle 2"/>
          <p:cNvSpPr>
            <a:spLocks/>
          </p:cNvSpPr>
          <p:nvPr/>
        </p:nvSpPr>
        <p:spPr bwMode="auto">
          <a:xfrm>
            <a:off x="526582" y="3200400"/>
            <a:ext cx="8236418" cy="1219200"/>
          </a:xfrm>
          <a:prstGeom prst="rect">
            <a:avLst/>
          </a:prstGeom>
          <a:noFill/>
          <a:ln w="9525">
            <a:noFill/>
            <a:miter lim="800000"/>
            <a:headEnd/>
            <a:tailEnd/>
          </a:ln>
        </p:spPr>
        <p:txBody>
          <a:bodyPr/>
          <a:lstStyle/>
          <a:p>
            <a:pPr algn="ctr">
              <a:lnSpc>
                <a:spcPct val="80000"/>
              </a:lnSpc>
              <a:spcBef>
                <a:spcPct val="20000"/>
              </a:spcBef>
              <a:buClr>
                <a:schemeClr val="accent1"/>
              </a:buClr>
              <a:buSzPct val="85000"/>
            </a:pPr>
            <a:r>
              <a:rPr lang="en-US" dirty="0">
                <a:solidFill>
                  <a:srgbClr val="0000FF"/>
                </a:solidFill>
                <a:latin typeface="+mn-lt"/>
                <a:cs typeface="Times New Roman" pitchFamily="18" charset="0"/>
              </a:rPr>
              <a:t>Bo Li, Yijuan Lu, Chunyuan Li, Afzal Godil, Tobias </a:t>
            </a:r>
            <a:r>
              <a:rPr lang="en-US" dirty="0" err="1" smtClean="0">
                <a:solidFill>
                  <a:srgbClr val="0000FF"/>
                </a:solidFill>
                <a:latin typeface="+mn-lt"/>
                <a:cs typeface="Times New Roman" pitchFamily="18" charset="0"/>
              </a:rPr>
              <a:t>Schreck</a:t>
            </a:r>
            <a:endParaRPr lang="en-US" dirty="0" smtClean="0">
              <a:solidFill>
                <a:srgbClr val="0000FF"/>
              </a:solidFill>
              <a:latin typeface="+mn-lt"/>
              <a:cs typeface="Times New Roman" pitchFamily="18" charset="0"/>
            </a:endParaRPr>
          </a:p>
          <a:p>
            <a:pPr algn="ctr">
              <a:lnSpc>
                <a:spcPct val="80000"/>
              </a:lnSpc>
              <a:spcBef>
                <a:spcPct val="20000"/>
              </a:spcBef>
              <a:buClr>
                <a:schemeClr val="accent1"/>
              </a:buClr>
              <a:buSzPct val="85000"/>
            </a:pPr>
            <a:r>
              <a:rPr lang="en-US" dirty="0" smtClean="0">
                <a:solidFill>
                  <a:srgbClr val="0000FF"/>
                </a:solidFill>
                <a:latin typeface="+mn-lt"/>
                <a:cs typeface="Times New Roman" pitchFamily="18" charset="0"/>
              </a:rPr>
              <a:t>Masaki </a:t>
            </a:r>
            <a:r>
              <a:rPr lang="en-US" dirty="0">
                <a:solidFill>
                  <a:srgbClr val="0000FF"/>
                </a:solidFill>
                <a:latin typeface="+mn-lt"/>
                <a:cs typeface="Times New Roman" pitchFamily="18" charset="0"/>
              </a:rPr>
              <a:t>Aono, Martin Burtscher, </a:t>
            </a:r>
            <a:r>
              <a:rPr lang="en-US" dirty="0" err="1" smtClean="0">
                <a:solidFill>
                  <a:srgbClr val="0000FF"/>
                </a:solidFill>
                <a:latin typeface="+mn-lt"/>
                <a:cs typeface="Times New Roman" pitchFamily="18" charset="0"/>
              </a:rPr>
              <a:t>Hongbo</a:t>
            </a:r>
            <a:r>
              <a:rPr lang="en-US" dirty="0" smtClean="0">
                <a:solidFill>
                  <a:srgbClr val="0000FF"/>
                </a:solidFill>
                <a:latin typeface="+mn-lt"/>
                <a:cs typeface="Times New Roman" pitchFamily="18" charset="0"/>
              </a:rPr>
              <a:t> Fu, Takahiko Furuya</a:t>
            </a:r>
            <a:r>
              <a:rPr lang="en-US" dirty="0">
                <a:solidFill>
                  <a:srgbClr val="0000FF"/>
                </a:solidFill>
                <a:latin typeface="+mn-lt"/>
                <a:cs typeface="Times New Roman" pitchFamily="18" charset="0"/>
              </a:rPr>
              <a:t>, Henry Johan, </a:t>
            </a:r>
            <a:r>
              <a:rPr lang="en-US" dirty="0" err="1" smtClean="0">
                <a:solidFill>
                  <a:srgbClr val="0000FF"/>
                </a:solidFill>
                <a:latin typeface="+mn-lt"/>
                <a:cs typeface="Times New Roman" pitchFamily="18" charset="0"/>
              </a:rPr>
              <a:t>Jianzhuang</a:t>
            </a:r>
            <a:r>
              <a:rPr lang="en-US" dirty="0" smtClean="0">
                <a:solidFill>
                  <a:srgbClr val="0000FF"/>
                </a:solidFill>
                <a:latin typeface="+mn-lt"/>
                <a:cs typeface="Times New Roman" pitchFamily="18" charset="0"/>
              </a:rPr>
              <a:t> </a:t>
            </a:r>
            <a:r>
              <a:rPr lang="en-US" dirty="0">
                <a:solidFill>
                  <a:srgbClr val="0000FF"/>
                </a:solidFill>
                <a:latin typeface="+mn-lt"/>
                <a:cs typeface="Times New Roman" pitchFamily="18" charset="0"/>
              </a:rPr>
              <a:t>Liu, Ryutarou Ohbuchi, </a:t>
            </a:r>
            <a:r>
              <a:rPr lang="en-US" dirty="0" smtClean="0">
                <a:solidFill>
                  <a:srgbClr val="0000FF"/>
                </a:solidFill>
                <a:latin typeface="+mn-lt"/>
                <a:cs typeface="Times New Roman" pitchFamily="18" charset="0"/>
              </a:rPr>
              <a:t>Atsushi </a:t>
            </a:r>
            <a:r>
              <a:rPr lang="en-US" dirty="0">
                <a:solidFill>
                  <a:srgbClr val="0000FF"/>
                </a:solidFill>
                <a:latin typeface="+mn-lt"/>
                <a:cs typeface="Times New Roman" pitchFamily="18" charset="0"/>
              </a:rPr>
              <a:t>Tatsuma, Changqing </a:t>
            </a:r>
            <a:r>
              <a:rPr lang="en-US" dirty="0" smtClean="0">
                <a:solidFill>
                  <a:srgbClr val="0000FF"/>
                </a:solidFill>
                <a:latin typeface="+mn-lt"/>
                <a:cs typeface="Times New Roman" pitchFamily="18" charset="0"/>
              </a:rPr>
              <a:t>Zou</a:t>
            </a:r>
            <a:endParaRPr lang="en-US" altLang="zh-CN" dirty="0">
              <a:solidFill>
                <a:srgbClr val="0000FF"/>
              </a:solidFill>
              <a:latin typeface="+mn-lt"/>
              <a:cs typeface="Times New Roman" pitchFamily="18" charset="0"/>
            </a:endParaRPr>
          </a:p>
        </p:txBody>
      </p:sp>
      <p:pic>
        <p:nvPicPr>
          <p:cNvPr id="11"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529" y="4419600"/>
            <a:ext cx="1735074" cy="716661"/>
          </a:xfrm>
          <a:prstGeom prst="rect">
            <a:avLst/>
          </a:prstGeom>
        </p:spPr>
      </p:pic>
      <p:pic>
        <p:nvPicPr>
          <p:cNvPr id="21" name="図 5" descr="mark_daigakumei_shita_E_high.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257800"/>
            <a:ext cx="1219200" cy="1076093"/>
          </a:xfrm>
          <a:prstGeom prst="rect">
            <a:avLst/>
          </a:prstGeom>
        </p:spPr>
      </p:pic>
      <p:pic>
        <p:nvPicPr>
          <p:cNvPr id="1026" name="Picture 2" descr="Texas State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344" y="4524374"/>
            <a:ext cx="20193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tu.edu.sg/events/events/PublishingImages/frat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146" y="5402084"/>
            <a:ext cx="1663699" cy="846316"/>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6" descr="logoSIAT.jpg"/>
          <p:cNvPicPr>
            <a:picLocks noChangeAspect="1"/>
          </p:cNvPicPr>
          <p:nvPr/>
        </p:nvPicPr>
        <p:blipFill>
          <a:blip r:embed="rId8" cstate="print"/>
          <a:stretch>
            <a:fillRect/>
          </a:stretch>
        </p:blipFill>
        <p:spPr>
          <a:xfrm>
            <a:off x="7753419" y="5334000"/>
            <a:ext cx="1009581" cy="1009581"/>
          </a:xfrm>
          <a:prstGeom prst="rect">
            <a:avLst/>
          </a:prstGeom>
        </p:spPr>
      </p:pic>
      <p:pic>
        <p:nvPicPr>
          <p:cNvPr id="12" name="Picture 11"/>
          <p:cNvPicPr>
            <a:picLocks noChangeAspect="1" noChangeArrowheads="1"/>
          </p:cNvPicPr>
          <p:nvPr/>
        </p:nvPicPr>
        <p:blipFill>
          <a:blip r:embed="rId9" cstate="print"/>
          <a:srcRect/>
          <a:stretch>
            <a:fillRect/>
          </a:stretch>
        </p:blipFill>
        <p:spPr bwMode="auto">
          <a:xfrm>
            <a:off x="1524000" y="5334000"/>
            <a:ext cx="2060257" cy="1020127"/>
          </a:xfrm>
          <a:prstGeom prst="rect">
            <a:avLst/>
          </a:prstGeom>
          <a:noFill/>
          <a:ln w="9525">
            <a:noFill/>
            <a:miter lim="800000"/>
            <a:headEnd/>
            <a:tailEnd/>
          </a:ln>
        </p:spPr>
      </p:pic>
      <p:pic>
        <p:nvPicPr>
          <p:cNvPr id="13" name="Picture 1" descr="C:\Users\ohbuchi\Documents\Research\3DSearch\SHREC\SHREC2012\Slides\Univ_Yamanashi_Insignia_transparent.png"/>
          <p:cNvPicPr>
            <a:picLocks noChangeAspect="1" noChangeArrowheads="1"/>
          </p:cNvPicPr>
          <p:nvPr/>
        </p:nvPicPr>
        <p:blipFill>
          <a:blip r:embed="rId10" cstate="print"/>
          <a:srcRect/>
          <a:stretch>
            <a:fillRect/>
          </a:stretch>
        </p:blipFill>
        <p:spPr bwMode="auto">
          <a:xfrm>
            <a:off x="3810000" y="5334000"/>
            <a:ext cx="620233" cy="1025771"/>
          </a:xfrm>
          <a:prstGeom prst="rect">
            <a:avLst/>
          </a:prstGeom>
          <a:noFill/>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77000" y="5334000"/>
            <a:ext cx="1005616" cy="10086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54355" y="1066800"/>
            <a:ext cx="8137525" cy="1257300"/>
          </a:xfrm>
        </p:spPr>
        <p:txBody>
          <a:bodyPr/>
          <a:lstStyle/>
          <a:p>
            <a:r>
              <a:rPr lang="en-US" altLang="ja-JP" dirty="0" smtClean="0"/>
              <a:t>Ranking on Cross-Domain Manifold</a:t>
            </a:r>
            <a:endParaRPr lang="el-GR" altLang="ja-JP" dirty="0" smtClean="0"/>
          </a:p>
        </p:txBody>
      </p:sp>
      <p:sp>
        <p:nvSpPr>
          <p:cNvPr id="14339" name="Rectangle 7"/>
          <p:cNvSpPr>
            <a:spLocks noGrp="1" noChangeArrowheads="1"/>
          </p:cNvSpPr>
          <p:nvPr>
            <p:ph type="body" idx="4294967295"/>
          </p:nvPr>
        </p:nvSpPr>
        <p:spPr>
          <a:xfrm>
            <a:off x="762000" y="2865438"/>
            <a:ext cx="7632700" cy="2087562"/>
          </a:xfrm>
        </p:spPr>
        <p:txBody>
          <a:bodyPr/>
          <a:lstStyle/>
          <a:p>
            <a:pPr algn="ctr">
              <a:buFontTx/>
              <a:buNone/>
            </a:pPr>
            <a:r>
              <a:rPr lang="en-US" altLang="ja-JP" dirty="0" smtClean="0">
                <a:ea typeface="ＭＳ Ｐゴシック" pitchFamily="50" charset="-128"/>
              </a:rPr>
              <a:t>Takahiko </a:t>
            </a:r>
            <a:r>
              <a:rPr lang="en-US" altLang="ja-JP" dirty="0" err="1" smtClean="0">
                <a:ea typeface="ＭＳ Ｐゴシック" pitchFamily="50" charset="-128"/>
              </a:rPr>
              <a:t>Furuya</a:t>
            </a:r>
            <a:r>
              <a:rPr lang="en-US" altLang="ja-JP" dirty="0" smtClean="0">
                <a:ea typeface="ＭＳ Ｐゴシック" pitchFamily="50" charset="-128"/>
              </a:rPr>
              <a:t>, </a:t>
            </a:r>
            <a:r>
              <a:rPr lang="en-US" altLang="ja-JP" dirty="0" err="1" smtClean="0">
                <a:ea typeface="ＭＳ Ｐゴシック" pitchFamily="50" charset="-128"/>
              </a:rPr>
              <a:t>Ryutarou</a:t>
            </a:r>
            <a:r>
              <a:rPr lang="en-US" altLang="ja-JP" dirty="0" smtClean="0">
                <a:ea typeface="ＭＳ Ｐゴシック" pitchFamily="50" charset="-128"/>
              </a:rPr>
              <a:t> Ohbuchi</a:t>
            </a:r>
          </a:p>
          <a:p>
            <a:pPr algn="ctr">
              <a:buNone/>
            </a:pPr>
            <a:endParaRPr lang="en-US" altLang="ja-JP" sz="2400" dirty="0" smtClean="0">
              <a:ea typeface="ＭＳ Ｐゴシック" pitchFamily="50" charset="-128"/>
            </a:endParaRPr>
          </a:p>
          <a:p>
            <a:pPr algn="ctr">
              <a:buNone/>
            </a:pPr>
            <a:r>
              <a:rPr lang="en-US" altLang="ja-JP" sz="2400" dirty="0" smtClean="0">
                <a:ea typeface="ＭＳ Ｐゴシック" pitchFamily="50" charset="-128"/>
              </a:rPr>
              <a:t>University of Yamanashi, Japan</a:t>
            </a:r>
            <a:r>
              <a:rPr lang="en-US" sz="2400" dirty="0"/>
              <a:t> </a:t>
            </a:r>
            <a:endParaRPr lang="en-US" sz="2400" dirty="0" smtClean="0"/>
          </a:p>
          <a:p>
            <a:pPr algn="ctr">
              <a:buFontTx/>
              <a:buNone/>
            </a:pPr>
            <a:endParaRPr lang="en-US" altLang="ja-JP" dirty="0" smtClean="0">
              <a:ea typeface="ＭＳ Ｐゴシック" pitchFamily="50" charset="-128"/>
            </a:endParaRPr>
          </a:p>
        </p:txBody>
      </p:sp>
      <p:pic>
        <p:nvPicPr>
          <p:cNvPr id="5" name="Picture 1" descr="C:\Users\ohbuchi\Documents\Research\3DSearch\SHREC\SHREC2012\Slides\Univ_Yamanashi_Insignia_transparent.png"/>
          <p:cNvPicPr>
            <a:picLocks noChangeAspect="1" noChangeArrowheads="1"/>
          </p:cNvPicPr>
          <p:nvPr/>
        </p:nvPicPr>
        <p:blipFill>
          <a:blip r:embed="rId3" cstate="print"/>
          <a:srcRect/>
          <a:stretch>
            <a:fillRect/>
          </a:stretch>
        </p:blipFill>
        <p:spPr bwMode="auto">
          <a:xfrm>
            <a:off x="4114800" y="4659921"/>
            <a:ext cx="914400" cy="1512279"/>
          </a:xfrm>
          <a:prstGeom prst="rect">
            <a:avLst/>
          </a:prstGeom>
          <a:noFill/>
        </p:spPr>
      </p:pic>
    </p:spTree>
    <p:extLst>
      <p:ext uri="{BB962C8B-B14F-4D97-AF65-F5344CB8AC3E}">
        <p14:creationId xmlns:p14="http://schemas.microsoft.com/office/powerpoint/2010/main" val="70703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Cross-Domain Manifold Ranking</a:t>
            </a:r>
            <a:r>
              <a:rPr kumimoji="1" lang="en-US" altLang="ja-JP" sz="2800" dirty="0" smtClean="0"/>
              <a:t> [</a:t>
            </a:r>
            <a:r>
              <a:rPr kumimoji="1" lang="en-US" altLang="ja-JP" sz="2800" dirty="0" err="1" smtClean="0"/>
              <a:t>Furuya</a:t>
            </a:r>
            <a:r>
              <a:rPr kumimoji="1" lang="en-US" altLang="ja-JP" sz="2800" dirty="0" smtClean="0"/>
              <a:t> 13]</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Ranking by diffusion on a cross-domain manifold</a:t>
            </a:r>
          </a:p>
          <a:p>
            <a:pPr lvl="1"/>
            <a:r>
              <a:rPr kumimoji="1" lang="en-US" altLang="ja-JP" dirty="0" smtClean="0">
                <a:solidFill>
                  <a:schemeClr val="tx1"/>
                </a:solidFill>
              </a:rPr>
              <a:t>Preserves feature manifolds for sketches &amp; 3D models</a:t>
            </a:r>
          </a:p>
          <a:p>
            <a:pPr lvl="1"/>
            <a:r>
              <a:rPr kumimoji="1" lang="en-US" altLang="ja-JP" dirty="0" smtClean="0">
                <a:solidFill>
                  <a:schemeClr val="tx1"/>
                </a:solidFill>
              </a:rPr>
              <a:t>Accepts any feature comparison algorithms</a:t>
            </a:r>
            <a:endParaRPr kumimoji="1" lang="ja-JP" altLang="en-US" dirty="0">
              <a:solidFill>
                <a:schemeClr val="tx1"/>
              </a:solidFill>
            </a:endParaRPr>
          </a:p>
        </p:txBody>
      </p:sp>
      <p:sp>
        <p:nvSpPr>
          <p:cNvPr id="18" name="角丸四角形 17"/>
          <p:cNvSpPr/>
          <p:nvPr/>
        </p:nvSpPr>
        <p:spPr>
          <a:xfrm>
            <a:off x="5419496" y="4065842"/>
            <a:ext cx="2717327" cy="223330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091598" y="4065842"/>
            <a:ext cx="2717327" cy="2233306"/>
          </a:xfrm>
          <a:prstGeom prst="roundRect">
            <a:avLst/>
          </a:prstGeom>
          <a:solidFill>
            <a:srgbClr val="DDB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1192566" y="5938608"/>
            <a:ext cx="2585095" cy="400110"/>
          </a:xfrm>
          <a:prstGeom prst="rect">
            <a:avLst/>
          </a:prstGeom>
          <a:noFill/>
          <a:ln w="19050">
            <a:noFill/>
          </a:ln>
        </p:spPr>
        <p:txBody>
          <a:bodyPr wrap="square" rtlCol="0">
            <a:spAutoFit/>
          </a:bodyPr>
          <a:lstStyle/>
          <a:p>
            <a:pPr algn="ctr"/>
            <a:r>
              <a:rPr lang="en-US" altLang="ja-JP" sz="2000" dirty="0" smtClean="0"/>
              <a:t>2D </a:t>
            </a:r>
            <a:r>
              <a:rPr kumimoji="1" lang="en-US" altLang="ja-JP" sz="2000" u="none" dirty="0" smtClean="0"/>
              <a:t>sketch domain</a:t>
            </a:r>
            <a:endParaRPr kumimoji="1" lang="ja-JP" altLang="en-US" sz="2000" u="none" dirty="0"/>
          </a:p>
        </p:txBody>
      </p:sp>
      <p:sp>
        <p:nvSpPr>
          <p:cNvPr id="112" name="テキスト ボックス 111"/>
          <p:cNvSpPr txBox="1"/>
          <p:nvPr/>
        </p:nvSpPr>
        <p:spPr>
          <a:xfrm>
            <a:off x="5528247" y="5938608"/>
            <a:ext cx="2575227" cy="400110"/>
          </a:xfrm>
          <a:prstGeom prst="rect">
            <a:avLst/>
          </a:prstGeom>
          <a:noFill/>
          <a:ln w="19050">
            <a:noFill/>
          </a:ln>
        </p:spPr>
        <p:txBody>
          <a:bodyPr wrap="square" rtlCol="0">
            <a:spAutoFit/>
          </a:bodyPr>
          <a:lstStyle/>
          <a:p>
            <a:pPr algn="ctr"/>
            <a:r>
              <a:rPr kumimoji="1" lang="en-US" altLang="ja-JP" sz="2000" u="none" dirty="0" smtClean="0"/>
              <a:t>3D model domain</a:t>
            </a:r>
            <a:endParaRPr kumimoji="1" lang="ja-JP" altLang="en-US" sz="2000" u="none" dirty="0"/>
          </a:p>
        </p:txBody>
      </p:sp>
      <p:grpSp>
        <p:nvGrpSpPr>
          <p:cNvPr id="122" name="グループ化 131"/>
          <p:cNvGrpSpPr/>
          <p:nvPr/>
        </p:nvGrpSpPr>
        <p:grpSpPr>
          <a:xfrm>
            <a:off x="8091601" y="5410200"/>
            <a:ext cx="900000" cy="900000"/>
            <a:chOff x="4685513" y="2717304"/>
            <a:chExt cx="1080119" cy="1080120"/>
          </a:xfrm>
        </p:grpSpPr>
        <p:sp>
          <p:nvSpPr>
            <p:cNvPr id="123" name="AutoShape 25"/>
            <p:cNvSpPr>
              <a:spLocks noChangeArrowheads="1"/>
            </p:cNvSpPr>
            <p:nvPr/>
          </p:nvSpPr>
          <p:spPr bwMode="auto">
            <a:xfrm>
              <a:off x="4685513" y="2717304"/>
              <a:ext cx="1080119" cy="1080120"/>
            </a:xfrm>
            <a:prstGeom prst="wedgeRectCallout">
              <a:avLst>
                <a:gd name="adj1" fmla="val -121696"/>
                <a:gd name="adj2" fmla="val -18513"/>
              </a:avLst>
            </a:prstGeom>
            <a:solidFill>
              <a:schemeClr val="bg1"/>
            </a:solidFill>
            <a:ln w="19050" algn="ctr">
              <a:solidFill>
                <a:schemeClr val="tx2">
                  <a:lumMod val="75000"/>
                </a:schemeClr>
              </a:solidFill>
              <a:miter lim="800000"/>
              <a:headEnd/>
              <a:tailEnd/>
            </a:ln>
            <a:effectLst/>
          </p:spPr>
          <p:txBody>
            <a:bodyPr/>
            <a:lstStyle/>
            <a:p>
              <a:pPr marL="533400" indent="-533400" algn="ctr">
                <a:spcBef>
                  <a:spcPct val="0"/>
                </a:spcBef>
                <a:buClr>
                  <a:schemeClr val="accent1"/>
                </a:buClr>
                <a:buSzPct val="70000"/>
              </a:pPr>
              <a:endParaRPr lang="en-US" altLang="ja-JP" sz="2400" dirty="0" smtClean="0">
                <a:latin typeface="Arial" charset="0"/>
              </a:endParaRPr>
            </a:p>
          </p:txBody>
        </p:sp>
        <p:pic>
          <p:nvPicPr>
            <p:cNvPr id="124" name="Picture 4" descr="C:\Users\Administrator\Dropbox\Research\MyResearch\博士1年\VC2013\slide\作った図\拡散例\m1204Snap00.png"/>
            <p:cNvPicPr>
              <a:picLocks noChangeAspect="1" noChangeArrowheads="1"/>
            </p:cNvPicPr>
            <p:nvPr/>
          </p:nvPicPr>
          <p:blipFill>
            <a:blip r:embed="rId3" cstate="print"/>
            <a:srcRect/>
            <a:stretch>
              <a:fillRect/>
            </a:stretch>
          </p:blipFill>
          <p:spPr bwMode="auto">
            <a:xfrm>
              <a:off x="4707895" y="2914402"/>
              <a:ext cx="1017997" cy="712738"/>
            </a:xfrm>
            <a:prstGeom prst="rect">
              <a:avLst/>
            </a:prstGeom>
            <a:noFill/>
          </p:spPr>
        </p:pic>
      </p:grpSp>
      <p:grpSp>
        <p:nvGrpSpPr>
          <p:cNvPr id="125" name="グループ化 131"/>
          <p:cNvGrpSpPr/>
          <p:nvPr/>
        </p:nvGrpSpPr>
        <p:grpSpPr>
          <a:xfrm>
            <a:off x="8100392" y="4238810"/>
            <a:ext cx="900000" cy="900000"/>
            <a:chOff x="4868416" y="2717304"/>
            <a:chExt cx="1080120" cy="1080120"/>
          </a:xfrm>
        </p:grpSpPr>
        <p:sp>
          <p:nvSpPr>
            <p:cNvPr id="126" name="AutoShape 25"/>
            <p:cNvSpPr>
              <a:spLocks noChangeArrowheads="1"/>
            </p:cNvSpPr>
            <p:nvPr/>
          </p:nvSpPr>
          <p:spPr bwMode="auto">
            <a:xfrm>
              <a:off x="4868416" y="2717304"/>
              <a:ext cx="1080120" cy="1080120"/>
            </a:xfrm>
            <a:prstGeom prst="wedgeRectCallout">
              <a:avLst>
                <a:gd name="adj1" fmla="val -64789"/>
                <a:gd name="adj2" fmla="val 64585"/>
              </a:avLst>
            </a:prstGeom>
            <a:solidFill>
              <a:schemeClr val="bg1"/>
            </a:solidFill>
            <a:ln w="19050" algn="ctr">
              <a:solidFill>
                <a:schemeClr val="tx2">
                  <a:lumMod val="75000"/>
                </a:schemeClr>
              </a:solidFill>
              <a:miter lim="800000"/>
              <a:headEnd/>
              <a:tailEnd/>
            </a:ln>
            <a:effectLst/>
          </p:spPr>
          <p:txBody>
            <a:bodyPr/>
            <a:lstStyle/>
            <a:p>
              <a:pPr marL="533400" indent="-533400" algn="ctr">
                <a:spcBef>
                  <a:spcPct val="0"/>
                </a:spcBef>
                <a:buClr>
                  <a:schemeClr val="accent1"/>
                </a:buClr>
                <a:buSzPct val="70000"/>
              </a:pPr>
              <a:endParaRPr lang="en-US" altLang="ja-JP" sz="2400" dirty="0" smtClean="0">
                <a:latin typeface="Arial" charset="0"/>
              </a:endParaRPr>
            </a:p>
          </p:txBody>
        </p:sp>
        <p:pic>
          <p:nvPicPr>
            <p:cNvPr id="127" name="Picture 4" descr="C:\Users\Administrator\Dropbox\Research\MyResearch\博士1年\VC2013\slide\作った図\拡散例\m1204Snap00.png"/>
            <p:cNvPicPr>
              <a:picLocks noChangeAspect="1" noChangeArrowheads="1"/>
            </p:cNvPicPr>
            <p:nvPr/>
          </p:nvPicPr>
          <p:blipFill>
            <a:blip r:embed="rId4" cstate="print"/>
            <a:stretch>
              <a:fillRect/>
            </a:stretch>
          </p:blipFill>
          <p:spPr bwMode="auto">
            <a:xfrm>
              <a:off x="5156448" y="2753236"/>
              <a:ext cx="463999" cy="1011570"/>
            </a:xfrm>
            <a:prstGeom prst="rect">
              <a:avLst/>
            </a:prstGeom>
            <a:noFill/>
            <a:ln>
              <a:noFill/>
            </a:ln>
          </p:spPr>
        </p:pic>
      </p:grpSp>
      <p:sp>
        <p:nvSpPr>
          <p:cNvPr id="128" name="円/楕円 127"/>
          <p:cNvSpPr/>
          <p:nvPr/>
        </p:nvSpPr>
        <p:spPr>
          <a:xfrm>
            <a:off x="1796589" y="4812917"/>
            <a:ext cx="556733" cy="526323"/>
          </a:xfrm>
          <a:prstGeom prst="ellipse">
            <a:avLst/>
          </a:prstGeom>
          <a:solidFill>
            <a:srgbClr val="FFFF00"/>
          </a:solidFill>
          <a:ln>
            <a:noFill/>
          </a:ln>
          <a:effectLst>
            <a:outerShdw blurRad="177800" dist="50800" dir="5400000" sx="155000" sy="15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2631488" y="4756274"/>
            <a:ext cx="243544" cy="230266"/>
          </a:xfrm>
          <a:prstGeom prst="ellipse">
            <a:avLst/>
          </a:prstGeom>
          <a:solidFill>
            <a:srgbClr val="FFFF00"/>
          </a:solidFill>
          <a:ln>
            <a:noFill/>
          </a:ln>
          <a:effectLst>
            <a:outerShdw blurRad="1778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1384217" y="5031521"/>
            <a:ext cx="528798" cy="112446"/>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196268" y="4926430"/>
            <a:ext cx="243544" cy="230266"/>
          </a:xfrm>
          <a:prstGeom prst="ellipse">
            <a:avLst/>
          </a:prstGeom>
          <a:solidFill>
            <a:srgbClr val="FFFF00"/>
          </a:solidFill>
          <a:ln>
            <a:noFill/>
          </a:ln>
          <a:effectLst>
            <a:outerShdw blurRad="1778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1438922" y="5458164"/>
            <a:ext cx="243544" cy="230266"/>
          </a:xfrm>
          <a:prstGeom prst="ellipse">
            <a:avLst/>
          </a:prstGeom>
          <a:solidFill>
            <a:srgbClr val="FFFF00"/>
          </a:solidFill>
          <a:ln>
            <a:noFill/>
          </a:ln>
          <a:effectLst>
            <a:outerShdw blurRad="1778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2039644" y="4370098"/>
            <a:ext cx="243544" cy="230266"/>
          </a:xfrm>
          <a:prstGeom prst="ellipse">
            <a:avLst/>
          </a:prstGeom>
          <a:solidFill>
            <a:srgbClr val="FFFF00"/>
          </a:solidFill>
          <a:ln>
            <a:noFill/>
          </a:ln>
          <a:effectLst>
            <a:outerShdw blurRad="1778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rot="18714536">
            <a:off x="1549609" y="5266594"/>
            <a:ext cx="604962" cy="118929"/>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rot="5817470">
            <a:off x="1802642" y="4748704"/>
            <a:ext cx="639845" cy="112446"/>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rot="180310">
            <a:off x="2537605" y="5162757"/>
            <a:ext cx="4021621" cy="124418"/>
          </a:xfrm>
          <a:prstGeom prst="ellipse">
            <a:avLst/>
          </a:prstGeom>
          <a:solidFill>
            <a:srgbClr val="FFFF00"/>
          </a:solidFill>
          <a:ln>
            <a:noFill/>
          </a:ln>
          <a:effectLst>
            <a:outerShdw blurRad="177800" dist="50800" dir="5400000" sx="149000" sy="149000" algn="ctr" rotWithShape="0">
              <a:srgbClr val="FFFF00"/>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rot="622129">
            <a:off x="2799299" y="5055286"/>
            <a:ext cx="2704990" cy="206970"/>
          </a:xfrm>
          <a:prstGeom prst="ellipse">
            <a:avLst/>
          </a:prstGeom>
          <a:solidFill>
            <a:srgbClr val="FFFF00"/>
          </a:solidFill>
          <a:ln>
            <a:noFill/>
          </a:ln>
          <a:effectLst>
            <a:outerShdw blurRad="177800" dist="50800" dir="5400000" sx="149000" sy="149000" algn="ctr" rotWithShape="0">
              <a:srgbClr val="FFFF00"/>
            </a:outerShdw>
          </a:effectLst>
          <a:scene3d>
            <a:camera prst="orthographicFront">
              <a:rot lat="0" lon="0" rev="2144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rot="21048022">
            <a:off x="3168162" y="4518623"/>
            <a:ext cx="2140453" cy="174101"/>
          </a:xfrm>
          <a:prstGeom prst="ellipse">
            <a:avLst/>
          </a:prstGeom>
          <a:solidFill>
            <a:srgbClr val="FFFF00"/>
          </a:solidFill>
          <a:ln>
            <a:noFill/>
          </a:ln>
          <a:effectLst>
            <a:outerShdw blurRad="177800" dist="50800" dir="5400000" sx="149000" sy="149000" algn="ctr" rotWithShape="0">
              <a:srgbClr val="FFFF00"/>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6544322" y="5105464"/>
            <a:ext cx="452295" cy="427637"/>
          </a:xfrm>
          <a:prstGeom prst="ellipse">
            <a:avLst/>
          </a:prstGeom>
          <a:solidFill>
            <a:srgbClr val="FFFF00"/>
          </a:solidFill>
          <a:ln>
            <a:noFill/>
          </a:ln>
          <a:effectLst>
            <a:outerShdw blurRad="177800" dist="50800" dir="5400000" sx="157000" sy="157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5606990" y="4249508"/>
            <a:ext cx="243544" cy="230266"/>
          </a:xfrm>
          <a:prstGeom prst="ellipse">
            <a:avLst/>
          </a:prstGeom>
          <a:solidFill>
            <a:srgbClr val="FFFF00"/>
          </a:solidFill>
          <a:ln>
            <a:noFill/>
          </a:ln>
          <a:effectLst>
            <a:outerShdw blurRad="1778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7203488" y="4993752"/>
            <a:ext cx="243544" cy="230266"/>
          </a:xfrm>
          <a:prstGeom prst="ellipse">
            <a:avLst/>
          </a:prstGeom>
          <a:solidFill>
            <a:srgbClr val="FFFF00"/>
          </a:solidFill>
          <a:ln>
            <a:noFill/>
          </a:ln>
          <a:effectLst>
            <a:outerShdw blurRad="1143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6737410" y="4653440"/>
            <a:ext cx="208752" cy="197371"/>
          </a:xfrm>
          <a:prstGeom prst="ellipse">
            <a:avLst/>
          </a:prstGeom>
          <a:solidFill>
            <a:srgbClr val="FFFF00"/>
          </a:solidFill>
          <a:ln>
            <a:noFill/>
          </a:ln>
          <a:effectLst>
            <a:outerShdw blurRad="1143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7829550" y="5205830"/>
            <a:ext cx="208752" cy="197371"/>
          </a:xfrm>
          <a:prstGeom prst="ellipse">
            <a:avLst/>
          </a:prstGeom>
          <a:solidFill>
            <a:srgbClr val="FFFF00"/>
          </a:solidFill>
          <a:ln>
            <a:noFill/>
          </a:ln>
          <a:effectLst>
            <a:outerShdw blurRad="114300" dist="50800" dir="5400000" sx="165000" sy="165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rot="1134900">
            <a:off x="7337888" y="5224719"/>
            <a:ext cx="549957" cy="62175"/>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rot="20299475">
            <a:off x="6770446" y="5191409"/>
            <a:ext cx="604953" cy="62175"/>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rot="6301745">
            <a:off x="6600111" y="4983361"/>
            <a:ext cx="429732" cy="65760"/>
          </a:xfrm>
          <a:prstGeom prst="ellipse">
            <a:avLst/>
          </a:prstGeom>
          <a:solidFill>
            <a:srgbClr val="FFFF00"/>
          </a:solidFill>
          <a:ln>
            <a:noFill/>
          </a:ln>
          <a:effectLst>
            <a:outerShdw blurRad="1143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rot="5809115">
            <a:off x="6580641" y="5034599"/>
            <a:ext cx="429732" cy="65760"/>
          </a:xfrm>
          <a:prstGeom prst="ellipse">
            <a:avLst/>
          </a:prstGeom>
          <a:solidFill>
            <a:srgbClr val="FFFF00"/>
          </a:solidFill>
          <a:ln>
            <a:noFill/>
          </a:ln>
          <a:effectLst>
            <a:outerShdw blurRad="1778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rot="20666913">
            <a:off x="2094737" y="4973851"/>
            <a:ext cx="731993" cy="62175"/>
          </a:xfrm>
          <a:prstGeom prst="ellipse">
            <a:avLst/>
          </a:prstGeom>
          <a:solidFill>
            <a:srgbClr val="FFFF00"/>
          </a:solidFill>
          <a:ln>
            <a:noFill/>
          </a:ln>
          <a:effectLst>
            <a:outerShdw blurRad="114300" dist="50800" dir="5400000" sx="149000" sy="149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6" name="グループ化 155"/>
          <p:cNvGrpSpPr/>
          <p:nvPr/>
        </p:nvGrpSpPr>
        <p:grpSpPr>
          <a:xfrm>
            <a:off x="1215534" y="4288840"/>
            <a:ext cx="6816009" cy="1603399"/>
            <a:chOff x="1215534" y="4239210"/>
            <a:chExt cx="6816009" cy="1603399"/>
          </a:xfrm>
        </p:grpSpPr>
        <p:cxnSp>
          <p:nvCxnSpPr>
            <p:cNvPr id="20" name="直線コネクタ 19"/>
            <p:cNvCxnSpPr>
              <a:stCxn id="72" idx="2"/>
              <a:endCxn id="37" idx="6"/>
            </p:cNvCxnSpPr>
            <p:nvPr/>
          </p:nvCxnSpPr>
          <p:spPr bwMode="auto">
            <a:xfrm flipH="1">
              <a:off x="1376390" y="4321657"/>
              <a:ext cx="4276664" cy="701032"/>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1" name="直線コネクタ 20"/>
            <p:cNvCxnSpPr>
              <a:stCxn id="73" idx="2"/>
              <a:endCxn id="39" idx="6"/>
            </p:cNvCxnSpPr>
            <p:nvPr/>
          </p:nvCxnSpPr>
          <p:spPr bwMode="auto">
            <a:xfrm flipH="1" flipV="1">
              <a:off x="3160339" y="4323600"/>
              <a:ext cx="4526802" cy="231090"/>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2" name="直線コネクタ 21"/>
            <p:cNvCxnSpPr>
              <a:endCxn id="44" idx="6"/>
            </p:cNvCxnSpPr>
            <p:nvPr/>
          </p:nvCxnSpPr>
          <p:spPr bwMode="auto">
            <a:xfrm flipH="1" flipV="1">
              <a:off x="2841892" y="4853910"/>
              <a:ext cx="3025337" cy="644572"/>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3" name="直線コネクタ 22"/>
            <p:cNvCxnSpPr>
              <a:stCxn id="76" idx="2"/>
              <a:endCxn id="40" idx="6"/>
            </p:cNvCxnSpPr>
            <p:nvPr/>
          </p:nvCxnSpPr>
          <p:spPr bwMode="auto">
            <a:xfrm flipH="1">
              <a:off x="3325081" y="5295149"/>
              <a:ext cx="4546458" cy="463071"/>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4" name="直線コネクタ 23"/>
            <p:cNvCxnSpPr>
              <a:stCxn id="71" idx="3"/>
              <a:endCxn id="42" idx="6"/>
            </p:cNvCxnSpPr>
            <p:nvPr/>
          </p:nvCxnSpPr>
          <p:spPr bwMode="auto">
            <a:xfrm flipH="1">
              <a:off x="3011879" y="4572130"/>
              <a:ext cx="2932381" cy="681920"/>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5" name="直線コネクタ 24"/>
            <p:cNvCxnSpPr>
              <a:stCxn id="74" idx="2"/>
              <a:endCxn id="36" idx="6"/>
            </p:cNvCxnSpPr>
            <p:nvPr/>
          </p:nvCxnSpPr>
          <p:spPr bwMode="auto">
            <a:xfrm flipH="1" flipV="1">
              <a:off x="1636098" y="5563620"/>
              <a:ext cx="5649151" cy="92988"/>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6" name="直線コネクタ 25"/>
            <p:cNvCxnSpPr>
              <a:stCxn id="70" idx="2"/>
              <a:endCxn id="43" idx="6"/>
            </p:cNvCxnSpPr>
            <p:nvPr/>
          </p:nvCxnSpPr>
          <p:spPr bwMode="auto">
            <a:xfrm flipH="1" flipV="1">
              <a:off x="3405508" y="4830565"/>
              <a:ext cx="2160795" cy="178263"/>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7" name="直線コネクタ 26"/>
            <p:cNvCxnSpPr>
              <a:stCxn id="79" idx="2"/>
              <a:endCxn id="45" idx="6"/>
            </p:cNvCxnSpPr>
            <p:nvPr/>
          </p:nvCxnSpPr>
          <p:spPr bwMode="auto">
            <a:xfrm flipH="1" flipV="1">
              <a:off x="2239134" y="4449238"/>
              <a:ext cx="4133939" cy="435240"/>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8" name="直線コネクタ 27"/>
            <p:cNvCxnSpPr>
              <a:stCxn id="77" idx="2"/>
            </p:cNvCxnSpPr>
            <p:nvPr/>
          </p:nvCxnSpPr>
          <p:spPr bwMode="auto">
            <a:xfrm flipH="1" flipV="1">
              <a:off x="2160988" y="5068430"/>
              <a:ext cx="4532093" cy="213945"/>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29" name="直線コネクタ 28"/>
            <p:cNvCxnSpPr>
              <a:stCxn id="80" idx="2"/>
              <a:endCxn id="41" idx="7"/>
            </p:cNvCxnSpPr>
            <p:nvPr/>
          </p:nvCxnSpPr>
          <p:spPr bwMode="auto">
            <a:xfrm flipH="1">
              <a:off x="2897130" y="5066484"/>
              <a:ext cx="4360487" cy="497135"/>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30" name="直線コネクタ 29"/>
            <p:cNvCxnSpPr>
              <a:stCxn id="78" idx="2"/>
              <a:endCxn id="38" idx="7"/>
            </p:cNvCxnSpPr>
            <p:nvPr/>
          </p:nvCxnSpPr>
          <p:spPr bwMode="auto">
            <a:xfrm flipH="1">
              <a:off x="1773397" y="4513831"/>
              <a:ext cx="5404218" cy="172671"/>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cxnSp>
          <p:nvCxnSpPr>
            <p:cNvPr id="31" name="直線コネクタ 30"/>
            <p:cNvCxnSpPr>
              <a:stCxn id="75" idx="2"/>
              <a:endCxn id="43" idx="6"/>
            </p:cNvCxnSpPr>
            <p:nvPr/>
          </p:nvCxnSpPr>
          <p:spPr bwMode="auto">
            <a:xfrm flipH="1">
              <a:off x="3405508" y="4719584"/>
              <a:ext cx="3367575" cy="110981"/>
            </a:xfrm>
            <a:prstGeom prst="line">
              <a:avLst/>
            </a:prstGeom>
            <a:solidFill>
              <a:schemeClr val="accent1"/>
            </a:solidFill>
            <a:ln w="31750" cap="flat" cmpd="sng" algn="ctr">
              <a:solidFill>
                <a:srgbClr val="000CF6"/>
              </a:solidFill>
              <a:prstDash val="solid"/>
              <a:miter lim="800000"/>
              <a:headEnd type="none" w="med" len="med"/>
              <a:tailEnd type="none" w="med" len="med"/>
            </a:ln>
            <a:effectLst/>
          </p:spPr>
        </p:cxnSp>
        <p:grpSp>
          <p:nvGrpSpPr>
            <p:cNvPr id="33" name="グループ化 32"/>
            <p:cNvGrpSpPr/>
            <p:nvPr/>
          </p:nvGrpSpPr>
          <p:grpSpPr>
            <a:xfrm>
              <a:off x="1215534" y="4239210"/>
              <a:ext cx="2189974" cy="1603399"/>
              <a:chOff x="1215534" y="3980261"/>
              <a:chExt cx="2189974" cy="1603399"/>
            </a:xfrm>
          </p:grpSpPr>
          <p:grpSp>
            <p:nvGrpSpPr>
              <p:cNvPr id="34" name="グループ化 234"/>
              <p:cNvGrpSpPr/>
              <p:nvPr/>
            </p:nvGrpSpPr>
            <p:grpSpPr>
              <a:xfrm>
                <a:off x="1305922" y="3990775"/>
                <a:ext cx="2032416" cy="1578682"/>
                <a:chOff x="718769" y="4028525"/>
                <a:chExt cx="2539441" cy="1985143"/>
              </a:xfrm>
            </p:grpSpPr>
            <p:cxnSp>
              <p:nvCxnSpPr>
                <p:cNvPr id="46" name="直線コネクタ 45"/>
                <p:cNvCxnSpPr/>
                <p:nvPr/>
              </p:nvCxnSpPr>
              <p:spPr bwMode="auto">
                <a:xfrm flipH="1">
                  <a:off x="1319430" y="4293350"/>
                  <a:ext cx="377492" cy="266550"/>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47" name="直線コネクタ 46"/>
                <p:cNvCxnSpPr/>
                <p:nvPr/>
              </p:nvCxnSpPr>
              <p:spPr bwMode="auto">
                <a:xfrm flipH="1">
                  <a:off x="2625047" y="4178597"/>
                  <a:ext cx="255772" cy="516777"/>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48" name="直線コネクタ 47"/>
                <p:cNvCxnSpPr/>
                <p:nvPr/>
              </p:nvCxnSpPr>
              <p:spPr bwMode="auto">
                <a:xfrm flipH="1">
                  <a:off x="1868473" y="4103561"/>
                  <a:ext cx="982913" cy="114753"/>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49" name="直線コネクタ 48"/>
                <p:cNvCxnSpPr/>
                <p:nvPr/>
              </p:nvCxnSpPr>
              <p:spPr bwMode="auto">
                <a:xfrm flipH="1">
                  <a:off x="1703221" y="4367664"/>
                  <a:ext cx="97641" cy="778614"/>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0" name="直線コネクタ 49"/>
                <p:cNvCxnSpPr/>
                <p:nvPr/>
              </p:nvCxnSpPr>
              <p:spPr bwMode="auto">
                <a:xfrm flipH="1">
                  <a:off x="1803713" y="4845445"/>
                  <a:ext cx="679217" cy="194716"/>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1" name="直線コネクタ 50"/>
                <p:cNvCxnSpPr/>
                <p:nvPr/>
              </p:nvCxnSpPr>
              <p:spPr bwMode="auto">
                <a:xfrm flipH="1">
                  <a:off x="718769" y="4559901"/>
                  <a:ext cx="600660" cy="480260"/>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2" name="直線コネクタ 51"/>
                <p:cNvCxnSpPr/>
                <p:nvPr/>
              </p:nvCxnSpPr>
              <p:spPr bwMode="auto">
                <a:xfrm>
                  <a:off x="722891" y="5021796"/>
                  <a:ext cx="395554" cy="716087"/>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3" name="直線コネクタ 52"/>
                <p:cNvCxnSpPr/>
                <p:nvPr/>
              </p:nvCxnSpPr>
              <p:spPr bwMode="auto">
                <a:xfrm flipH="1" flipV="1">
                  <a:off x="1147879" y="4634936"/>
                  <a:ext cx="571247" cy="386860"/>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4" name="直線コネクタ 53"/>
                <p:cNvCxnSpPr/>
                <p:nvPr/>
              </p:nvCxnSpPr>
              <p:spPr bwMode="auto">
                <a:xfrm flipH="1">
                  <a:off x="976329" y="5021796"/>
                  <a:ext cx="726893" cy="716087"/>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5" name="直線コネクタ 54"/>
                <p:cNvCxnSpPr/>
                <p:nvPr/>
              </p:nvCxnSpPr>
              <p:spPr bwMode="auto">
                <a:xfrm flipH="1">
                  <a:off x="2837440" y="4756797"/>
                  <a:ext cx="416349" cy="441741"/>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6" name="直線コネクタ 55"/>
                <p:cNvCxnSpPr/>
                <p:nvPr/>
              </p:nvCxnSpPr>
              <p:spPr bwMode="auto">
                <a:xfrm>
                  <a:off x="2880820" y="4028525"/>
                  <a:ext cx="355481" cy="741884"/>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7" name="直線コネクタ 56"/>
                <p:cNvCxnSpPr/>
                <p:nvPr/>
              </p:nvCxnSpPr>
              <p:spPr bwMode="auto">
                <a:xfrm>
                  <a:off x="2553989" y="4876526"/>
                  <a:ext cx="141334" cy="322011"/>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8" name="直線コネクタ 57"/>
                <p:cNvCxnSpPr/>
                <p:nvPr/>
              </p:nvCxnSpPr>
              <p:spPr bwMode="auto">
                <a:xfrm flipH="1">
                  <a:off x="2652442" y="5379690"/>
                  <a:ext cx="113940" cy="395499"/>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59" name="直線コネクタ 58"/>
                <p:cNvCxnSpPr/>
                <p:nvPr/>
              </p:nvCxnSpPr>
              <p:spPr bwMode="auto">
                <a:xfrm>
                  <a:off x="2665890" y="5725342"/>
                  <a:ext cx="562886" cy="257245"/>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0" name="直線コネクタ 59"/>
                <p:cNvCxnSpPr/>
                <p:nvPr/>
              </p:nvCxnSpPr>
              <p:spPr bwMode="auto">
                <a:xfrm flipV="1">
                  <a:off x="3157718" y="4847170"/>
                  <a:ext cx="100492" cy="1166498"/>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1" name="直線コネクタ 60"/>
                <p:cNvCxnSpPr/>
                <p:nvPr/>
              </p:nvCxnSpPr>
              <p:spPr bwMode="auto">
                <a:xfrm flipV="1">
                  <a:off x="1047387" y="4741053"/>
                  <a:ext cx="200984" cy="815677"/>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2" name="直線コネクタ 61"/>
                <p:cNvCxnSpPr/>
                <p:nvPr/>
              </p:nvCxnSpPr>
              <p:spPr bwMode="auto">
                <a:xfrm flipH="1">
                  <a:off x="793949" y="5040161"/>
                  <a:ext cx="808780" cy="17518"/>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3" name="直線コネクタ 62"/>
                <p:cNvCxnSpPr/>
                <p:nvPr/>
              </p:nvCxnSpPr>
              <p:spPr bwMode="auto">
                <a:xfrm flipH="1" flipV="1">
                  <a:off x="1897906" y="4293350"/>
                  <a:ext cx="555591" cy="477059"/>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4" name="直線コネクタ 63"/>
                <p:cNvCxnSpPr/>
                <p:nvPr/>
              </p:nvCxnSpPr>
              <p:spPr bwMode="auto">
                <a:xfrm flipV="1">
                  <a:off x="2766382" y="4209678"/>
                  <a:ext cx="185496" cy="957778"/>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5" name="直線コネクタ 64"/>
                <p:cNvCxnSpPr/>
                <p:nvPr/>
              </p:nvCxnSpPr>
              <p:spPr bwMode="auto">
                <a:xfrm flipH="1" flipV="1">
                  <a:off x="2837441" y="5348609"/>
                  <a:ext cx="249218" cy="483906"/>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cxnSp>
              <p:nvCxnSpPr>
                <p:cNvPr id="66" name="直線コネクタ 65"/>
                <p:cNvCxnSpPr/>
                <p:nvPr/>
              </p:nvCxnSpPr>
              <p:spPr bwMode="auto">
                <a:xfrm flipH="1" flipV="1">
                  <a:off x="1348863" y="4634936"/>
                  <a:ext cx="1104634" cy="135473"/>
                </a:xfrm>
                <a:prstGeom prst="line">
                  <a:avLst/>
                </a:prstGeom>
                <a:solidFill>
                  <a:schemeClr val="accent1"/>
                </a:solidFill>
                <a:ln w="31750" cap="flat" cmpd="sng" algn="ctr">
                  <a:solidFill>
                    <a:srgbClr val="961E99"/>
                  </a:solidFill>
                  <a:prstDash val="solid"/>
                  <a:miter lim="800000"/>
                  <a:headEnd type="none" w="med" len="med"/>
                  <a:tailEnd type="none" w="med" len="med"/>
                </a:ln>
                <a:effectLst/>
              </p:spPr>
            </p:cxnSp>
          </p:grpSp>
          <p:grpSp>
            <p:nvGrpSpPr>
              <p:cNvPr id="35" name="グループ化 234"/>
              <p:cNvGrpSpPr/>
              <p:nvPr/>
            </p:nvGrpSpPr>
            <p:grpSpPr>
              <a:xfrm>
                <a:off x="1215534" y="3980261"/>
                <a:ext cx="2189974" cy="1603399"/>
                <a:chOff x="622398" y="3997444"/>
                <a:chExt cx="2736304" cy="2016224"/>
              </a:xfrm>
            </p:grpSpPr>
            <p:sp>
              <p:nvSpPr>
                <p:cNvPr id="36" name="円/楕円 35"/>
                <p:cNvSpPr/>
                <p:nvPr/>
              </p:nvSpPr>
              <p:spPr bwMode="auto">
                <a:xfrm>
                  <a:off x="946895" y="5556730"/>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7" name="円/楕円 36"/>
                <p:cNvSpPr/>
                <p:nvPr/>
              </p:nvSpPr>
              <p:spPr bwMode="auto">
                <a:xfrm>
                  <a:off x="622398" y="4876526"/>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8" name="円/楕円 37"/>
                <p:cNvSpPr/>
                <p:nvPr/>
              </p:nvSpPr>
              <p:spPr bwMode="auto">
                <a:xfrm>
                  <a:off x="1147879" y="4528819"/>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9" name="円/楕円 38"/>
                <p:cNvSpPr/>
                <p:nvPr/>
              </p:nvSpPr>
              <p:spPr bwMode="auto">
                <a:xfrm>
                  <a:off x="2851386" y="3997444"/>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0" name="円/楕円 39"/>
                <p:cNvSpPr/>
                <p:nvPr/>
              </p:nvSpPr>
              <p:spPr bwMode="auto">
                <a:xfrm>
                  <a:off x="3057226" y="5801434"/>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1" name="円/楕円 40"/>
                <p:cNvSpPr/>
                <p:nvPr/>
              </p:nvSpPr>
              <p:spPr bwMode="auto">
                <a:xfrm>
                  <a:off x="2551949" y="5631766"/>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2" name="円/楕円 41"/>
                <p:cNvSpPr/>
                <p:nvPr/>
              </p:nvSpPr>
              <p:spPr bwMode="auto">
                <a:xfrm>
                  <a:off x="2665890" y="5167456"/>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3" name="円/楕円 42"/>
                <p:cNvSpPr/>
                <p:nvPr/>
              </p:nvSpPr>
              <p:spPr bwMode="auto">
                <a:xfrm>
                  <a:off x="3157718" y="4634936"/>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4" name="円/楕円 43"/>
                <p:cNvSpPr/>
                <p:nvPr/>
              </p:nvSpPr>
              <p:spPr bwMode="auto">
                <a:xfrm>
                  <a:off x="2453497" y="4664292"/>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5" name="円/楕円 44"/>
                <p:cNvSpPr/>
                <p:nvPr/>
              </p:nvSpPr>
              <p:spPr bwMode="auto">
                <a:xfrm>
                  <a:off x="1700370" y="4155430"/>
                  <a:ext cx="200984" cy="212234"/>
                </a:xfrm>
                <a:prstGeom prst="ellipse">
                  <a:avLst/>
                </a:prstGeom>
                <a:solidFill>
                  <a:srgbClr val="AD35C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grpSp>
        </p:grpSp>
        <p:grpSp>
          <p:nvGrpSpPr>
            <p:cNvPr id="67" name="グループ化 66"/>
            <p:cNvGrpSpPr/>
            <p:nvPr/>
          </p:nvGrpSpPr>
          <p:grpSpPr>
            <a:xfrm>
              <a:off x="5566303" y="4239210"/>
              <a:ext cx="2465240" cy="1499845"/>
              <a:chOff x="5566303" y="3980261"/>
              <a:chExt cx="2465240" cy="1499845"/>
            </a:xfrm>
          </p:grpSpPr>
          <p:grpSp>
            <p:nvGrpSpPr>
              <p:cNvPr id="68" name="グループ化 271"/>
              <p:cNvGrpSpPr/>
              <p:nvPr/>
            </p:nvGrpSpPr>
            <p:grpSpPr>
              <a:xfrm>
                <a:off x="5632631" y="4038246"/>
                <a:ext cx="2366390" cy="1440886"/>
                <a:chOff x="5702919" y="4007195"/>
                <a:chExt cx="2956730" cy="1811869"/>
              </a:xfrm>
            </p:grpSpPr>
            <p:cxnSp>
              <p:nvCxnSpPr>
                <p:cNvPr id="82" name="直線コネクタ 81"/>
                <p:cNvCxnSpPr/>
                <p:nvPr/>
              </p:nvCxnSpPr>
              <p:spPr bwMode="auto">
                <a:xfrm>
                  <a:off x="5702919" y="4922420"/>
                  <a:ext cx="419418" cy="699018"/>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3" name="直線コネクタ 82"/>
                <p:cNvCxnSpPr/>
                <p:nvPr/>
              </p:nvCxnSpPr>
              <p:spPr bwMode="auto">
                <a:xfrm flipH="1" flipV="1">
                  <a:off x="7122854" y="5210788"/>
                  <a:ext cx="733562" cy="400927"/>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4" name="直線コネクタ 83"/>
                <p:cNvCxnSpPr/>
                <p:nvPr/>
              </p:nvCxnSpPr>
              <p:spPr bwMode="auto">
                <a:xfrm flipV="1">
                  <a:off x="6051655" y="4241272"/>
                  <a:ext cx="99960" cy="1410532"/>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5" name="直線コネクタ 84"/>
                <p:cNvCxnSpPr/>
                <p:nvPr/>
              </p:nvCxnSpPr>
              <p:spPr bwMode="auto">
                <a:xfrm flipH="1" flipV="1">
                  <a:off x="5817040" y="4007195"/>
                  <a:ext cx="405257" cy="34449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6" name="直線コネクタ 85"/>
                <p:cNvCxnSpPr/>
                <p:nvPr/>
              </p:nvCxnSpPr>
              <p:spPr bwMode="auto">
                <a:xfrm flipH="1" flipV="1">
                  <a:off x="6211464" y="4338202"/>
                  <a:ext cx="575899" cy="47956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7" name="直線コネクタ 86"/>
                <p:cNvCxnSpPr/>
                <p:nvPr/>
              </p:nvCxnSpPr>
              <p:spPr bwMode="auto">
                <a:xfrm flipH="1">
                  <a:off x="5708647" y="4140405"/>
                  <a:ext cx="108393" cy="656747"/>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8" name="直線コネクタ 87"/>
                <p:cNvCxnSpPr/>
                <p:nvPr/>
              </p:nvCxnSpPr>
              <p:spPr bwMode="auto">
                <a:xfrm flipH="1" flipV="1">
                  <a:off x="6731319" y="4751407"/>
                  <a:ext cx="455884" cy="566705"/>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89" name="直線コネクタ 88"/>
                <p:cNvCxnSpPr/>
                <p:nvPr/>
              </p:nvCxnSpPr>
              <p:spPr bwMode="auto">
                <a:xfrm flipV="1">
                  <a:off x="6616721" y="4501441"/>
                  <a:ext cx="552294" cy="243019"/>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0" name="直線コネクタ 89"/>
                <p:cNvCxnSpPr/>
                <p:nvPr/>
              </p:nvCxnSpPr>
              <p:spPr bwMode="auto">
                <a:xfrm flipV="1">
                  <a:off x="7074648" y="4640786"/>
                  <a:ext cx="141833" cy="62471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1" name="直線コネクタ 90"/>
                <p:cNvCxnSpPr/>
                <p:nvPr/>
              </p:nvCxnSpPr>
              <p:spPr bwMode="auto">
                <a:xfrm flipV="1">
                  <a:off x="7216481" y="4205075"/>
                  <a:ext cx="576132" cy="359749"/>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2" name="直線コネクタ 91"/>
                <p:cNvCxnSpPr/>
                <p:nvPr/>
              </p:nvCxnSpPr>
              <p:spPr bwMode="auto">
                <a:xfrm>
                  <a:off x="7621971" y="4278383"/>
                  <a:ext cx="836557" cy="51379"/>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3" name="直線コネクタ 92"/>
                <p:cNvCxnSpPr/>
                <p:nvPr/>
              </p:nvCxnSpPr>
              <p:spPr bwMode="auto">
                <a:xfrm>
                  <a:off x="8429250" y="4403071"/>
                  <a:ext cx="230399" cy="931104"/>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4" name="直線コネクタ 93"/>
                <p:cNvCxnSpPr/>
                <p:nvPr/>
              </p:nvCxnSpPr>
              <p:spPr bwMode="auto">
                <a:xfrm flipV="1">
                  <a:off x="7927098" y="5364541"/>
                  <a:ext cx="661869" cy="277540"/>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5" name="直線コネクタ 94"/>
                <p:cNvCxnSpPr/>
                <p:nvPr/>
              </p:nvCxnSpPr>
              <p:spPr bwMode="auto">
                <a:xfrm flipH="1" flipV="1">
                  <a:off x="7721931" y="4174709"/>
                  <a:ext cx="133326" cy="84582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6" name="直線コネクタ 95"/>
                <p:cNvCxnSpPr/>
                <p:nvPr/>
              </p:nvCxnSpPr>
              <p:spPr bwMode="auto">
                <a:xfrm flipH="1" flipV="1">
                  <a:off x="7249778" y="4530231"/>
                  <a:ext cx="642795" cy="516404"/>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7" name="直線コネクタ 96"/>
                <p:cNvCxnSpPr/>
                <p:nvPr/>
              </p:nvCxnSpPr>
              <p:spPr bwMode="auto">
                <a:xfrm flipH="1" flipV="1">
                  <a:off x="7821891" y="4869652"/>
                  <a:ext cx="34525" cy="949412"/>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8" name="直線コネクタ 97"/>
                <p:cNvCxnSpPr/>
                <p:nvPr/>
              </p:nvCxnSpPr>
              <p:spPr bwMode="auto">
                <a:xfrm>
                  <a:off x="5887722" y="4110039"/>
                  <a:ext cx="163933" cy="133441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99" name="直線コネクタ 98"/>
                <p:cNvCxnSpPr/>
                <p:nvPr/>
              </p:nvCxnSpPr>
              <p:spPr bwMode="auto">
                <a:xfrm flipH="1">
                  <a:off x="5808607" y="4351692"/>
                  <a:ext cx="272326" cy="549135"/>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0" name="直線コネクタ 99"/>
                <p:cNvCxnSpPr/>
                <p:nvPr/>
              </p:nvCxnSpPr>
              <p:spPr bwMode="auto">
                <a:xfrm flipH="1">
                  <a:off x="6122337" y="4817769"/>
                  <a:ext cx="523662" cy="657052"/>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1" name="直線コネクタ 100"/>
                <p:cNvCxnSpPr/>
                <p:nvPr/>
              </p:nvCxnSpPr>
              <p:spPr bwMode="auto">
                <a:xfrm flipH="1">
                  <a:off x="5808607" y="4744461"/>
                  <a:ext cx="808114" cy="15636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2" name="直線コネクタ 101"/>
                <p:cNvCxnSpPr/>
                <p:nvPr/>
              </p:nvCxnSpPr>
              <p:spPr bwMode="auto">
                <a:xfrm>
                  <a:off x="7287163" y="4610420"/>
                  <a:ext cx="569253" cy="1001295"/>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3" name="直線コネクタ 102"/>
                <p:cNvCxnSpPr/>
                <p:nvPr/>
              </p:nvCxnSpPr>
              <p:spPr bwMode="auto">
                <a:xfrm>
                  <a:off x="6816641" y="4744461"/>
                  <a:ext cx="905290" cy="228866"/>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4" name="直線コネクタ 103"/>
                <p:cNvCxnSpPr/>
                <p:nvPr/>
              </p:nvCxnSpPr>
              <p:spPr bwMode="auto">
                <a:xfrm flipH="1">
                  <a:off x="7892573" y="4403071"/>
                  <a:ext cx="395313" cy="496947"/>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5" name="直線コネクタ 104"/>
                <p:cNvCxnSpPr/>
                <p:nvPr/>
              </p:nvCxnSpPr>
              <p:spPr bwMode="auto">
                <a:xfrm flipH="1" flipV="1">
                  <a:off x="7892573" y="5046635"/>
                  <a:ext cx="596434" cy="214232"/>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6" name="直線コネクタ 105"/>
                <p:cNvCxnSpPr/>
                <p:nvPr/>
              </p:nvCxnSpPr>
              <p:spPr bwMode="auto">
                <a:xfrm flipH="1">
                  <a:off x="7927098" y="4433437"/>
                  <a:ext cx="431470" cy="1208644"/>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7" name="直線コネクタ 106"/>
                <p:cNvCxnSpPr/>
                <p:nvPr/>
              </p:nvCxnSpPr>
              <p:spPr bwMode="auto">
                <a:xfrm flipH="1">
                  <a:off x="7216481" y="5046635"/>
                  <a:ext cx="534728" cy="198169"/>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cxnSp>
              <p:nvCxnSpPr>
                <p:cNvPr id="108" name="直線コネクタ 107"/>
                <p:cNvCxnSpPr/>
                <p:nvPr/>
              </p:nvCxnSpPr>
              <p:spPr bwMode="auto">
                <a:xfrm flipV="1">
                  <a:off x="7316441" y="4403071"/>
                  <a:ext cx="971445" cy="134041"/>
                </a:xfrm>
                <a:prstGeom prst="line">
                  <a:avLst/>
                </a:prstGeom>
                <a:solidFill>
                  <a:schemeClr val="accent1"/>
                </a:solidFill>
                <a:ln w="31750" cap="flat" cmpd="sng" algn="ctr">
                  <a:solidFill>
                    <a:srgbClr val="008000"/>
                  </a:solidFill>
                  <a:prstDash val="solid"/>
                  <a:miter lim="800000"/>
                  <a:headEnd type="none" w="med" len="med"/>
                  <a:tailEnd type="none" w="med" len="med"/>
                </a:ln>
                <a:effectLst/>
              </p:spPr>
            </p:cxnSp>
          </p:grpSp>
          <p:grpSp>
            <p:nvGrpSpPr>
              <p:cNvPr id="69" name="グループ化 271"/>
              <p:cNvGrpSpPr/>
              <p:nvPr/>
            </p:nvGrpSpPr>
            <p:grpSpPr>
              <a:xfrm>
                <a:off x="5566303" y="3980261"/>
                <a:ext cx="2465240" cy="1499845"/>
                <a:chOff x="5608687" y="3933056"/>
                <a:chExt cx="3080240" cy="1886008"/>
              </a:xfrm>
            </p:grpSpPr>
            <p:sp>
              <p:nvSpPr>
                <p:cNvPr id="70" name="円/楕円 69"/>
                <p:cNvSpPr/>
                <p:nvPr/>
              </p:nvSpPr>
              <p:spPr bwMode="auto">
                <a:xfrm>
                  <a:off x="5608687" y="4797152"/>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1" name="円/楕円 70"/>
                <p:cNvSpPr/>
                <p:nvPr/>
              </p:nvSpPr>
              <p:spPr bwMode="auto">
                <a:xfrm>
                  <a:off x="6051655" y="4174709"/>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2" name="円/楕円 71"/>
                <p:cNvSpPr/>
                <p:nvPr/>
              </p:nvSpPr>
              <p:spPr bwMode="auto">
                <a:xfrm>
                  <a:off x="5717080" y="3933056"/>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3" name="円/楕円 72"/>
                <p:cNvSpPr/>
                <p:nvPr/>
              </p:nvSpPr>
              <p:spPr bwMode="auto">
                <a:xfrm>
                  <a:off x="8258608" y="4226088"/>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4" name="円/楕円 73"/>
                <p:cNvSpPr/>
                <p:nvPr/>
              </p:nvSpPr>
              <p:spPr bwMode="auto">
                <a:xfrm>
                  <a:off x="7756456" y="5611715"/>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5" name="円/楕円 74"/>
                <p:cNvSpPr/>
                <p:nvPr/>
              </p:nvSpPr>
              <p:spPr bwMode="auto">
                <a:xfrm>
                  <a:off x="7116521" y="4433437"/>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6" name="円/楕円 75"/>
                <p:cNvSpPr/>
                <p:nvPr/>
              </p:nvSpPr>
              <p:spPr bwMode="auto">
                <a:xfrm>
                  <a:off x="8489007" y="5157192"/>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7" name="円/楕円 76"/>
                <p:cNvSpPr/>
                <p:nvPr/>
              </p:nvSpPr>
              <p:spPr bwMode="auto">
                <a:xfrm>
                  <a:off x="7016561" y="5141129"/>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8" name="円/楕円 77"/>
                <p:cNvSpPr/>
                <p:nvPr/>
              </p:nvSpPr>
              <p:spPr bwMode="auto">
                <a:xfrm>
                  <a:off x="7621971" y="4174709"/>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9" name="円/楕円 78"/>
                <p:cNvSpPr/>
                <p:nvPr/>
              </p:nvSpPr>
              <p:spPr bwMode="auto">
                <a:xfrm>
                  <a:off x="6616721" y="4640786"/>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0" name="円/楕円 79"/>
                <p:cNvSpPr/>
                <p:nvPr/>
              </p:nvSpPr>
              <p:spPr bwMode="auto">
                <a:xfrm>
                  <a:off x="7721931" y="4869652"/>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1" name="円/楕円 80"/>
                <p:cNvSpPr/>
                <p:nvPr/>
              </p:nvSpPr>
              <p:spPr bwMode="auto">
                <a:xfrm>
                  <a:off x="5951695" y="5444455"/>
                  <a:ext cx="199920" cy="207349"/>
                </a:xfrm>
                <a:prstGeom prst="ellipse">
                  <a:avLst/>
                </a:prstGeom>
                <a:solidFill>
                  <a:srgbClr val="12BA26"/>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50000"/>
                    </a:spcBef>
                    <a:spcAft>
                      <a:spcPct val="0"/>
                    </a:spcAft>
                    <a:buClrTx/>
                    <a:buSzTx/>
                    <a:buFontTx/>
                    <a:buNone/>
                    <a:tabLst/>
                  </a:pPr>
                  <a:endParaRPr kumimoji="0" lang="ja-JP" altLang="en-US" sz="4000" b="0" i="0" u="sng" strike="noStrike" cap="none" normalizeH="0" baseline="0" smtClean="0">
                    <a:ln>
                      <a:noFill/>
                    </a:ln>
                    <a:solidFill>
                      <a:schemeClr val="tx1"/>
                    </a:solidFill>
                    <a:effectLst/>
                    <a:latin typeface="Times New Roman" pitchFamily="18" charset="0"/>
                    <a:ea typeface="ＭＳ Ｐゴシック" pitchFamily="50" charset="-128"/>
                  </a:endParaRPr>
                </a:p>
              </p:txBody>
            </p:sp>
          </p:grpSp>
        </p:grpSp>
        <p:sp>
          <p:nvSpPr>
            <p:cNvPr id="113" name="星 5 112"/>
            <p:cNvSpPr/>
            <p:nvPr/>
          </p:nvSpPr>
          <p:spPr>
            <a:xfrm>
              <a:off x="1898180" y="4854363"/>
              <a:ext cx="375217" cy="379016"/>
            </a:xfrm>
            <a:prstGeom prst="star5">
              <a:avLst/>
            </a:prstGeom>
            <a:solidFill>
              <a:srgbClr val="AD35C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81"/>
          <p:cNvGrpSpPr/>
          <p:nvPr/>
        </p:nvGrpSpPr>
        <p:grpSpPr>
          <a:xfrm>
            <a:off x="128770" y="4035001"/>
            <a:ext cx="1080120" cy="971171"/>
            <a:chOff x="829455" y="2047141"/>
            <a:chExt cx="1296144" cy="1169652"/>
          </a:xfrm>
        </p:grpSpPr>
        <p:grpSp>
          <p:nvGrpSpPr>
            <p:cNvPr id="115" name="グループ化 32"/>
            <p:cNvGrpSpPr/>
            <p:nvPr/>
          </p:nvGrpSpPr>
          <p:grpSpPr>
            <a:xfrm>
              <a:off x="947951" y="2132857"/>
              <a:ext cx="1080120" cy="1083936"/>
              <a:chOff x="3849551" y="3005336"/>
              <a:chExt cx="1368152" cy="1372985"/>
            </a:xfrm>
          </p:grpSpPr>
          <p:sp>
            <p:nvSpPr>
              <p:cNvPr id="117" name="AutoShape 25"/>
              <p:cNvSpPr>
                <a:spLocks noChangeArrowheads="1"/>
              </p:cNvSpPr>
              <p:nvPr/>
            </p:nvSpPr>
            <p:spPr bwMode="auto">
              <a:xfrm>
                <a:off x="3849551" y="3005336"/>
                <a:ext cx="1368152" cy="1372985"/>
              </a:xfrm>
              <a:prstGeom prst="wedgeRectCallout">
                <a:avLst>
                  <a:gd name="adj1" fmla="val 147898"/>
                  <a:gd name="adj2" fmla="val 57574"/>
                </a:avLst>
              </a:prstGeom>
              <a:solidFill>
                <a:schemeClr val="bg1"/>
              </a:solidFill>
              <a:ln w="25400" algn="ctr">
                <a:solidFill>
                  <a:schemeClr val="tx2">
                    <a:lumMod val="75000"/>
                  </a:schemeClr>
                </a:solidFill>
                <a:miter lim="800000"/>
                <a:headEnd/>
                <a:tailEnd/>
              </a:ln>
              <a:effectLst/>
            </p:spPr>
            <p:txBody>
              <a:bodyPr/>
              <a:lstStyle/>
              <a:p>
                <a:pPr marL="533400" indent="-533400" algn="ctr">
                  <a:spcBef>
                    <a:spcPct val="0"/>
                  </a:spcBef>
                  <a:buClr>
                    <a:schemeClr val="accent1"/>
                  </a:buClr>
                  <a:buSzPct val="70000"/>
                </a:pPr>
                <a:endParaRPr lang="en-US" altLang="ja-JP" sz="2400" dirty="0" smtClean="0">
                  <a:latin typeface="Arial" charset="0"/>
                </a:endParaRPr>
              </a:p>
            </p:txBody>
          </p:sp>
          <p:pic>
            <p:nvPicPr>
              <p:cNvPr id="118" name="Picture 9" descr="C:\Users\Administrator\Dropbox\Research\MyResearch\博士1年\VC2013\slide\作った図\拡散例\m1228.png"/>
              <p:cNvPicPr>
                <a:picLocks noChangeAspect="1" noChangeArrowheads="1"/>
              </p:cNvPicPr>
              <p:nvPr/>
            </p:nvPicPr>
            <p:blipFill>
              <a:blip r:embed="rId5" cstate="print"/>
              <a:srcRect l="21593" t="10309" r="4069" b="6061"/>
              <a:stretch>
                <a:fillRect/>
              </a:stretch>
            </p:blipFill>
            <p:spPr bwMode="auto">
              <a:xfrm>
                <a:off x="4043300" y="3370177"/>
                <a:ext cx="952042" cy="968436"/>
              </a:xfrm>
              <a:prstGeom prst="rect">
                <a:avLst/>
              </a:prstGeom>
              <a:noFill/>
            </p:spPr>
          </p:pic>
        </p:grpSp>
        <p:sp>
          <p:nvSpPr>
            <p:cNvPr id="116" name="AutoShape 25"/>
            <p:cNvSpPr>
              <a:spLocks noChangeArrowheads="1"/>
            </p:cNvSpPr>
            <p:nvPr/>
          </p:nvSpPr>
          <p:spPr bwMode="auto">
            <a:xfrm>
              <a:off x="829455" y="2047141"/>
              <a:ext cx="1296144" cy="451098"/>
            </a:xfrm>
            <a:prstGeom prst="wedgeRectCallout">
              <a:avLst>
                <a:gd name="adj1" fmla="val 64142"/>
                <a:gd name="adj2" fmla="val 49773"/>
              </a:avLst>
            </a:prstGeom>
            <a:noFill/>
            <a:ln w="19050" algn="ctr">
              <a:noFill/>
              <a:miter lim="800000"/>
              <a:headEnd/>
              <a:tailEnd/>
            </a:ln>
            <a:effectLst/>
          </p:spPr>
          <p:txBody>
            <a:bodyPr/>
            <a:lstStyle/>
            <a:p>
              <a:pPr marL="533400" indent="-533400" algn="ctr">
                <a:spcBef>
                  <a:spcPct val="0"/>
                </a:spcBef>
                <a:buClr>
                  <a:schemeClr val="accent1"/>
                </a:buClr>
                <a:buSzPct val="70000"/>
              </a:pPr>
              <a:r>
                <a:rPr lang="en-US" altLang="ja-JP" dirty="0" smtClean="0">
                  <a:latin typeface="Arial" charset="0"/>
                </a:rPr>
                <a:t>query</a:t>
              </a:r>
              <a:endParaRPr lang="ja-JP" altLang="en-US" u="none" dirty="0">
                <a:latin typeface="Arial" charset="0"/>
              </a:endParaRPr>
            </a:p>
          </p:txBody>
        </p:sp>
      </p:grpSp>
      <p:grpSp>
        <p:nvGrpSpPr>
          <p:cNvPr id="119" name="グループ化 38"/>
          <p:cNvGrpSpPr/>
          <p:nvPr/>
        </p:nvGrpSpPr>
        <p:grpSpPr>
          <a:xfrm>
            <a:off x="243000" y="5291036"/>
            <a:ext cx="900000" cy="900000"/>
            <a:chOff x="971600" y="2348880"/>
            <a:chExt cx="1315531" cy="1315531"/>
          </a:xfrm>
        </p:grpSpPr>
        <p:sp>
          <p:nvSpPr>
            <p:cNvPr id="120" name="AutoShape 25"/>
            <p:cNvSpPr>
              <a:spLocks noChangeArrowheads="1"/>
            </p:cNvSpPr>
            <p:nvPr/>
          </p:nvSpPr>
          <p:spPr bwMode="auto">
            <a:xfrm>
              <a:off x="971600" y="2348880"/>
              <a:ext cx="1315531" cy="1315531"/>
            </a:xfrm>
            <a:prstGeom prst="wedgeRectCallout">
              <a:avLst>
                <a:gd name="adj1" fmla="val 239153"/>
                <a:gd name="adj2" fmla="val -46591"/>
              </a:avLst>
            </a:prstGeom>
            <a:solidFill>
              <a:schemeClr val="bg1"/>
            </a:solidFill>
            <a:ln w="19050" algn="ctr">
              <a:solidFill>
                <a:schemeClr val="tx2">
                  <a:lumMod val="75000"/>
                </a:schemeClr>
              </a:solidFill>
              <a:miter lim="800000"/>
              <a:headEnd/>
              <a:tailEnd/>
            </a:ln>
            <a:effectLst/>
          </p:spPr>
          <p:txBody>
            <a:bodyPr/>
            <a:lstStyle/>
            <a:p>
              <a:pPr marL="533400" indent="-533400" algn="ctr">
                <a:spcBef>
                  <a:spcPct val="0"/>
                </a:spcBef>
                <a:buClr>
                  <a:schemeClr val="accent1"/>
                </a:buClr>
                <a:buSzPct val="70000"/>
              </a:pPr>
              <a:endParaRPr lang="en-US" altLang="ja-JP" sz="2400" dirty="0" smtClean="0">
                <a:latin typeface="Arial" charset="0"/>
              </a:endParaRPr>
            </a:p>
          </p:txBody>
        </p:sp>
        <p:pic>
          <p:nvPicPr>
            <p:cNvPr id="121" name="Picture 10" descr="C:\Users\Administrator\Dropbox\Research\MyResearch\博士1年\VC2013\slide\作った図\拡散例\m1236.png"/>
            <p:cNvPicPr>
              <a:picLocks noChangeAspect="1" noChangeArrowheads="1"/>
            </p:cNvPicPr>
            <p:nvPr/>
          </p:nvPicPr>
          <p:blipFill>
            <a:blip r:embed="rId6" cstate="print"/>
            <a:srcRect l="7613" t="22780" r="7775" b="21897"/>
            <a:stretch>
              <a:fillRect/>
            </a:stretch>
          </p:blipFill>
          <p:spPr bwMode="auto">
            <a:xfrm>
              <a:off x="1007596" y="2593478"/>
              <a:ext cx="1249398" cy="864096"/>
            </a:xfrm>
            <a:prstGeom prst="rect">
              <a:avLst/>
            </a:prstGeom>
            <a:noFill/>
          </p:spPr>
        </p:pic>
      </p:grpSp>
      <p:sp>
        <p:nvSpPr>
          <p:cNvPr id="32" name="AutoShape 25"/>
          <p:cNvSpPr>
            <a:spLocks noChangeArrowheads="1"/>
          </p:cNvSpPr>
          <p:nvPr/>
        </p:nvSpPr>
        <p:spPr bwMode="auto">
          <a:xfrm>
            <a:off x="762000" y="3048000"/>
            <a:ext cx="2362200" cy="924653"/>
          </a:xfrm>
          <a:prstGeom prst="wedgeRectCallout">
            <a:avLst>
              <a:gd name="adj1" fmla="val 30404"/>
              <a:gd name="adj2" fmla="val 97890"/>
            </a:avLst>
          </a:prstGeom>
          <a:solidFill>
            <a:schemeClr val="bg1"/>
          </a:solidFill>
          <a:ln w="19050" algn="ctr">
            <a:solidFill>
              <a:schemeClr val="tx2">
                <a:lumMod val="75000"/>
              </a:schemeClr>
            </a:solidFill>
            <a:miter lim="800000"/>
            <a:headEnd/>
            <a:tailEnd/>
          </a:ln>
          <a:effectLst/>
        </p:spPr>
        <p:txBody>
          <a:bodyPr/>
          <a:lstStyle/>
          <a:p>
            <a:pPr marL="533400" indent="-533400" algn="ctr">
              <a:lnSpc>
                <a:spcPct val="90000"/>
              </a:lnSpc>
              <a:spcBef>
                <a:spcPct val="0"/>
              </a:spcBef>
              <a:buClr>
                <a:schemeClr val="accent1"/>
              </a:buClr>
              <a:buSzPct val="70000"/>
            </a:pPr>
            <a:r>
              <a:rPr lang="en-US" altLang="ja-JP" sz="2000" dirty="0" smtClean="0">
                <a:solidFill>
                  <a:srgbClr val="961E99"/>
                </a:solidFill>
                <a:latin typeface="Arial" charset="0"/>
              </a:rPr>
              <a:t>sketch-sketch</a:t>
            </a:r>
            <a:endParaRPr lang="en-US" altLang="ja-JP" sz="2000" u="none" dirty="0" smtClean="0">
              <a:solidFill>
                <a:srgbClr val="961E99"/>
              </a:solidFill>
              <a:latin typeface="Arial" charset="0"/>
            </a:endParaRPr>
          </a:p>
          <a:p>
            <a:pPr marL="533400" indent="-533400" algn="ctr">
              <a:lnSpc>
                <a:spcPct val="90000"/>
              </a:lnSpc>
              <a:spcBef>
                <a:spcPct val="0"/>
              </a:spcBef>
              <a:buClr>
                <a:schemeClr val="accent1"/>
              </a:buClr>
              <a:buSzPct val="70000"/>
            </a:pPr>
            <a:r>
              <a:rPr lang="en-US" altLang="ja-JP" sz="2000" dirty="0" smtClean="0">
                <a:solidFill>
                  <a:srgbClr val="961E99"/>
                </a:solidFill>
                <a:latin typeface="Arial" charset="0"/>
              </a:rPr>
              <a:t>f</a:t>
            </a:r>
            <a:r>
              <a:rPr lang="en-US" altLang="ja-JP" sz="2000" u="none" dirty="0" smtClean="0">
                <a:solidFill>
                  <a:srgbClr val="961E99"/>
                </a:solidFill>
                <a:latin typeface="Arial" charset="0"/>
              </a:rPr>
              <a:t>eature similarity</a:t>
            </a:r>
          </a:p>
          <a:p>
            <a:pPr marL="533400" indent="-533400" algn="ctr">
              <a:lnSpc>
                <a:spcPct val="90000"/>
              </a:lnSpc>
              <a:spcBef>
                <a:spcPct val="0"/>
              </a:spcBef>
              <a:buClr>
                <a:schemeClr val="accent1"/>
              </a:buClr>
              <a:buSzPct val="70000"/>
            </a:pPr>
            <a:r>
              <a:rPr lang="en-US" altLang="ja-JP" dirty="0" smtClean="0">
                <a:solidFill>
                  <a:srgbClr val="961E99"/>
                </a:solidFill>
              </a:rPr>
              <a:t>(BF-GALIF</a:t>
            </a:r>
            <a:r>
              <a:rPr lang="en-US" altLang="ja-JP" sz="1600" dirty="0" smtClean="0">
                <a:solidFill>
                  <a:srgbClr val="961E99"/>
                </a:solidFill>
              </a:rPr>
              <a:t> [Eitz12]</a:t>
            </a:r>
            <a:r>
              <a:rPr lang="en-US" altLang="ja-JP" dirty="0" smtClean="0">
                <a:solidFill>
                  <a:srgbClr val="961E99"/>
                </a:solidFill>
              </a:rPr>
              <a:t>)</a:t>
            </a:r>
            <a:endParaRPr lang="en-US" altLang="ja-JP" u="none" dirty="0" smtClean="0">
              <a:solidFill>
                <a:srgbClr val="961E99"/>
              </a:solidFill>
              <a:latin typeface="Arial" charset="0"/>
            </a:endParaRPr>
          </a:p>
        </p:txBody>
      </p:sp>
      <p:sp>
        <p:nvSpPr>
          <p:cNvPr id="109" name="AutoShape 25"/>
          <p:cNvSpPr>
            <a:spLocks noChangeArrowheads="1"/>
          </p:cNvSpPr>
          <p:nvPr/>
        </p:nvSpPr>
        <p:spPr bwMode="auto">
          <a:xfrm>
            <a:off x="6003776" y="3048000"/>
            <a:ext cx="2683024" cy="924653"/>
          </a:xfrm>
          <a:prstGeom prst="wedgeRectCallout">
            <a:avLst>
              <a:gd name="adj1" fmla="val -6800"/>
              <a:gd name="adj2" fmla="val 133169"/>
            </a:avLst>
          </a:prstGeom>
          <a:solidFill>
            <a:schemeClr val="bg1"/>
          </a:solidFill>
          <a:ln w="19050" algn="ctr">
            <a:solidFill>
              <a:schemeClr val="tx2">
                <a:lumMod val="75000"/>
              </a:schemeClr>
            </a:solidFill>
            <a:miter lim="800000"/>
            <a:headEnd/>
            <a:tailEnd/>
          </a:ln>
          <a:effectLst/>
        </p:spPr>
        <p:txBody>
          <a:bodyPr/>
          <a:lstStyle/>
          <a:p>
            <a:pPr marL="533400" indent="-533400" algn="ctr">
              <a:lnSpc>
                <a:spcPct val="90000"/>
              </a:lnSpc>
              <a:spcBef>
                <a:spcPct val="0"/>
              </a:spcBef>
              <a:buClr>
                <a:schemeClr val="accent1"/>
              </a:buClr>
              <a:buSzPct val="70000"/>
            </a:pPr>
            <a:r>
              <a:rPr lang="en-US" altLang="ja-JP" sz="2000" u="none" dirty="0" smtClean="0">
                <a:solidFill>
                  <a:srgbClr val="008000"/>
                </a:solidFill>
                <a:latin typeface="Arial" charset="0"/>
              </a:rPr>
              <a:t>3D model-3Dmodel</a:t>
            </a:r>
          </a:p>
          <a:p>
            <a:pPr marL="533400" indent="-533400" algn="ctr">
              <a:lnSpc>
                <a:spcPct val="90000"/>
              </a:lnSpc>
              <a:spcBef>
                <a:spcPct val="0"/>
              </a:spcBef>
              <a:buClr>
                <a:schemeClr val="accent1"/>
              </a:buClr>
              <a:buSzPct val="70000"/>
            </a:pPr>
            <a:r>
              <a:rPr lang="en-US" altLang="ja-JP" sz="2000" dirty="0" smtClean="0">
                <a:solidFill>
                  <a:srgbClr val="008000"/>
                </a:solidFill>
                <a:latin typeface="Arial" charset="0"/>
              </a:rPr>
              <a:t>f</a:t>
            </a:r>
            <a:r>
              <a:rPr lang="en-US" altLang="ja-JP" sz="2000" u="none" dirty="0" smtClean="0">
                <a:solidFill>
                  <a:srgbClr val="008000"/>
                </a:solidFill>
                <a:latin typeface="Arial" charset="0"/>
              </a:rPr>
              <a:t>eature similarity</a:t>
            </a:r>
          </a:p>
          <a:p>
            <a:pPr marL="533400" indent="-533400" algn="ctr">
              <a:lnSpc>
                <a:spcPct val="90000"/>
              </a:lnSpc>
              <a:spcBef>
                <a:spcPct val="0"/>
              </a:spcBef>
              <a:buClr>
                <a:schemeClr val="accent1"/>
              </a:buClr>
              <a:buSzPct val="70000"/>
            </a:pPr>
            <a:r>
              <a:rPr lang="en-US" altLang="ja-JP" dirty="0" smtClean="0">
                <a:solidFill>
                  <a:srgbClr val="008000"/>
                </a:solidFill>
              </a:rPr>
              <a:t>(BF-DSIFT </a:t>
            </a:r>
            <a:r>
              <a:rPr lang="en-US" altLang="ja-JP" sz="1600" dirty="0" smtClean="0">
                <a:solidFill>
                  <a:srgbClr val="008000"/>
                </a:solidFill>
              </a:rPr>
              <a:t>[Furuya09]</a:t>
            </a:r>
            <a:r>
              <a:rPr lang="en-US" altLang="ja-JP" dirty="0" smtClean="0">
                <a:solidFill>
                  <a:srgbClr val="008000"/>
                </a:solidFill>
              </a:rPr>
              <a:t>)</a:t>
            </a:r>
            <a:endParaRPr lang="en-US" altLang="ja-JP" u="none" dirty="0" smtClean="0">
              <a:solidFill>
                <a:srgbClr val="008000"/>
              </a:solidFill>
              <a:latin typeface="Arial" charset="0"/>
            </a:endParaRPr>
          </a:p>
        </p:txBody>
      </p:sp>
      <p:sp>
        <p:nvSpPr>
          <p:cNvPr id="110" name="AutoShape 25"/>
          <p:cNvSpPr>
            <a:spLocks noChangeArrowheads="1"/>
          </p:cNvSpPr>
          <p:nvPr/>
        </p:nvSpPr>
        <p:spPr bwMode="auto">
          <a:xfrm>
            <a:off x="3422576" y="3039058"/>
            <a:ext cx="2368623" cy="924653"/>
          </a:xfrm>
          <a:prstGeom prst="wedgeRectCallout">
            <a:avLst>
              <a:gd name="adj1" fmla="val -10755"/>
              <a:gd name="adj2" fmla="val 100657"/>
            </a:avLst>
          </a:prstGeom>
          <a:solidFill>
            <a:schemeClr val="bg1"/>
          </a:solidFill>
          <a:ln w="19050" algn="ctr">
            <a:solidFill>
              <a:schemeClr val="tx2">
                <a:lumMod val="75000"/>
              </a:schemeClr>
            </a:solidFill>
            <a:miter lim="800000"/>
            <a:headEnd/>
            <a:tailEnd/>
          </a:ln>
          <a:effectLst/>
        </p:spPr>
        <p:txBody>
          <a:bodyPr/>
          <a:lstStyle/>
          <a:p>
            <a:pPr marL="533400" indent="-533400" algn="ctr">
              <a:lnSpc>
                <a:spcPct val="90000"/>
              </a:lnSpc>
              <a:spcBef>
                <a:spcPct val="0"/>
              </a:spcBef>
              <a:buClr>
                <a:schemeClr val="accent1"/>
              </a:buClr>
              <a:buSzPct val="70000"/>
            </a:pPr>
            <a:r>
              <a:rPr lang="en-US" altLang="ja-JP" sz="2000" dirty="0" smtClean="0">
                <a:solidFill>
                  <a:srgbClr val="000CF6"/>
                </a:solidFill>
                <a:latin typeface="Arial" charset="0"/>
              </a:rPr>
              <a:t>sketch-3D model</a:t>
            </a:r>
            <a:endParaRPr lang="en-US" altLang="ja-JP" sz="2000" u="none" dirty="0" smtClean="0">
              <a:solidFill>
                <a:srgbClr val="000CF6"/>
              </a:solidFill>
              <a:latin typeface="Arial" charset="0"/>
            </a:endParaRPr>
          </a:p>
          <a:p>
            <a:pPr marL="533400" indent="-533400" algn="ctr">
              <a:lnSpc>
                <a:spcPct val="90000"/>
              </a:lnSpc>
              <a:spcBef>
                <a:spcPct val="0"/>
              </a:spcBef>
              <a:buClr>
                <a:schemeClr val="accent1"/>
              </a:buClr>
              <a:buSzPct val="70000"/>
            </a:pPr>
            <a:r>
              <a:rPr lang="en-US" altLang="ja-JP" sz="2000" u="none" dirty="0" smtClean="0">
                <a:solidFill>
                  <a:srgbClr val="000CF6"/>
                </a:solidFill>
                <a:latin typeface="Arial" charset="0"/>
              </a:rPr>
              <a:t>feature similarity</a:t>
            </a:r>
          </a:p>
          <a:p>
            <a:pPr marL="533400" indent="-533400" algn="ctr">
              <a:lnSpc>
                <a:spcPct val="90000"/>
              </a:lnSpc>
              <a:spcBef>
                <a:spcPct val="0"/>
              </a:spcBef>
              <a:buClr>
                <a:schemeClr val="accent1"/>
              </a:buClr>
              <a:buSzPct val="70000"/>
            </a:pPr>
            <a:r>
              <a:rPr lang="en-US" altLang="ja-JP" u="none" dirty="0" smtClean="0">
                <a:solidFill>
                  <a:srgbClr val="000CF6"/>
                </a:solidFill>
                <a:latin typeface="Arial" charset="0"/>
              </a:rPr>
              <a:t>(BF-GALIF </a:t>
            </a:r>
            <a:r>
              <a:rPr lang="en-US" altLang="ja-JP" sz="1600" u="none" dirty="0" smtClean="0">
                <a:solidFill>
                  <a:srgbClr val="000CF6"/>
                </a:solidFill>
                <a:latin typeface="Arial" charset="0"/>
              </a:rPr>
              <a:t>[Eitz12]</a:t>
            </a:r>
            <a:r>
              <a:rPr lang="en-US" altLang="ja-JP" u="none" dirty="0" smtClean="0">
                <a:solidFill>
                  <a:srgbClr val="000CF6"/>
                </a:solidFill>
                <a:latin typeface="Arial" charset="0"/>
              </a:rPr>
              <a:t>)</a:t>
            </a:r>
          </a:p>
        </p:txBody>
      </p:sp>
    </p:spTree>
    <p:extLst>
      <p:ext uri="{BB962C8B-B14F-4D97-AF65-F5344CB8AC3E}">
        <p14:creationId xmlns:p14="http://schemas.microsoft.com/office/powerpoint/2010/main" val="159928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BF-GALIF</a:t>
            </a:r>
            <a:r>
              <a:rPr kumimoji="1" lang="en-US" altLang="ja-JP" sz="2800" dirty="0" smtClean="0"/>
              <a:t> [</a:t>
            </a:r>
            <a:r>
              <a:rPr kumimoji="1" lang="en-US" altLang="ja-JP" sz="2800" dirty="0" err="1" smtClean="0"/>
              <a:t>Eitz</a:t>
            </a:r>
            <a:r>
              <a:rPr kumimoji="1" lang="en-US" altLang="ja-JP" sz="2800" dirty="0" smtClean="0"/>
              <a:t> 12]</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Dense Gabor-based local features + Bag-of-Features</a:t>
            </a:r>
          </a:p>
          <a:p>
            <a:pPr lvl="1"/>
            <a:r>
              <a:rPr kumimoji="1" lang="en-US" altLang="ja-JP" dirty="0" smtClean="0">
                <a:solidFill>
                  <a:schemeClr val="tx1"/>
                </a:solidFill>
              </a:rPr>
              <a:t>Robust against articulation and global deformation</a:t>
            </a:r>
          </a:p>
          <a:p>
            <a:pPr lvl="1"/>
            <a:endParaRPr kumimoji="1" lang="ja-JP" altLang="en-US" dirty="0"/>
          </a:p>
        </p:txBody>
      </p:sp>
      <p:sp>
        <p:nvSpPr>
          <p:cNvPr id="25682" name="Rectangle 8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4" name="正方形/長方形 83"/>
          <p:cNvSpPr/>
          <p:nvPr/>
        </p:nvSpPr>
        <p:spPr bwMode="auto">
          <a:xfrm>
            <a:off x="609600" y="3810000"/>
            <a:ext cx="5943600" cy="25146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marL="533400" indent="-533400" fontAlgn="auto">
              <a:spcBef>
                <a:spcPct val="20000"/>
              </a:spcBef>
              <a:spcAft>
                <a:spcPts val="0"/>
              </a:spcAft>
              <a:buFont typeface="Monotype Sorts" pitchFamily="2" charset="2"/>
              <a:buChar char="n"/>
              <a:defRPr/>
            </a:pPr>
            <a:endParaRPr kumimoji="0" lang="ja-JP" altLang="en-US" dirty="0">
              <a:latin typeface="+mn-lt"/>
              <a:ea typeface="+mn-ea"/>
            </a:endParaRPr>
          </a:p>
        </p:txBody>
      </p:sp>
      <p:sp>
        <p:nvSpPr>
          <p:cNvPr id="85" name="AutoShape 208"/>
          <p:cNvSpPr>
            <a:spLocks noChangeArrowheads="1"/>
          </p:cNvSpPr>
          <p:nvPr/>
        </p:nvSpPr>
        <p:spPr bwMode="auto">
          <a:xfrm>
            <a:off x="6450013" y="4340225"/>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86" name="AutoShape 208"/>
          <p:cNvSpPr>
            <a:spLocks noChangeArrowheads="1"/>
          </p:cNvSpPr>
          <p:nvPr/>
        </p:nvSpPr>
        <p:spPr bwMode="auto">
          <a:xfrm>
            <a:off x="8027988" y="4429780"/>
            <a:ext cx="277812" cy="228600"/>
          </a:xfrm>
          <a:prstGeom prst="rightArrow">
            <a:avLst>
              <a:gd name="adj1" fmla="val 50000"/>
              <a:gd name="adj2" fmla="val 83331"/>
            </a:avLst>
          </a:prstGeom>
          <a:solidFill>
            <a:schemeClr val="accent2">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pic>
        <p:nvPicPr>
          <p:cNvPr id="87" name="Picture 2" descr="\\LANDISK\disk1\furuya\作った図\VC2008\資料用\複数視点.bmp"/>
          <p:cNvPicPr>
            <a:picLocks noChangeAspect="1" noChangeArrowheads="1"/>
          </p:cNvPicPr>
          <p:nvPr/>
        </p:nvPicPr>
        <p:blipFill>
          <a:blip r:embed="rId3" cstate="print"/>
          <a:srcRect/>
          <a:stretch>
            <a:fillRect/>
          </a:stretch>
        </p:blipFill>
        <p:spPr bwMode="auto">
          <a:xfrm>
            <a:off x="2057400" y="4724400"/>
            <a:ext cx="876300" cy="872225"/>
          </a:xfrm>
          <a:prstGeom prst="rect">
            <a:avLst/>
          </a:prstGeom>
          <a:noFill/>
          <a:ln w="9525">
            <a:noFill/>
            <a:miter lim="800000"/>
            <a:headEnd/>
            <a:tailEnd/>
          </a:ln>
        </p:spPr>
      </p:pic>
      <p:sp>
        <p:nvSpPr>
          <p:cNvPr id="88" name="AutoShape 207"/>
          <p:cNvSpPr>
            <a:spLocks noChangeArrowheads="1"/>
          </p:cNvSpPr>
          <p:nvPr/>
        </p:nvSpPr>
        <p:spPr bwMode="auto">
          <a:xfrm rot="2279193">
            <a:off x="3170407" y="5774365"/>
            <a:ext cx="381000" cy="228600"/>
          </a:xfrm>
          <a:prstGeom prst="rightArrow">
            <a:avLst>
              <a:gd name="adj1" fmla="val 50000"/>
              <a:gd name="adj2" fmla="val 83333"/>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89" name="AutoShape 207"/>
          <p:cNvSpPr>
            <a:spLocks noChangeArrowheads="1"/>
          </p:cNvSpPr>
          <p:nvPr/>
        </p:nvSpPr>
        <p:spPr bwMode="auto">
          <a:xfrm rot="-1979793">
            <a:off x="3168880" y="4504908"/>
            <a:ext cx="381000" cy="228600"/>
          </a:xfrm>
          <a:prstGeom prst="rightArrow">
            <a:avLst>
              <a:gd name="adj1" fmla="val 50000"/>
              <a:gd name="adj2" fmla="val 83333"/>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0" name="Text Box 205"/>
          <p:cNvSpPr txBox="1">
            <a:spLocks noChangeAspect="1" noChangeArrowheads="1"/>
          </p:cNvSpPr>
          <p:nvPr/>
        </p:nvSpPr>
        <p:spPr bwMode="auto">
          <a:xfrm>
            <a:off x="4267200" y="5262563"/>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91" name="Text Box 44"/>
          <p:cNvSpPr txBox="1">
            <a:spLocks noChangeAspect="1" noChangeArrowheads="1"/>
          </p:cNvSpPr>
          <p:nvPr/>
        </p:nvSpPr>
        <p:spPr bwMode="auto">
          <a:xfrm>
            <a:off x="8124825" y="4277380"/>
            <a:ext cx="1019175" cy="523220"/>
          </a:xfrm>
          <a:prstGeom prst="rect">
            <a:avLst/>
          </a:prstGeom>
          <a:noFill/>
          <a:ln w="9525">
            <a:noFill/>
            <a:miter lim="800000"/>
            <a:headEnd/>
            <a:tailEnd/>
          </a:ln>
        </p:spPr>
        <p:txBody>
          <a:bodyPr wrap="square">
            <a:spAutoFit/>
          </a:bodyPr>
          <a:lstStyle/>
          <a:p>
            <a:pPr algn="ctr"/>
            <a:r>
              <a:rPr kumimoji="0" lang="en-US" altLang="ja-JP" sz="1400" dirty="0" smtClean="0">
                <a:latin typeface="Georgia" pitchFamily="18" charset="0"/>
                <a:ea typeface="ＭＳ Ｐ明朝" pitchFamily="18" charset="-128"/>
              </a:rPr>
              <a:t>Pair-wise distance</a:t>
            </a:r>
            <a:endParaRPr kumimoji="0" lang="ja-JP" altLang="en-US" sz="1400" dirty="0">
              <a:latin typeface="Georgia" pitchFamily="18" charset="0"/>
              <a:ea typeface="ＭＳ Ｐ明朝" pitchFamily="18" charset="-128"/>
            </a:endParaRPr>
          </a:p>
        </p:txBody>
      </p:sp>
      <p:sp>
        <p:nvSpPr>
          <p:cNvPr id="92" name="AutoShape 208"/>
          <p:cNvSpPr>
            <a:spLocks noChangeArrowheads="1"/>
          </p:cNvSpPr>
          <p:nvPr/>
        </p:nvSpPr>
        <p:spPr bwMode="auto">
          <a:xfrm>
            <a:off x="4267200" y="5855253"/>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3" name="AutoShape 208"/>
          <p:cNvSpPr>
            <a:spLocks noChangeArrowheads="1"/>
          </p:cNvSpPr>
          <p:nvPr/>
        </p:nvSpPr>
        <p:spPr bwMode="auto">
          <a:xfrm>
            <a:off x="4267200" y="4340225"/>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4" name="正方形/長方形 93"/>
          <p:cNvSpPr/>
          <p:nvPr/>
        </p:nvSpPr>
        <p:spPr>
          <a:xfrm>
            <a:off x="5307013" y="4267200"/>
            <a:ext cx="10668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View1  feature</a:t>
            </a:r>
            <a:endParaRPr kumimoji="1" lang="ja-JP" altLang="en-US" sz="1600" dirty="0"/>
          </a:p>
        </p:txBody>
      </p:sp>
      <p:sp>
        <p:nvSpPr>
          <p:cNvPr id="95" name="正方形/長方形 94"/>
          <p:cNvSpPr/>
          <p:nvPr/>
        </p:nvSpPr>
        <p:spPr>
          <a:xfrm>
            <a:off x="5307013" y="5702853"/>
            <a:ext cx="10668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 20</a:t>
            </a:r>
            <a:r>
              <a:rPr kumimoji="1" lang="en-US" altLang="ja-JP" sz="1600" i="1" dirty="0" smtClean="0"/>
              <a:t> </a:t>
            </a:r>
            <a:r>
              <a:rPr kumimoji="1" lang="en-US" altLang="ja-JP" sz="1600" dirty="0" smtClean="0"/>
              <a:t>feature</a:t>
            </a:r>
            <a:endParaRPr kumimoji="1" lang="ja-JP" altLang="en-US" sz="1600" dirty="0"/>
          </a:p>
        </p:txBody>
      </p:sp>
      <p:sp>
        <p:nvSpPr>
          <p:cNvPr id="96" name="AutoShape 208"/>
          <p:cNvSpPr>
            <a:spLocks noChangeArrowheads="1"/>
          </p:cNvSpPr>
          <p:nvPr/>
        </p:nvSpPr>
        <p:spPr bwMode="auto">
          <a:xfrm>
            <a:off x="6450013" y="5855253"/>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7" name="Text Box 215"/>
          <p:cNvSpPr txBox="1">
            <a:spLocks noChangeAspect="1" noChangeArrowheads="1"/>
          </p:cNvSpPr>
          <p:nvPr/>
        </p:nvSpPr>
        <p:spPr bwMode="auto">
          <a:xfrm>
            <a:off x="609600" y="4492625"/>
            <a:ext cx="990600" cy="307975"/>
          </a:xfrm>
          <a:prstGeom prst="rect">
            <a:avLst/>
          </a:prstGeom>
          <a:noFill/>
          <a:ln w="9525">
            <a:noFill/>
            <a:miter lim="800000"/>
            <a:headEnd/>
            <a:tailEnd/>
          </a:ln>
        </p:spPr>
        <p:txBody>
          <a:bodyPr wrap="square">
            <a:spAutoFit/>
          </a:bodyPr>
          <a:lstStyle/>
          <a:p>
            <a:pPr algn="ctr"/>
            <a:r>
              <a:rPr kumimoji="0" lang="en-US" altLang="ja-JP" sz="1400" dirty="0">
                <a:latin typeface="Georgia" pitchFamily="18" charset="0"/>
                <a:ea typeface="ＭＳ Ｐ明朝" pitchFamily="18" charset="-128"/>
              </a:rPr>
              <a:t>3D model</a:t>
            </a:r>
            <a:endParaRPr kumimoji="0" lang="ja-JP" altLang="en-US" sz="1400" dirty="0">
              <a:latin typeface="Georgia" pitchFamily="18" charset="0"/>
              <a:ea typeface="ＭＳ Ｐ明朝" pitchFamily="18" charset="-128"/>
            </a:endParaRPr>
          </a:p>
        </p:txBody>
      </p:sp>
      <p:sp>
        <p:nvSpPr>
          <p:cNvPr id="98" name="角丸四角形 97"/>
          <p:cNvSpPr/>
          <p:nvPr/>
        </p:nvSpPr>
        <p:spPr>
          <a:xfrm>
            <a:off x="6808788" y="2819400"/>
            <a:ext cx="1143000" cy="3505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dirty="0" smtClean="0"/>
              <a:t>Minimum of distances among </a:t>
            </a:r>
          </a:p>
          <a:p>
            <a:pPr algn="ctr"/>
            <a:r>
              <a:rPr lang="en-US" altLang="ja-JP" sz="1600" dirty="0" smtClean="0"/>
              <a:t>20 image</a:t>
            </a:r>
          </a:p>
          <a:p>
            <a:pPr algn="ctr"/>
            <a:r>
              <a:rPr kumimoji="1" lang="en-US" altLang="ja-JP" sz="1600" dirty="0" smtClean="0"/>
              <a:t>pairs</a:t>
            </a:r>
            <a:endParaRPr kumimoji="1" lang="ja-JP" altLang="en-US" sz="1600" dirty="0"/>
          </a:p>
        </p:txBody>
      </p:sp>
      <p:sp>
        <p:nvSpPr>
          <p:cNvPr id="99" name="Text Box 205"/>
          <p:cNvSpPr txBox="1">
            <a:spLocks noChangeAspect="1" noChangeArrowheads="1"/>
          </p:cNvSpPr>
          <p:nvPr/>
        </p:nvSpPr>
        <p:spPr bwMode="auto">
          <a:xfrm>
            <a:off x="5715000"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0" name="Text Box 205"/>
          <p:cNvSpPr txBox="1">
            <a:spLocks noChangeAspect="1" noChangeArrowheads="1"/>
          </p:cNvSpPr>
          <p:nvPr/>
        </p:nvSpPr>
        <p:spPr bwMode="auto">
          <a:xfrm>
            <a:off x="6392862"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4" name="Text Box 205"/>
          <p:cNvSpPr txBox="1">
            <a:spLocks noChangeAspect="1" noChangeArrowheads="1"/>
          </p:cNvSpPr>
          <p:nvPr/>
        </p:nvSpPr>
        <p:spPr bwMode="auto">
          <a:xfrm>
            <a:off x="3276600"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5" name="Text Box 11"/>
          <p:cNvSpPr txBox="1">
            <a:spLocks noChangeAspect="1" noChangeArrowheads="1"/>
          </p:cNvSpPr>
          <p:nvPr/>
        </p:nvSpPr>
        <p:spPr bwMode="auto">
          <a:xfrm>
            <a:off x="1752600" y="4343400"/>
            <a:ext cx="1428750" cy="425758"/>
          </a:xfrm>
          <a:prstGeom prst="rect">
            <a:avLst/>
          </a:prstGeom>
          <a:noFill/>
          <a:ln w="9525">
            <a:noFill/>
            <a:miter lim="800000"/>
            <a:headEnd/>
            <a:tailEnd/>
          </a:ln>
        </p:spPr>
        <p:txBody>
          <a:bodyPr>
            <a:spAutoFit/>
          </a:bodyPr>
          <a:lstStyle/>
          <a:p>
            <a:pPr algn="ctr">
              <a:lnSpc>
                <a:spcPts val="1300"/>
              </a:lnSpc>
            </a:pPr>
            <a:r>
              <a:rPr kumimoji="0" lang="en-US" altLang="ja-JP" sz="1400" dirty="0">
                <a:latin typeface="Georgia" pitchFamily="18" charset="0"/>
                <a:ea typeface="ＭＳ Ｐ明朝" pitchFamily="18" charset="-128"/>
              </a:rPr>
              <a:t>Multi-view rendering</a:t>
            </a:r>
            <a:endParaRPr kumimoji="0" lang="ja-JP" altLang="en-US" sz="1400" dirty="0">
              <a:latin typeface="Georgia" pitchFamily="18" charset="0"/>
              <a:ea typeface="ＭＳ Ｐ明朝" pitchFamily="18" charset="-128"/>
            </a:endParaRPr>
          </a:p>
        </p:txBody>
      </p:sp>
      <p:sp>
        <p:nvSpPr>
          <p:cNvPr id="109" name="AutoShape 208"/>
          <p:cNvSpPr>
            <a:spLocks noChangeArrowheads="1"/>
          </p:cNvSpPr>
          <p:nvPr/>
        </p:nvSpPr>
        <p:spPr bwMode="auto">
          <a:xfrm>
            <a:off x="3200400" y="50292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0" name="AutoShape 208"/>
          <p:cNvSpPr>
            <a:spLocks noChangeArrowheads="1"/>
          </p:cNvSpPr>
          <p:nvPr/>
        </p:nvSpPr>
        <p:spPr bwMode="auto">
          <a:xfrm>
            <a:off x="6450013" y="5026025"/>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1" name="AutoShape 208"/>
          <p:cNvSpPr>
            <a:spLocks noChangeArrowheads="1"/>
          </p:cNvSpPr>
          <p:nvPr/>
        </p:nvSpPr>
        <p:spPr bwMode="auto">
          <a:xfrm>
            <a:off x="4267200" y="5026025"/>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2" name="正方形/長方形 111"/>
          <p:cNvSpPr/>
          <p:nvPr/>
        </p:nvSpPr>
        <p:spPr>
          <a:xfrm>
            <a:off x="5307013" y="4953000"/>
            <a:ext cx="10668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View1  feature</a:t>
            </a:r>
            <a:endParaRPr kumimoji="1" lang="ja-JP" altLang="en-US" sz="1600" dirty="0"/>
          </a:p>
        </p:txBody>
      </p:sp>
      <p:sp>
        <p:nvSpPr>
          <p:cNvPr id="116" name="AutoShape 208"/>
          <p:cNvSpPr>
            <a:spLocks noChangeArrowheads="1"/>
          </p:cNvSpPr>
          <p:nvPr/>
        </p:nvSpPr>
        <p:spPr bwMode="auto">
          <a:xfrm>
            <a:off x="1600200" y="50292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7" name="正方形/長方形 116"/>
          <p:cNvSpPr/>
          <p:nvPr/>
        </p:nvSpPr>
        <p:spPr bwMode="auto">
          <a:xfrm>
            <a:off x="609600" y="2667000"/>
            <a:ext cx="5943600" cy="1066800"/>
          </a:xfrm>
          <a:prstGeom prst="rect">
            <a:avLst/>
          </a:prstGeom>
          <a:solidFill>
            <a:srgbClr val="DDBBD1"/>
          </a:solidFill>
          <a:ln w="9525" cap="flat" cmpd="sng" algn="ctr">
            <a:noFill/>
            <a:prstDash val="solid"/>
            <a:round/>
            <a:headEnd type="none" w="med" len="med"/>
            <a:tailEnd type="none" w="med" len="med"/>
          </a:ln>
          <a:effectLst/>
        </p:spPr>
        <p:txBody>
          <a:bodyPr/>
          <a:lstStyle/>
          <a:p>
            <a:pPr marL="533400" indent="-533400" fontAlgn="auto">
              <a:spcBef>
                <a:spcPct val="20000"/>
              </a:spcBef>
              <a:spcAft>
                <a:spcPts val="0"/>
              </a:spcAft>
              <a:buFont typeface="Monotype Sorts" pitchFamily="2" charset="2"/>
              <a:buChar char="n"/>
              <a:defRPr/>
            </a:pPr>
            <a:endParaRPr kumimoji="0" lang="ja-JP" altLang="en-US" dirty="0">
              <a:latin typeface="+mn-lt"/>
              <a:ea typeface="+mn-ea"/>
            </a:endParaRPr>
          </a:p>
        </p:txBody>
      </p:sp>
      <p:sp>
        <p:nvSpPr>
          <p:cNvPr id="118" name="AutoShape 208"/>
          <p:cNvSpPr>
            <a:spLocks noChangeArrowheads="1"/>
          </p:cNvSpPr>
          <p:nvPr/>
        </p:nvSpPr>
        <p:spPr bwMode="auto">
          <a:xfrm>
            <a:off x="6450013" y="3200400"/>
            <a:ext cx="277812"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9" name="AutoShape 208"/>
          <p:cNvSpPr>
            <a:spLocks noChangeArrowheads="1"/>
          </p:cNvSpPr>
          <p:nvPr/>
        </p:nvSpPr>
        <p:spPr bwMode="auto">
          <a:xfrm>
            <a:off x="4267200" y="3200400"/>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0" name="正方形/長方形 119"/>
          <p:cNvSpPr/>
          <p:nvPr/>
        </p:nvSpPr>
        <p:spPr>
          <a:xfrm>
            <a:off x="5307013" y="3073202"/>
            <a:ext cx="1066800" cy="457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Sketch</a:t>
            </a:r>
          </a:p>
          <a:p>
            <a:pPr algn="ctr">
              <a:lnSpc>
                <a:spcPts val="1700"/>
              </a:lnSpc>
            </a:pPr>
            <a:r>
              <a:rPr kumimoji="1" lang="en-US" altLang="ja-JP" sz="1600" dirty="0" smtClean="0"/>
              <a:t>feature</a:t>
            </a:r>
            <a:endParaRPr kumimoji="1" lang="ja-JP" altLang="en-US" sz="1600" dirty="0"/>
          </a:p>
        </p:txBody>
      </p:sp>
      <p:sp>
        <p:nvSpPr>
          <p:cNvPr id="127" name="AutoShape 208"/>
          <p:cNvSpPr>
            <a:spLocks noChangeArrowheads="1"/>
          </p:cNvSpPr>
          <p:nvPr/>
        </p:nvSpPr>
        <p:spPr bwMode="auto">
          <a:xfrm>
            <a:off x="1524000" y="3200400"/>
            <a:ext cx="2057400"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9" name="Text Box 11"/>
          <p:cNvSpPr txBox="1">
            <a:spLocks noChangeAspect="1" noChangeArrowheads="1"/>
          </p:cNvSpPr>
          <p:nvPr/>
        </p:nvSpPr>
        <p:spPr bwMode="auto">
          <a:xfrm>
            <a:off x="3200400" y="2667000"/>
            <a:ext cx="1428750" cy="425758"/>
          </a:xfrm>
          <a:prstGeom prst="rect">
            <a:avLst/>
          </a:prstGeom>
          <a:noFill/>
          <a:ln w="9525">
            <a:noFill/>
            <a:miter lim="800000"/>
            <a:headEnd/>
            <a:tailEnd/>
          </a:ln>
        </p:spPr>
        <p:txBody>
          <a:bodyPr>
            <a:spAutoFit/>
          </a:bodyPr>
          <a:lstStyle/>
          <a:p>
            <a:pPr algn="ctr">
              <a:lnSpc>
                <a:spcPts val="1300"/>
              </a:lnSpc>
            </a:pPr>
            <a:r>
              <a:rPr lang="en-US" altLang="ja-JP" sz="1400" dirty="0" smtClean="0">
                <a:latin typeface="Georgia" pitchFamily="18" charset="0"/>
                <a:ea typeface="ＭＳ Ｐ明朝" pitchFamily="18" charset="-128"/>
              </a:rPr>
              <a:t>GALIF feature extraction</a:t>
            </a:r>
            <a:endParaRPr kumimoji="0" lang="ja-JP" altLang="en-US" sz="1400" dirty="0">
              <a:latin typeface="Georgia" pitchFamily="18" charset="0"/>
              <a:ea typeface="ＭＳ Ｐ明朝" pitchFamily="18" charset="-128"/>
            </a:endParaRPr>
          </a:p>
        </p:txBody>
      </p:sp>
      <p:sp>
        <p:nvSpPr>
          <p:cNvPr id="133" name="Text Box 11"/>
          <p:cNvSpPr txBox="1">
            <a:spLocks noChangeAspect="1" noChangeArrowheads="1"/>
          </p:cNvSpPr>
          <p:nvPr/>
        </p:nvSpPr>
        <p:spPr bwMode="auto">
          <a:xfrm>
            <a:off x="609600" y="2743200"/>
            <a:ext cx="9144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Sketch</a:t>
            </a:r>
            <a:endParaRPr kumimoji="0" lang="ja-JP" altLang="en-US" sz="1400" dirty="0">
              <a:latin typeface="Georgia" pitchFamily="18" charset="0"/>
              <a:ea typeface="ＭＳ Ｐ明朝" pitchFamily="18" charset="-128"/>
            </a:endParaRPr>
          </a:p>
        </p:txBody>
      </p:sp>
      <p:sp>
        <p:nvSpPr>
          <p:cNvPr id="425" name="円/楕円 424"/>
          <p:cNvSpPr/>
          <p:nvPr/>
        </p:nvSpPr>
        <p:spPr>
          <a:xfrm>
            <a:off x="4572000" y="3124200"/>
            <a:ext cx="381000" cy="381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AutoShape 208"/>
          <p:cNvSpPr>
            <a:spLocks noChangeArrowheads="1"/>
          </p:cNvSpPr>
          <p:nvPr/>
        </p:nvSpPr>
        <p:spPr bwMode="auto">
          <a:xfrm>
            <a:off x="4979987" y="3200400"/>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27" name="円/楕円 426"/>
          <p:cNvSpPr/>
          <p:nvPr/>
        </p:nvSpPr>
        <p:spPr>
          <a:xfrm>
            <a:off x="4572000" y="42672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4572000" y="49530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4572000" y="57912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AutoShape 208"/>
          <p:cNvSpPr>
            <a:spLocks noChangeArrowheads="1"/>
          </p:cNvSpPr>
          <p:nvPr/>
        </p:nvSpPr>
        <p:spPr bwMode="auto">
          <a:xfrm>
            <a:off x="4979987" y="43434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1" name="AutoShape 208"/>
          <p:cNvSpPr>
            <a:spLocks noChangeArrowheads="1"/>
          </p:cNvSpPr>
          <p:nvPr/>
        </p:nvSpPr>
        <p:spPr bwMode="auto">
          <a:xfrm>
            <a:off x="4979987" y="50292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2" name="AutoShape 208"/>
          <p:cNvSpPr>
            <a:spLocks noChangeArrowheads="1"/>
          </p:cNvSpPr>
          <p:nvPr/>
        </p:nvSpPr>
        <p:spPr bwMode="auto">
          <a:xfrm>
            <a:off x="4979987" y="58674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3" name="Text Box 11"/>
          <p:cNvSpPr txBox="1">
            <a:spLocks noChangeAspect="1" noChangeArrowheads="1"/>
          </p:cNvSpPr>
          <p:nvPr/>
        </p:nvSpPr>
        <p:spPr bwMode="auto">
          <a:xfrm>
            <a:off x="4191000" y="2743200"/>
            <a:ext cx="11430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BOF</a:t>
            </a:r>
            <a:endParaRPr kumimoji="0" lang="ja-JP" altLang="en-US" sz="1400" dirty="0">
              <a:latin typeface="Georgia" pitchFamily="18" charset="0"/>
              <a:ea typeface="ＭＳ Ｐ明朝" pitchFamily="18" charset="-128"/>
            </a:endParaRPr>
          </a:p>
        </p:txBody>
      </p:sp>
      <p:sp>
        <p:nvSpPr>
          <p:cNvPr id="434" name="Text Box 11"/>
          <p:cNvSpPr txBox="1">
            <a:spLocks noChangeAspect="1" noChangeArrowheads="1"/>
          </p:cNvSpPr>
          <p:nvPr/>
        </p:nvSpPr>
        <p:spPr bwMode="auto">
          <a:xfrm>
            <a:off x="4191000" y="3886200"/>
            <a:ext cx="11430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BOF</a:t>
            </a:r>
            <a:endParaRPr kumimoji="0" lang="ja-JP" altLang="en-US" sz="1400" dirty="0">
              <a:latin typeface="Georgia" pitchFamily="18" charset="0"/>
              <a:ea typeface="ＭＳ Ｐ明朝" pitchFamily="18" charset="-128"/>
            </a:endParaRPr>
          </a:p>
        </p:txBody>
      </p:sp>
      <p:sp>
        <p:nvSpPr>
          <p:cNvPr id="436" name="Text Box 11"/>
          <p:cNvSpPr txBox="1">
            <a:spLocks noChangeAspect="1" noChangeArrowheads="1"/>
          </p:cNvSpPr>
          <p:nvPr/>
        </p:nvSpPr>
        <p:spPr bwMode="auto">
          <a:xfrm>
            <a:off x="3201694" y="3809632"/>
            <a:ext cx="1428750" cy="425758"/>
          </a:xfrm>
          <a:prstGeom prst="rect">
            <a:avLst/>
          </a:prstGeom>
          <a:noFill/>
          <a:ln w="9525">
            <a:noFill/>
            <a:miter lim="800000"/>
            <a:headEnd/>
            <a:tailEnd/>
          </a:ln>
        </p:spPr>
        <p:txBody>
          <a:bodyPr>
            <a:spAutoFit/>
          </a:bodyPr>
          <a:lstStyle/>
          <a:p>
            <a:pPr algn="ctr">
              <a:lnSpc>
                <a:spcPts val="1300"/>
              </a:lnSpc>
            </a:pPr>
            <a:r>
              <a:rPr lang="en-US" altLang="ja-JP" sz="1400" dirty="0" smtClean="0">
                <a:latin typeface="Georgia" pitchFamily="18" charset="0"/>
                <a:ea typeface="ＭＳ Ｐ明朝" pitchFamily="18" charset="-128"/>
              </a:rPr>
              <a:t>GALIF feature extraction</a:t>
            </a:r>
            <a:endParaRPr kumimoji="0" lang="ja-JP" altLang="en-US" sz="1400" dirty="0">
              <a:latin typeface="Georgia" pitchFamily="18" charset="0"/>
              <a:ea typeface="ＭＳ Ｐ明朝" pitchFamily="18" charset="-128"/>
            </a:endParaRPr>
          </a:p>
        </p:txBody>
      </p:sp>
      <p:pic>
        <p:nvPicPr>
          <p:cNvPr id="437" name="Picture 4" descr="\\psf\Home\Desktop\m1485view14.png"/>
          <p:cNvPicPr>
            <a:picLocks noChangeAspect="1" noChangeArrowheads="1"/>
          </p:cNvPicPr>
          <p:nvPr/>
        </p:nvPicPr>
        <p:blipFill>
          <a:blip r:embed="rId4" cstate="print"/>
          <a:stretch>
            <a:fillRect/>
          </a:stretch>
        </p:blipFill>
        <p:spPr bwMode="auto">
          <a:xfrm>
            <a:off x="3581400" y="5598901"/>
            <a:ext cx="649499" cy="649499"/>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5" descr="\\psf\Home\Desktop\m1485view11.png"/>
          <p:cNvPicPr>
            <a:picLocks noChangeAspect="1" noChangeArrowheads="1"/>
          </p:cNvPicPr>
          <p:nvPr/>
        </p:nvPicPr>
        <p:blipFill>
          <a:blip r:embed="rId5" cstate="print"/>
          <a:stretch>
            <a:fillRect/>
          </a:stretch>
        </p:blipFill>
        <p:spPr bwMode="auto">
          <a:xfrm>
            <a:off x="3581399" y="4260849"/>
            <a:ext cx="649499" cy="649499"/>
          </a:xfrm>
          <a:prstGeom prst="rect">
            <a:avLst/>
          </a:prstGeom>
          <a:noFill/>
          <a:extLst>
            <a:ext uri="{909E8E84-426E-40DD-AFC4-6F175D3DCCD1}">
              <a14:hiddenFill xmlns:a14="http://schemas.microsoft.com/office/drawing/2010/main">
                <a:solidFill>
                  <a:srgbClr val="FFFFFF"/>
                </a:solidFill>
              </a14:hiddenFill>
            </a:ext>
          </a:extLst>
        </p:spPr>
      </p:pic>
      <p:pic>
        <p:nvPicPr>
          <p:cNvPr id="439" name="Picture 34" descr="\\psf\Home\Dropbox\Research\MyResearch\博士1年\VC2013\slide\作った図\m1485Snap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200" y="4800600"/>
            <a:ext cx="687600" cy="687600"/>
          </a:xfrm>
          <a:prstGeom prst="rect">
            <a:avLst/>
          </a:prstGeom>
          <a:noFill/>
          <a:ln w="952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440" name="Picture 39" descr="\\psf\Home\Dropbox\Research\MyResearch\博士1年\VC2013\slide\作った図\m1497.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378" t="7847" r="6057" b="8527"/>
          <a:stretch/>
        </p:blipFill>
        <p:spPr bwMode="auto">
          <a:xfrm>
            <a:off x="749300" y="2971800"/>
            <a:ext cx="701700" cy="685800"/>
          </a:xfrm>
          <a:prstGeom prst="rect">
            <a:avLst/>
          </a:prstGeom>
          <a:noFill/>
          <a:ln w="9525">
            <a:solidFill>
              <a:schemeClr val="tx1"/>
            </a:solidFill>
            <a:prstDash val="sysDash"/>
          </a:ln>
          <a:extLst>
            <a:ext uri="{909E8E84-426E-40DD-AFC4-6F175D3DCCD1}">
              <a14:hiddenFill xmlns:a14="http://schemas.microsoft.com/office/drawing/2010/main">
                <a:solidFill>
                  <a:srgbClr val="FFFFFF"/>
                </a:solidFill>
              </a14:hiddenFill>
            </a:ext>
          </a:extLst>
        </p:spPr>
      </p:pic>
      <p:sp>
        <p:nvSpPr>
          <p:cNvPr id="101" name="Text Box 213"/>
          <p:cNvSpPr txBox="1">
            <a:spLocks noChangeAspect="1" noChangeArrowheads="1"/>
          </p:cNvSpPr>
          <p:nvPr/>
        </p:nvSpPr>
        <p:spPr bwMode="auto">
          <a:xfrm>
            <a:off x="2971800" y="5486400"/>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a:t>
            </a:r>
            <a:r>
              <a:rPr lang="en-US" altLang="ja-JP" sz="1400" dirty="0" smtClean="0">
                <a:latin typeface="Georgia" pitchFamily="18" charset="0"/>
                <a:ea typeface="ＭＳ Ｐ明朝" pitchFamily="18" charset="-128"/>
              </a:rPr>
              <a:t>20</a:t>
            </a:r>
            <a:endParaRPr kumimoji="0" lang="en-US" altLang="ja-JP" sz="1400" dirty="0">
              <a:latin typeface="Georgia" pitchFamily="18" charset="0"/>
              <a:ea typeface="ＭＳ Ｐ明朝" pitchFamily="18" charset="-128"/>
            </a:endParaRPr>
          </a:p>
        </p:txBody>
      </p:sp>
      <p:sp>
        <p:nvSpPr>
          <p:cNvPr id="102" name="Text Box 214"/>
          <p:cNvSpPr txBox="1">
            <a:spLocks noChangeAspect="1" noChangeArrowheads="1"/>
          </p:cNvSpPr>
          <p:nvPr/>
        </p:nvSpPr>
        <p:spPr bwMode="auto">
          <a:xfrm>
            <a:off x="2971800" y="4110037"/>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1</a:t>
            </a:r>
          </a:p>
        </p:txBody>
      </p:sp>
      <p:sp>
        <p:nvSpPr>
          <p:cNvPr id="442" name="Text Box 205"/>
          <p:cNvSpPr txBox="1">
            <a:spLocks noChangeAspect="1" noChangeArrowheads="1"/>
          </p:cNvSpPr>
          <p:nvPr/>
        </p:nvSpPr>
        <p:spPr bwMode="auto">
          <a:xfrm>
            <a:off x="3727450" y="490855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pic>
        <p:nvPicPr>
          <p:cNvPr id="443" name="Picture 39" descr="\\psf\Home\Dropbox\Research\MyResearch\博士1年\VC2013\slide\作った図\m1497.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378" t="7847" r="6057" b="8527"/>
          <a:stretch/>
        </p:blipFill>
        <p:spPr bwMode="auto">
          <a:xfrm>
            <a:off x="3600452" y="3046272"/>
            <a:ext cx="625500" cy="611327"/>
          </a:xfrm>
          <a:prstGeom prst="rect">
            <a:avLst/>
          </a:prstGeom>
          <a:noFill/>
          <a:ln w="9525">
            <a:noFill/>
            <a:prstDash val="sysDash"/>
          </a:ln>
          <a:extLst>
            <a:ext uri="{909E8E84-426E-40DD-AFC4-6F175D3DCCD1}">
              <a14:hiddenFill xmlns:a14="http://schemas.microsoft.com/office/drawing/2010/main">
                <a:solidFill>
                  <a:srgbClr val="FFFFFF"/>
                </a:solidFill>
              </a14:hiddenFill>
            </a:ext>
          </a:extLst>
        </p:spPr>
      </p:pic>
      <p:sp>
        <p:nvSpPr>
          <p:cNvPr id="444" name="正方形/長方形 443"/>
          <p:cNvSpPr/>
          <p:nvPr/>
        </p:nvSpPr>
        <p:spPr>
          <a:xfrm>
            <a:off x="3595689" y="30480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正方形/長方形 444"/>
          <p:cNvSpPr/>
          <p:nvPr/>
        </p:nvSpPr>
        <p:spPr>
          <a:xfrm>
            <a:off x="3809992" y="3138481"/>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正方形/長方形 445"/>
          <p:cNvSpPr/>
          <p:nvPr/>
        </p:nvSpPr>
        <p:spPr>
          <a:xfrm>
            <a:off x="3886200" y="3348037"/>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正方形/長方形 447"/>
          <p:cNvSpPr/>
          <p:nvPr/>
        </p:nvSpPr>
        <p:spPr>
          <a:xfrm>
            <a:off x="3886200" y="43434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正方形/長方形 448"/>
          <p:cNvSpPr/>
          <p:nvPr/>
        </p:nvSpPr>
        <p:spPr>
          <a:xfrm>
            <a:off x="3657600" y="44196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正方形/長方形 449"/>
          <p:cNvSpPr/>
          <p:nvPr/>
        </p:nvSpPr>
        <p:spPr>
          <a:xfrm>
            <a:off x="3733800" y="45720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正方形/長方形 450"/>
          <p:cNvSpPr/>
          <p:nvPr/>
        </p:nvSpPr>
        <p:spPr>
          <a:xfrm>
            <a:off x="3733800" y="56388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正方形/長方形 451"/>
          <p:cNvSpPr/>
          <p:nvPr/>
        </p:nvSpPr>
        <p:spPr>
          <a:xfrm>
            <a:off x="3886200" y="57912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正方形/長方形 452"/>
          <p:cNvSpPr/>
          <p:nvPr/>
        </p:nvSpPr>
        <p:spPr>
          <a:xfrm>
            <a:off x="3581400" y="5867400"/>
            <a:ext cx="3048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Text Box 11"/>
          <p:cNvSpPr txBox="1">
            <a:spLocks noChangeAspect="1" noChangeArrowheads="1"/>
          </p:cNvSpPr>
          <p:nvPr/>
        </p:nvSpPr>
        <p:spPr bwMode="auto">
          <a:xfrm>
            <a:off x="5105400" y="2667000"/>
            <a:ext cx="1428750" cy="425758"/>
          </a:xfrm>
          <a:prstGeom prst="rect">
            <a:avLst/>
          </a:prstGeom>
          <a:noFill/>
          <a:ln w="9525">
            <a:noFill/>
            <a:miter lim="800000"/>
            <a:headEnd/>
            <a:tailEnd/>
          </a:ln>
        </p:spPr>
        <p:txBody>
          <a:bodyPr>
            <a:spAutoFit/>
          </a:bodyPr>
          <a:lstStyle/>
          <a:p>
            <a:pPr algn="ctr">
              <a:lnSpc>
                <a:spcPts val="1300"/>
              </a:lnSpc>
            </a:pPr>
            <a:r>
              <a:rPr lang="en-US" altLang="ja-JP" sz="1400" dirty="0" smtClean="0">
                <a:latin typeface="Georgia" pitchFamily="18" charset="0"/>
                <a:ea typeface="ＭＳ Ｐ明朝" pitchFamily="18" charset="-128"/>
              </a:rPr>
              <a:t>BF-GALIF feature</a:t>
            </a:r>
            <a:endParaRPr kumimoji="0" lang="ja-JP" altLang="en-US" sz="1400" dirty="0">
              <a:latin typeface="Georgia" pitchFamily="18" charset="0"/>
              <a:ea typeface="ＭＳ Ｐ明朝" pitchFamily="18" charset="-128"/>
            </a:endParaRPr>
          </a:p>
        </p:txBody>
      </p:sp>
      <p:sp>
        <p:nvSpPr>
          <p:cNvPr id="65" name="Text Box 11"/>
          <p:cNvSpPr txBox="1">
            <a:spLocks noChangeAspect="1" noChangeArrowheads="1"/>
          </p:cNvSpPr>
          <p:nvPr/>
        </p:nvSpPr>
        <p:spPr bwMode="auto">
          <a:xfrm>
            <a:off x="5105400" y="3810000"/>
            <a:ext cx="1428750" cy="425758"/>
          </a:xfrm>
          <a:prstGeom prst="rect">
            <a:avLst/>
          </a:prstGeom>
          <a:noFill/>
          <a:ln w="9525">
            <a:noFill/>
            <a:miter lim="800000"/>
            <a:headEnd/>
            <a:tailEnd/>
          </a:ln>
        </p:spPr>
        <p:txBody>
          <a:bodyPr>
            <a:spAutoFit/>
          </a:bodyPr>
          <a:lstStyle/>
          <a:p>
            <a:pPr algn="ctr">
              <a:lnSpc>
                <a:spcPts val="1300"/>
              </a:lnSpc>
            </a:pPr>
            <a:r>
              <a:rPr lang="en-US" altLang="ja-JP" sz="1400" dirty="0" smtClean="0">
                <a:latin typeface="Georgia" pitchFamily="18" charset="0"/>
                <a:ea typeface="ＭＳ Ｐ明朝" pitchFamily="18" charset="-128"/>
              </a:rPr>
              <a:t>BF-GALIF feature</a:t>
            </a:r>
            <a:endParaRPr kumimoji="0" lang="ja-JP" altLang="en-US" sz="1400" dirty="0">
              <a:latin typeface="Georgia" pitchFamily="18" charset="0"/>
              <a:ea typeface="ＭＳ Ｐ明朝" pitchFamily="18" charset="-128"/>
            </a:endParaRPr>
          </a:p>
        </p:txBody>
      </p:sp>
    </p:spTree>
    <p:extLst>
      <p:ext uri="{BB962C8B-B14F-4D97-AF65-F5344CB8AC3E}">
        <p14:creationId xmlns:p14="http://schemas.microsoft.com/office/powerpoint/2010/main" val="474057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コンテンツ プレースホルダ 2"/>
          <p:cNvSpPr>
            <a:spLocks noGrp="1"/>
          </p:cNvSpPr>
          <p:nvPr>
            <p:ph idx="1"/>
          </p:nvPr>
        </p:nvSpPr>
        <p:spPr>
          <a:xfrm>
            <a:off x="304800" y="1428750"/>
            <a:ext cx="8763000" cy="5029200"/>
          </a:xfrm>
        </p:spPr>
        <p:txBody>
          <a:bodyPr/>
          <a:lstStyle/>
          <a:p>
            <a:r>
              <a:rPr kumimoji="1" lang="en-US" altLang="ja-JP" dirty="0" smtClean="0"/>
              <a:t>Bag-of local visual features</a:t>
            </a:r>
          </a:p>
          <a:p>
            <a:pPr lvl="1"/>
            <a:r>
              <a:rPr kumimoji="1" lang="en-US" altLang="ja-JP" dirty="0" smtClean="0">
                <a:solidFill>
                  <a:schemeClr val="tx1"/>
                </a:solidFill>
              </a:rPr>
              <a:t>Invariant to shape representation </a:t>
            </a:r>
          </a:p>
          <a:p>
            <a:pPr lvl="2">
              <a:buFont typeface="Wingdings" panose="05000000000000000000" pitchFamily="2" charset="2"/>
              <a:buChar char="ü"/>
            </a:pPr>
            <a:r>
              <a:rPr kumimoji="1" lang="en-US" altLang="ja-JP" dirty="0" smtClean="0"/>
              <a:t>View-based</a:t>
            </a:r>
          </a:p>
          <a:p>
            <a:pPr lvl="1"/>
            <a:r>
              <a:rPr kumimoji="1" lang="en-US" altLang="ja-JP" dirty="0" smtClean="0">
                <a:solidFill>
                  <a:schemeClr val="tx1"/>
                </a:solidFill>
              </a:rPr>
              <a:t>Invariant to articulation and global deformation</a:t>
            </a:r>
          </a:p>
          <a:p>
            <a:pPr lvl="2">
              <a:buFont typeface="Wingdings" panose="05000000000000000000" pitchFamily="2" charset="2"/>
              <a:buChar char="ü"/>
            </a:pPr>
            <a:r>
              <a:rPr kumimoji="1" lang="en-US" altLang="ja-JP" dirty="0" smtClean="0"/>
              <a:t>Bag-of local visual features</a:t>
            </a:r>
          </a:p>
          <a:p>
            <a:pPr lvl="1"/>
            <a:r>
              <a:rPr kumimoji="1" lang="en-US" altLang="ja-JP" dirty="0" smtClean="0">
                <a:solidFill>
                  <a:schemeClr val="tx1"/>
                </a:solidFill>
              </a:rPr>
              <a:t>Invariant to similarity transformation</a:t>
            </a:r>
          </a:p>
        </p:txBody>
      </p:sp>
      <p:sp>
        <p:nvSpPr>
          <p:cNvPr id="267" name="正方形/長方形 266"/>
          <p:cNvSpPr/>
          <p:nvPr/>
        </p:nvSpPr>
        <p:spPr bwMode="auto">
          <a:xfrm>
            <a:off x="379413" y="4114800"/>
            <a:ext cx="6707187" cy="20574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marL="533400" indent="-533400" fontAlgn="auto">
              <a:spcBef>
                <a:spcPct val="20000"/>
              </a:spcBef>
              <a:spcAft>
                <a:spcPts val="0"/>
              </a:spcAft>
              <a:buFont typeface="Monotype Sorts" pitchFamily="2" charset="2"/>
              <a:buChar char="n"/>
              <a:defRPr/>
            </a:pPr>
            <a:endParaRPr kumimoji="0" lang="ja-JP" altLang="en-US" dirty="0">
              <a:latin typeface="+mn-lt"/>
              <a:ea typeface="+mn-ea"/>
            </a:endParaRPr>
          </a:p>
        </p:txBody>
      </p:sp>
      <p:sp>
        <p:nvSpPr>
          <p:cNvPr id="1029" name="タイトル 1"/>
          <p:cNvSpPr>
            <a:spLocks noGrp="1"/>
          </p:cNvSpPr>
          <p:nvPr>
            <p:ph type="title"/>
          </p:nvPr>
        </p:nvSpPr>
        <p:spPr/>
        <p:txBody>
          <a:bodyPr/>
          <a:lstStyle/>
          <a:p>
            <a:r>
              <a:rPr lang="en-US" altLang="ja-JP" dirty="0" smtClean="0">
                <a:solidFill>
                  <a:srgbClr val="7B9899"/>
                </a:solidFill>
              </a:rPr>
              <a:t>BF-Dense SIFT (DSIFT)</a:t>
            </a:r>
            <a:r>
              <a:rPr lang="en-US" altLang="ja-JP" sz="2800" dirty="0" smtClean="0">
                <a:solidFill>
                  <a:srgbClr val="7B9899"/>
                </a:solidFill>
              </a:rPr>
              <a:t> [</a:t>
            </a:r>
            <a:r>
              <a:rPr lang="en-US" altLang="ja-JP" sz="2800" dirty="0" err="1" smtClean="0">
                <a:solidFill>
                  <a:srgbClr val="7B9899"/>
                </a:solidFill>
              </a:rPr>
              <a:t>Furuya</a:t>
            </a:r>
            <a:r>
              <a:rPr lang="en-US" altLang="ja-JP" sz="2800" dirty="0" smtClean="0">
                <a:solidFill>
                  <a:srgbClr val="7B9899"/>
                </a:solidFill>
              </a:rPr>
              <a:t> 09]</a:t>
            </a:r>
            <a:endParaRPr lang="ja-JP" altLang="en-US" dirty="0" smtClean="0">
              <a:solidFill>
                <a:schemeClr val="accent2"/>
              </a:solidFill>
            </a:endParaRPr>
          </a:p>
        </p:txBody>
      </p:sp>
      <p:pic>
        <p:nvPicPr>
          <p:cNvPr id="1031" name="Picture 88"/>
          <p:cNvPicPr>
            <a:picLocks noChangeAspect="1" noChangeArrowheads="1"/>
          </p:cNvPicPr>
          <p:nvPr/>
        </p:nvPicPr>
        <p:blipFill>
          <a:blip r:embed="rId4" cstate="print"/>
          <a:srcRect l="14766" t="14766" r="17719" b="14766"/>
          <a:stretch>
            <a:fillRect/>
          </a:stretch>
        </p:blipFill>
        <p:spPr bwMode="auto">
          <a:xfrm>
            <a:off x="1885950" y="4421188"/>
            <a:ext cx="657225" cy="684212"/>
          </a:xfrm>
          <a:prstGeom prst="rect">
            <a:avLst/>
          </a:prstGeom>
          <a:noFill/>
          <a:ln w="25400">
            <a:noFill/>
            <a:miter lim="800000"/>
            <a:headEnd/>
            <a:tailEnd/>
          </a:ln>
        </p:spPr>
      </p:pic>
      <p:grpSp>
        <p:nvGrpSpPr>
          <p:cNvPr id="2" name="Group 89"/>
          <p:cNvGrpSpPr>
            <a:grpSpLocks noChangeAspect="1"/>
          </p:cNvGrpSpPr>
          <p:nvPr/>
        </p:nvGrpSpPr>
        <p:grpSpPr bwMode="auto">
          <a:xfrm>
            <a:off x="2076450" y="4475163"/>
            <a:ext cx="292100" cy="236537"/>
            <a:chOff x="12807" y="5367"/>
            <a:chExt cx="443" cy="377"/>
          </a:xfrm>
        </p:grpSpPr>
        <p:sp>
          <p:nvSpPr>
            <p:cNvPr id="1276" name="Line 9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77" name="Line 9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sp>
          <p:nvSpPr>
            <p:cNvPr id="1278" name="Line 90"/>
            <p:cNvSpPr>
              <a:spLocks noChangeAspect="1" noChangeShapeType="1"/>
            </p:cNvSpPr>
            <p:nvPr/>
          </p:nvSpPr>
          <p:spPr bwMode="auto">
            <a:xfrm rot="-303385">
              <a:off x="12977" y="5477"/>
              <a:ext cx="95" cy="143"/>
            </a:xfrm>
            <a:prstGeom prst="line">
              <a:avLst/>
            </a:prstGeom>
            <a:noFill/>
            <a:ln w="12700">
              <a:solidFill>
                <a:srgbClr val="FF0000"/>
              </a:solidFill>
              <a:round/>
              <a:headEnd/>
              <a:tailEnd/>
            </a:ln>
          </p:spPr>
          <p:txBody>
            <a:bodyPr/>
            <a:lstStyle/>
            <a:p>
              <a:endParaRPr lang="ja-JP" altLang="en-US"/>
            </a:p>
          </p:txBody>
        </p:sp>
        <p:sp>
          <p:nvSpPr>
            <p:cNvPr id="1279" name="Line 91"/>
            <p:cNvSpPr>
              <a:spLocks noChangeAspect="1" noChangeShapeType="1"/>
            </p:cNvSpPr>
            <p:nvPr/>
          </p:nvSpPr>
          <p:spPr bwMode="auto">
            <a:xfrm rot="21300564" flipH="1">
              <a:off x="12968" y="5480"/>
              <a:ext cx="126" cy="126"/>
            </a:xfrm>
            <a:prstGeom prst="line">
              <a:avLst/>
            </a:prstGeom>
            <a:noFill/>
            <a:ln w="12700">
              <a:solidFill>
                <a:srgbClr val="FF0000"/>
              </a:solidFill>
              <a:round/>
              <a:headEnd/>
              <a:tailEnd/>
            </a:ln>
          </p:spPr>
          <p:txBody>
            <a:bodyPr/>
            <a:lstStyle/>
            <a:p>
              <a:endParaRPr lang="ja-JP" altLang="en-US"/>
            </a:p>
          </p:txBody>
        </p:sp>
        <p:sp>
          <p:nvSpPr>
            <p:cNvPr id="1280" name="Line 90"/>
            <p:cNvSpPr>
              <a:spLocks noChangeAspect="1" noChangeShapeType="1"/>
            </p:cNvSpPr>
            <p:nvPr/>
          </p:nvSpPr>
          <p:spPr bwMode="auto">
            <a:xfrm rot="-303385">
              <a:off x="13134" y="5367"/>
              <a:ext cx="95" cy="143"/>
            </a:xfrm>
            <a:prstGeom prst="line">
              <a:avLst/>
            </a:prstGeom>
            <a:noFill/>
            <a:ln w="12700">
              <a:solidFill>
                <a:srgbClr val="FF0000"/>
              </a:solidFill>
              <a:round/>
              <a:headEnd/>
              <a:tailEnd/>
            </a:ln>
          </p:spPr>
          <p:txBody>
            <a:bodyPr/>
            <a:lstStyle/>
            <a:p>
              <a:endParaRPr lang="ja-JP" altLang="en-US"/>
            </a:p>
          </p:txBody>
        </p:sp>
        <p:sp>
          <p:nvSpPr>
            <p:cNvPr id="1281" name="Line 91"/>
            <p:cNvSpPr>
              <a:spLocks noChangeAspect="1" noChangeShapeType="1"/>
            </p:cNvSpPr>
            <p:nvPr/>
          </p:nvSpPr>
          <p:spPr bwMode="auto">
            <a:xfrm rot="21300564" flipH="1">
              <a:off x="13124" y="5370"/>
              <a:ext cx="126" cy="126"/>
            </a:xfrm>
            <a:prstGeom prst="line">
              <a:avLst/>
            </a:prstGeom>
            <a:noFill/>
            <a:ln w="12700">
              <a:solidFill>
                <a:srgbClr val="FF0000"/>
              </a:solidFill>
              <a:round/>
              <a:headEnd/>
              <a:tailEnd/>
            </a:ln>
          </p:spPr>
          <p:txBody>
            <a:bodyPr/>
            <a:lstStyle/>
            <a:p>
              <a:endParaRPr lang="ja-JP" altLang="en-US"/>
            </a:p>
          </p:txBody>
        </p:sp>
      </p:grpSp>
      <p:grpSp>
        <p:nvGrpSpPr>
          <p:cNvPr id="3" name="Group 92"/>
          <p:cNvGrpSpPr>
            <a:grpSpLocks noChangeAspect="1"/>
          </p:cNvGrpSpPr>
          <p:nvPr/>
        </p:nvGrpSpPr>
        <p:grpSpPr bwMode="auto">
          <a:xfrm>
            <a:off x="2222500" y="4511675"/>
            <a:ext cx="82550" cy="88900"/>
            <a:chOff x="12807" y="5601"/>
            <a:chExt cx="126" cy="143"/>
          </a:xfrm>
        </p:grpSpPr>
        <p:sp>
          <p:nvSpPr>
            <p:cNvPr id="1274" name="Line 9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75" name="Line 9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 name="Group 95"/>
          <p:cNvGrpSpPr>
            <a:grpSpLocks noChangeAspect="1"/>
          </p:cNvGrpSpPr>
          <p:nvPr/>
        </p:nvGrpSpPr>
        <p:grpSpPr bwMode="auto">
          <a:xfrm>
            <a:off x="2149475" y="4548188"/>
            <a:ext cx="292100" cy="236537"/>
            <a:chOff x="12807" y="5367"/>
            <a:chExt cx="443" cy="377"/>
          </a:xfrm>
        </p:grpSpPr>
        <p:sp>
          <p:nvSpPr>
            <p:cNvPr id="1268" name="Line 9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69" name="Line 9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sp>
          <p:nvSpPr>
            <p:cNvPr id="1270" name="Line 96"/>
            <p:cNvSpPr>
              <a:spLocks noChangeAspect="1" noChangeShapeType="1"/>
            </p:cNvSpPr>
            <p:nvPr/>
          </p:nvSpPr>
          <p:spPr bwMode="auto">
            <a:xfrm rot="-303385">
              <a:off x="12977" y="5477"/>
              <a:ext cx="95" cy="143"/>
            </a:xfrm>
            <a:prstGeom prst="line">
              <a:avLst/>
            </a:prstGeom>
            <a:noFill/>
            <a:ln w="12700">
              <a:solidFill>
                <a:srgbClr val="FF0000"/>
              </a:solidFill>
              <a:round/>
              <a:headEnd/>
              <a:tailEnd/>
            </a:ln>
          </p:spPr>
          <p:txBody>
            <a:bodyPr/>
            <a:lstStyle/>
            <a:p>
              <a:endParaRPr lang="ja-JP" altLang="en-US"/>
            </a:p>
          </p:txBody>
        </p:sp>
        <p:sp>
          <p:nvSpPr>
            <p:cNvPr id="1271" name="Line 97"/>
            <p:cNvSpPr>
              <a:spLocks noChangeAspect="1" noChangeShapeType="1"/>
            </p:cNvSpPr>
            <p:nvPr/>
          </p:nvSpPr>
          <p:spPr bwMode="auto">
            <a:xfrm rot="21300564" flipH="1">
              <a:off x="12968" y="5480"/>
              <a:ext cx="126" cy="126"/>
            </a:xfrm>
            <a:prstGeom prst="line">
              <a:avLst/>
            </a:prstGeom>
            <a:noFill/>
            <a:ln w="12700">
              <a:solidFill>
                <a:srgbClr val="FF0000"/>
              </a:solidFill>
              <a:round/>
              <a:headEnd/>
              <a:tailEnd/>
            </a:ln>
          </p:spPr>
          <p:txBody>
            <a:bodyPr/>
            <a:lstStyle/>
            <a:p>
              <a:endParaRPr lang="ja-JP" altLang="en-US"/>
            </a:p>
          </p:txBody>
        </p:sp>
        <p:sp>
          <p:nvSpPr>
            <p:cNvPr id="1272" name="Line 96"/>
            <p:cNvSpPr>
              <a:spLocks noChangeAspect="1" noChangeShapeType="1"/>
            </p:cNvSpPr>
            <p:nvPr/>
          </p:nvSpPr>
          <p:spPr bwMode="auto">
            <a:xfrm rot="-303385">
              <a:off x="13134" y="5367"/>
              <a:ext cx="95" cy="143"/>
            </a:xfrm>
            <a:prstGeom prst="line">
              <a:avLst/>
            </a:prstGeom>
            <a:noFill/>
            <a:ln w="12700">
              <a:solidFill>
                <a:srgbClr val="FF0000"/>
              </a:solidFill>
              <a:round/>
              <a:headEnd/>
              <a:tailEnd/>
            </a:ln>
          </p:spPr>
          <p:txBody>
            <a:bodyPr/>
            <a:lstStyle/>
            <a:p>
              <a:endParaRPr lang="ja-JP" altLang="en-US"/>
            </a:p>
          </p:txBody>
        </p:sp>
        <p:sp>
          <p:nvSpPr>
            <p:cNvPr id="1273" name="Line 97"/>
            <p:cNvSpPr>
              <a:spLocks noChangeAspect="1" noChangeShapeType="1"/>
            </p:cNvSpPr>
            <p:nvPr/>
          </p:nvSpPr>
          <p:spPr bwMode="auto">
            <a:xfrm rot="21300564" flipH="1">
              <a:off x="13124" y="5370"/>
              <a:ext cx="126" cy="126"/>
            </a:xfrm>
            <a:prstGeom prst="line">
              <a:avLst/>
            </a:prstGeom>
            <a:noFill/>
            <a:ln w="12700">
              <a:solidFill>
                <a:srgbClr val="FF0000"/>
              </a:solidFill>
              <a:round/>
              <a:headEnd/>
              <a:tailEnd/>
            </a:ln>
          </p:spPr>
          <p:txBody>
            <a:bodyPr/>
            <a:lstStyle/>
            <a:p>
              <a:endParaRPr lang="ja-JP" altLang="en-US"/>
            </a:p>
          </p:txBody>
        </p:sp>
      </p:grpSp>
      <p:grpSp>
        <p:nvGrpSpPr>
          <p:cNvPr id="5" name="Group 98"/>
          <p:cNvGrpSpPr>
            <a:grpSpLocks noChangeAspect="1"/>
          </p:cNvGrpSpPr>
          <p:nvPr/>
        </p:nvGrpSpPr>
        <p:grpSpPr bwMode="auto">
          <a:xfrm>
            <a:off x="2003425" y="4438650"/>
            <a:ext cx="292100" cy="236538"/>
            <a:chOff x="12807" y="5367"/>
            <a:chExt cx="443" cy="377"/>
          </a:xfrm>
        </p:grpSpPr>
        <p:sp>
          <p:nvSpPr>
            <p:cNvPr id="1262" name="Line 9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63" name="Line 10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sp>
          <p:nvSpPr>
            <p:cNvPr id="1264" name="Line 99"/>
            <p:cNvSpPr>
              <a:spLocks noChangeAspect="1" noChangeShapeType="1"/>
            </p:cNvSpPr>
            <p:nvPr/>
          </p:nvSpPr>
          <p:spPr bwMode="auto">
            <a:xfrm rot="-303385">
              <a:off x="12977" y="5477"/>
              <a:ext cx="95" cy="143"/>
            </a:xfrm>
            <a:prstGeom prst="line">
              <a:avLst/>
            </a:prstGeom>
            <a:noFill/>
            <a:ln w="12700">
              <a:solidFill>
                <a:srgbClr val="FF0000"/>
              </a:solidFill>
              <a:round/>
              <a:headEnd/>
              <a:tailEnd/>
            </a:ln>
          </p:spPr>
          <p:txBody>
            <a:bodyPr/>
            <a:lstStyle/>
            <a:p>
              <a:endParaRPr lang="ja-JP" altLang="en-US"/>
            </a:p>
          </p:txBody>
        </p:sp>
        <p:sp>
          <p:nvSpPr>
            <p:cNvPr id="1265" name="Line 100"/>
            <p:cNvSpPr>
              <a:spLocks noChangeAspect="1" noChangeShapeType="1"/>
            </p:cNvSpPr>
            <p:nvPr/>
          </p:nvSpPr>
          <p:spPr bwMode="auto">
            <a:xfrm rot="21300564" flipH="1">
              <a:off x="12968" y="5480"/>
              <a:ext cx="126" cy="126"/>
            </a:xfrm>
            <a:prstGeom prst="line">
              <a:avLst/>
            </a:prstGeom>
            <a:noFill/>
            <a:ln w="12700">
              <a:solidFill>
                <a:srgbClr val="FF0000"/>
              </a:solidFill>
              <a:round/>
              <a:headEnd/>
              <a:tailEnd/>
            </a:ln>
          </p:spPr>
          <p:txBody>
            <a:bodyPr/>
            <a:lstStyle/>
            <a:p>
              <a:endParaRPr lang="ja-JP" altLang="en-US"/>
            </a:p>
          </p:txBody>
        </p:sp>
        <p:sp>
          <p:nvSpPr>
            <p:cNvPr id="1266" name="Line 99"/>
            <p:cNvSpPr>
              <a:spLocks noChangeAspect="1" noChangeShapeType="1"/>
            </p:cNvSpPr>
            <p:nvPr/>
          </p:nvSpPr>
          <p:spPr bwMode="auto">
            <a:xfrm rot="-303385">
              <a:off x="13134" y="5367"/>
              <a:ext cx="95" cy="143"/>
            </a:xfrm>
            <a:prstGeom prst="line">
              <a:avLst/>
            </a:prstGeom>
            <a:noFill/>
            <a:ln w="12700">
              <a:solidFill>
                <a:srgbClr val="FF0000"/>
              </a:solidFill>
              <a:round/>
              <a:headEnd/>
              <a:tailEnd/>
            </a:ln>
          </p:spPr>
          <p:txBody>
            <a:bodyPr/>
            <a:lstStyle/>
            <a:p>
              <a:endParaRPr lang="ja-JP" altLang="en-US"/>
            </a:p>
          </p:txBody>
        </p:sp>
        <p:sp>
          <p:nvSpPr>
            <p:cNvPr id="1267" name="Line 100"/>
            <p:cNvSpPr>
              <a:spLocks noChangeAspect="1" noChangeShapeType="1"/>
            </p:cNvSpPr>
            <p:nvPr/>
          </p:nvSpPr>
          <p:spPr bwMode="auto">
            <a:xfrm rot="21300564" flipH="1">
              <a:off x="13124" y="5370"/>
              <a:ext cx="126" cy="126"/>
            </a:xfrm>
            <a:prstGeom prst="line">
              <a:avLst/>
            </a:prstGeom>
            <a:noFill/>
            <a:ln w="12700">
              <a:solidFill>
                <a:srgbClr val="FF0000"/>
              </a:solidFill>
              <a:round/>
              <a:headEnd/>
              <a:tailEnd/>
            </a:ln>
          </p:spPr>
          <p:txBody>
            <a:bodyPr/>
            <a:lstStyle/>
            <a:p>
              <a:endParaRPr lang="ja-JP" altLang="en-US"/>
            </a:p>
          </p:txBody>
        </p:sp>
      </p:grpSp>
      <p:grpSp>
        <p:nvGrpSpPr>
          <p:cNvPr id="6" name="Group 101"/>
          <p:cNvGrpSpPr>
            <a:grpSpLocks noChangeAspect="1"/>
          </p:cNvGrpSpPr>
          <p:nvPr/>
        </p:nvGrpSpPr>
        <p:grpSpPr bwMode="auto">
          <a:xfrm>
            <a:off x="1930400" y="4530725"/>
            <a:ext cx="82550" cy="92075"/>
            <a:chOff x="12807" y="5601"/>
            <a:chExt cx="126" cy="143"/>
          </a:xfrm>
        </p:grpSpPr>
        <p:sp>
          <p:nvSpPr>
            <p:cNvPr id="1260"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61"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7" name="Group 104"/>
          <p:cNvGrpSpPr>
            <a:grpSpLocks noChangeAspect="1"/>
          </p:cNvGrpSpPr>
          <p:nvPr/>
        </p:nvGrpSpPr>
        <p:grpSpPr bwMode="auto">
          <a:xfrm>
            <a:off x="2460625" y="4530725"/>
            <a:ext cx="82550" cy="92075"/>
            <a:chOff x="12807" y="5601"/>
            <a:chExt cx="126" cy="143"/>
          </a:xfrm>
        </p:grpSpPr>
        <p:sp>
          <p:nvSpPr>
            <p:cNvPr id="1258" name="Line 10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59" name="Line 10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8" name="Group 107"/>
          <p:cNvGrpSpPr>
            <a:grpSpLocks noChangeAspect="1"/>
          </p:cNvGrpSpPr>
          <p:nvPr/>
        </p:nvGrpSpPr>
        <p:grpSpPr bwMode="auto">
          <a:xfrm>
            <a:off x="2205038" y="4759325"/>
            <a:ext cx="82550" cy="90488"/>
            <a:chOff x="12807" y="5601"/>
            <a:chExt cx="126" cy="143"/>
          </a:xfrm>
        </p:grpSpPr>
        <p:sp>
          <p:nvSpPr>
            <p:cNvPr id="1256" name="Line 10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57" name="Line 10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9" name="Group 110"/>
          <p:cNvGrpSpPr>
            <a:grpSpLocks noChangeAspect="1"/>
          </p:cNvGrpSpPr>
          <p:nvPr/>
        </p:nvGrpSpPr>
        <p:grpSpPr bwMode="auto">
          <a:xfrm>
            <a:off x="2079625" y="4986338"/>
            <a:ext cx="82550" cy="92075"/>
            <a:chOff x="12807" y="5601"/>
            <a:chExt cx="126" cy="143"/>
          </a:xfrm>
        </p:grpSpPr>
        <p:sp>
          <p:nvSpPr>
            <p:cNvPr id="1254" name="Line 11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55" name="Line 11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0" name="Group 113"/>
          <p:cNvGrpSpPr>
            <a:grpSpLocks noChangeAspect="1"/>
          </p:cNvGrpSpPr>
          <p:nvPr/>
        </p:nvGrpSpPr>
        <p:grpSpPr bwMode="auto">
          <a:xfrm>
            <a:off x="2316163" y="4976813"/>
            <a:ext cx="82550" cy="92075"/>
            <a:chOff x="12807" y="5601"/>
            <a:chExt cx="126" cy="143"/>
          </a:xfrm>
        </p:grpSpPr>
        <p:sp>
          <p:nvSpPr>
            <p:cNvPr id="1252" name="Line 11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53" name="Line 11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pic>
        <p:nvPicPr>
          <p:cNvPr id="1041" name="Picture 117"/>
          <p:cNvPicPr>
            <a:picLocks noChangeArrowheads="1"/>
          </p:cNvPicPr>
          <p:nvPr/>
        </p:nvPicPr>
        <p:blipFill>
          <a:blip r:embed="rId5" cstate="print"/>
          <a:srcRect l="14766" t="14766" r="14766" b="14766"/>
          <a:stretch>
            <a:fillRect/>
          </a:stretch>
        </p:blipFill>
        <p:spPr bwMode="auto">
          <a:xfrm>
            <a:off x="1857375" y="5359400"/>
            <a:ext cx="669925" cy="685800"/>
          </a:xfrm>
          <a:prstGeom prst="rect">
            <a:avLst/>
          </a:prstGeom>
          <a:noFill/>
          <a:ln w="25400">
            <a:noFill/>
            <a:miter lim="800000"/>
            <a:headEnd/>
            <a:tailEnd/>
          </a:ln>
        </p:spPr>
      </p:pic>
      <p:grpSp>
        <p:nvGrpSpPr>
          <p:cNvPr id="11" name="Group 118"/>
          <p:cNvGrpSpPr>
            <a:grpSpLocks noChangeAspect="1"/>
          </p:cNvGrpSpPr>
          <p:nvPr/>
        </p:nvGrpSpPr>
        <p:grpSpPr bwMode="auto">
          <a:xfrm>
            <a:off x="2157413" y="5635625"/>
            <a:ext cx="82550" cy="90488"/>
            <a:chOff x="12807" y="5601"/>
            <a:chExt cx="126" cy="143"/>
          </a:xfrm>
        </p:grpSpPr>
        <p:sp>
          <p:nvSpPr>
            <p:cNvPr id="1250"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51"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2" name="Group 121"/>
          <p:cNvGrpSpPr>
            <a:grpSpLocks noChangeAspect="1"/>
          </p:cNvGrpSpPr>
          <p:nvPr/>
        </p:nvGrpSpPr>
        <p:grpSpPr bwMode="auto">
          <a:xfrm>
            <a:off x="1900238" y="5597525"/>
            <a:ext cx="82550" cy="93663"/>
            <a:chOff x="12807" y="5601"/>
            <a:chExt cx="126" cy="143"/>
          </a:xfrm>
        </p:grpSpPr>
        <p:sp>
          <p:nvSpPr>
            <p:cNvPr id="1248"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49"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3" name="Group 124"/>
          <p:cNvGrpSpPr>
            <a:grpSpLocks noChangeAspect="1"/>
          </p:cNvGrpSpPr>
          <p:nvPr/>
        </p:nvGrpSpPr>
        <p:grpSpPr bwMode="auto">
          <a:xfrm>
            <a:off x="2414588" y="5597525"/>
            <a:ext cx="82550" cy="93663"/>
            <a:chOff x="12807" y="5601"/>
            <a:chExt cx="126" cy="143"/>
          </a:xfrm>
        </p:grpSpPr>
        <p:sp>
          <p:nvSpPr>
            <p:cNvPr id="1246"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47"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4" name="Group 127"/>
          <p:cNvGrpSpPr>
            <a:grpSpLocks noChangeAspect="1"/>
          </p:cNvGrpSpPr>
          <p:nvPr/>
        </p:nvGrpSpPr>
        <p:grpSpPr bwMode="auto">
          <a:xfrm>
            <a:off x="2306638" y="5635625"/>
            <a:ext cx="82550" cy="90488"/>
            <a:chOff x="12807" y="5601"/>
            <a:chExt cx="126" cy="143"/>
          </a:xfrm>
        </p:grpSpPr>
        <p:sp>
          <p:nvSpPr>
            <p:cNvPr id="1244"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45"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5" name="Group 130"/>
          <p:cNvGrpSpPr>
            <a:grpSpLocks noChangeAspect="1"/>
          </p:cNvGrpSpPr>
          <p:nvPr/>
        </p:nvGrpSpPr>
        <p:grpSpPr bwMode="auto">
          <a:xfrm>
            <a:off x="1982788" y="5635625"/>
            <a:ext cx="82550" cy="90488"/>
            <a:chOff x="12807" y="5601"/>
            <a:chExt cx="126" cy="143"/>
          </a:xfrm>
        </p:grpSpPr>
        <p:sp>
          <p:nvSpPr>
            <p:cNvPr id="1242"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43"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 name="Group 133"/>
          <p:cNvGrpSpPr>
            <a:grpSpLocks noChangeAspect="1"/>
          </p:cNvGrpSpPr>
          <p:nvPr/>
        </p:nvGrpSpPr>
        <p:grpSpPr bwMode="auto">
          <a:xfrm>
            <a:off x="2093913" y="5532438"/>
            <a:ext cx="82550" cy="92075"/>
            <a:chOff x="12807" y="5601"/>
            <a:chExt cx="126" cy="143"/>
          </a:xfrm>
        </p:grpSpPr>
        <p:sp>
          <p:nvSpPr>
            <p:cNvPr id="1240"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41"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 name="Group 136"/>
          <p:cNvGrpSpPr>
            <a:grpSpLocks noChangeAspect="1"/>
          </p:cNvGrpSpPr>
          <p:nvPr/>
        </p:nvGrpSpPr>
        <p:grpSpPr bwMode="auto">
          <a:xfrm>
            <a:off x="2239963" y="5532438"/>
            <a:ext cx="82550" cy="92075"/>
            <a:chOff x="12807" y="5601"/>
            <a:chExt cx="126" cy="143"/>
          </a:xfrm>
        </p:grpSpPr>
        <p:sp>
          <p:nvSpPr>
            <p:cNvPr id="1238"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39"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 name="Group 139"/>
          <p:cNvGrpSpPr>
            <a:grpSpLocks noChangeAspect="1"/>
          </p:cNvGrpSpPr>
          <p:nvPr/>
        </p:nvGrpSpPr>
        <p:grpSpPr bwMode="auto">
          <a:xfrm>
            <a:off x="2032000" y="5762625"/>
            <a:ext cx="82550" cy="92075"/>
            <a:chOff x="12807" y="5601"/>
            <a:chExt cx="126" cy="143"/>
          </a:xfrm>
        </p:grpSpPr>
        <p:sp>
          <p:nvSpPr>
            <p:cNvPr id="1236"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37"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9" name="Group 142"/>
          <p:cNvGrpSpPr>
            <a:grpSpLocks noChangeAspect="1"/>
          </p:cNvGrpSpPr>
          <p:nvPr/>
        </p:nvGrpSpPr>
        <p:grpSpPr bwMode="auto">
          <a:xfrm>
            <a:off x="2295525" y="5737225"/>
            <a:ext cx="82550" cy="92075"/>
            <a:chOff x="12807" y="5601"/>
            <a:chExt cx="126" cy="143"/>
          </a:xfrm>
        </p:grpSpPr>
        <p:sp>
          <p:nvSpPr>
            <p:cNvPr id="1234"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35"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0" name="Group 145"/>
          <p:cNvGrpSpPr>
            <a:grpSpLocks noChangeAspect="1"/>
          </p:cNvGrpSpPr>
          <p:nvPr/>
        </p:nvGrpSpPr>
        <p:grpSpPr bwMode="auto">
          <a:xfrm>
            <a:off x="2168525" y="5737225"/>
            <a:ext cx="84138" cy="92075"/>
            <a:chOff x="12807" y="5601"/>
            <a:chExt cx="126" cy="143"/>
          </a:xfrm>
        </p:grpSpPr>
        <p:sp>
          <p:nvSpPr>
            <p:cNvPr id="1232"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33"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sp>
        <p:nvSpPr>
          <p:cNvPr id="1052" name="Text Box 205"/>
          <p:cNvSpPr txBox="1">
            <a:spLocks noChangeAspect="1" noChangeArrowheads="1"/>
          </p:cNvSpPr>
          <p:nvPr/>
        </p:nvSpPr>
        <p:spPr bwMode="auto">
          <a:xfrm>
            <a:off x="2001838" y="4800600"/>
            <a:ext cx="465137" cy="309563"/>
          </a:xfrm>
          <a:prstGeom prst="rect">
            <a:avLst/>
          </a:prstGeom>
          <a:noFill/>
          <a:ln w="9525">
            <a:noFill/>
            <a:miter lim="800000"/>
            <a:headEnd/>
            <a:tailEnd/>
          </a:ln>
        </p:spPr>
        <p:txBody>
          <a:bodyPr lIns="18000" tIns="18000" rIns="18000" bIns="18000"/>
          <a:lstStyle/>
          <a:p>
            <a:pPr>
              <a:lnSpc>
                <a:spcPct val="88000"/>
              </a:lnSpc>
            </a:pPr>
            <a:r>
              <a:rPr kumimoji="0" lang="en-US" altLang="ja-JP" sz="2400">
                <a:latin typeface="Century" pitchFamily="18" charset="0"/>
                <a:ea typeface="ＭＳ Ｐ明朝" pitchFamily="18" charset="-128"/>
              </a:rPr>
              <a:t>…</a:t>
            </a:r>
            <a:endParaRPr kumimoji="0" lang="en-US" altLang="ja-JP" sz="2000">
              <a:latin typeface="Georgia" pitchFamily="18" charset="0"/>
              <a:ea typeface="ＭＳ Ｐ明朝" pitchFamily="18" charset="-128"/>
            </a:endParaRPr>
          </a:p>
        </p:txBody>
      </p:sp>
      <p:sp>
        <p:nvSpPr>
          <p:cNvPr id="1053" name="Text Box 213"/>
          <p:cNvSpPr txBox="1">
            <a:spLocks noChangeAspect="1" noChangeArrowheads="1"/>
          </p:cNvSpPr>
          <p:nvPr/>
        </p:nvSpPr>
        <p:spPr bwMode="auto">
          <a:xfrm>
            <a:off x="1676400" y="5105400"/>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42</a:t>
            </a:r>
          </a:p>
        </p:txBody>
      </p:sp>
      <p:sp>
        <p:nvSpPr>
          <p:cNvPr id="1054" name="Text Box 214"/>
          <p:cNvSpPr txBox="1">
            <a:spLocks noChangeAspect="1" noChangeArrowheads="1"/>
          </p:cNvSpPr>
          <p:nvPr/>
        </p:nvSpPr>
        <p:spPr bwMode="auto">
          <a:xfrm>
            <a:off x="1676400" y="4114800"/>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1</a:t>
            </a:r>
          </a:p>
        </p:txBody>
      </p:sp>
      <p:sp>
        <p:nvSpPr>
          <p:cNvPr id="1055" name="AutoShape 208"/>
          <p:cNvSpPr>
            <a:spLocks noChangeArrowheads="1"/>
          </p:cNvSpPr>
          <p:nvPr/>
        </p:nvSpPr>
        <p:spPr bwMode="auto">
          <a:xfrm rot="-1800000">
            <a:off x="2595563" y="5464175"/>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56" name="AutoShape 208"/>
          <p:cNvSpPr>
            <a:spLocks noChangeArrowheads="1"/>
          </p:cNvSpPr>
          <p:nvPr/>
        </p:nvSpPr>
        <p:spPr bwMode="auto">
          <a:xfrm>
            <a:off x="3422650" y="51054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57" name="AutoShape 208"/>
          <p:cNvSpPr>
            <a:spLocks noChangeArrowheads="1"/>
          </p:cNvSpPr>
          <p:nvPr/>
        </p:nvSpPr>
        <p:spPr bwMode="auto">
          <a:xfrm rot="1800000">
            <a:off x="2590800" y="4625975"/>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58" name="AutoShape 208"/>
          <p:cNvSpPr>
            <a:spLocks noChangeArrowheads="1"/>
          </p:cNvSpPr>
          <p:nvPr/>
        </p:nvSpPr>
        <p:spPr bwMode="auto">
          <a:xfrm>
            <a:off x="4495800" y="5127625"/>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59" name="AutoShape 208"/>
          <p:cNvSpPr>
            <a:spLocks noChangeArrowheads="1"/>
          </p:cNvSpPr>
          <p:nvPr/>
        </p:nvSpPr>
        <p:spPr bwMode="auto">
          <a:xfrm>
            <a:off x="5410200" y="5127625"/>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0" name="角丸四角形 234"/>
          <p:cNvSpPr>
            <a:spLocks noChangeArrowheads="1"/>
          </p:cNvSpPr>
          <p:nvPr/>
        </p:nvSpPr>
        <p:spPr bwMode="auto">
          <a:xfrm>
            <a:off x="6591300" y="4814888"/>
            <a:ext cx="285750" cy="857250"/>
          </a:xfrm>
          <a:prstGeom prst="roundRect">
            <a:avLst>
              <a:gd name="adj" fmla="val 50000"/>
            </a:avLst>
          </a:prstGeom>
          <a:solidFill>
            <a:schemeClr val="bg1"/>
          </a:solidFill>
          <a:ln w="9525" algn="ctr">
            <a:noFill/>
            <a:miter lim="800000"/>
            <a:headEnd/>
            <a:tailEnd/>
          </a:ln>
        </p:spPr>
        <p:txBody>
          <a:bodyPr/>
          <a:lstStyle/>
          <a:p>
            <a:pPr marL="342900" indent="-342900"/>
            <a:endParaRPr kumimoji="0" lang="ja-JP" altLang="en-US">
              <a:latin typeface="Georgia" pitchFamily="18" charset="0"/>
              <a:ea typeface="ＭＳ Ｐ明朝" pitchFamily="18" charset="-128"/>
            </a:endParaRPr>
          </a:p>
        </p:txBody>
      </p:sp>
      <p:graphicFrame>
        <p:nvGraphicFramePr>
          <p:cNvPr id="1026" name="Object 8"/>
          <p:cNvGraphicFramePr>
            <a:graphicFrameLocks noChangeAspect="1"/>
          </p:cNvGraphicFramePr>
          <p:nvPr/>
        </p:nvGraphicFramePr>
        <p:xfrm>
          <a:off x="6572250" y="4787900"/>
          <a:ext cx="381000" cy="927100"/>
        </p:xfrm>
        <a:graphic>
          <a:graphicData uri="http://schemas.openxmlformats.org/presentationml/2006/ole">
            <mc:AlternateContent xmlns:mc="http://schemas.openxmlformats.org/markup-compatibility/2006">
              <mc:Choice xmlns:v="urn:schemas-microsoft-com:vml" Requires="v">
                <p:oleObj spid="_x0000_s7259" name="数式" r:id="rId6" imgW="266584" imgH="710891" progId="Equation.3">
                  <p:embed/>
                </p:oleObj>
              </mc:Choice>
              <mc:Fallback>
                <p:oleObj name="数式" r:id="rId6" imgW="266584" imgH="7108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0" y="4787900"/>
                        <a:ext cx="381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グループ化 270"/>
          <p:cNvGrpSpPr/>
          <p:nvPr/>
        </p:nvGrpSpPr>
        <p:grpSpPr>
          <a:xfrm>
            <a:off x="4800601" y="4940086"/>
            <a:ext cx="583856" cy="708239"/>
            <a:chOff x="4948238" y="5043488"/>
            <a:chExt cx="642937" cy="757237"/>
          </a:xfrm>
        </p:grpSpPr>
        <p:sp>
          <p:nvSpPr>
            <p:cNvPr id="1061" name="Oval 43"/>
            <p:cNvSpPr>
              <a:spLocks noChangeAspect="1" noChangeArrowheads="1"/>
            </p:cNvSpPr>
            <p:nvPr/>
          </p:nvSpPr>
          <p:spPr bwMode="auto">
            <a:xfrm>
              <a:off x="4948238" y="5043488"/>
              <a:ext cx="642937" cy="757237"/>
            </a:xfrm>
            <a:prstGeom prst="ellipse">
              <a:avLst/>
            </a:prstGeom>
            <a:solidFill>
              <a:schemeClr val="bg1"/>
            </a:solidFill>
            <a:ln w="19050">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2" name="Oval 18"/>
            <p:cNvSpPr>
              <a:spLocks noChangeAspect="1" noChangeArrowheads="1"/>
            </p:cNvSpPr>
            <p:nvPr/>
          </p:nvSpPr>
          <p:spPr bwMode="auto">
            <a:xfrm>
              <a:off x="5091113" y="5186363"/>
              <a:ext cx="117475" cy="127000"/>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3" name="Oval 18"/>
            <p:cNvSpPr>
              <a:spLocks noChangeAspect="1" noChangeArrowheads="1"/>
            </p:cNvSpPr>
            <p:nvPr/>
          </p:nvSpPr>
          <p:spPr bwMode="auto">
            <a:xfrm>
              <a:off x="5292725" y="5129213"/>
              <a:ext cx="117475" cy="128587"/>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4" name="Oval 18"/>
            <p:cNvSpPr>
              <a:spLocks noChangeAspect="1" noChangeArrowheads="1"/>
            </p:cNvSpPr>
            <p:nvPr/>
          </p:nvSpPr>
          <p:spPr bwMode="auto">
            <a:xfrm>
              <a:off x="5162550" y="5543550"/>
              <a:ext cx="117475" cy="127000"/>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5" name="Oval 16"/>
            <p:cNvSpPr>
              <a:spLocks noChangeAspect="1" noChangeArrowheads="1"/>
            </p:cNvSpPr>
            <p:nvPr/>
          </p:nvSpPr>
          <p:spPr bwMode="auto">
            <a:xfrm>
              <a:off x="5233988" y="5329238"/>
              <a:ext cx="120650" cy="120650"/>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6" name="Oval 16"/>
            <p:cNvSpPr>
              <a:spLocks noChangeAspect="1" noChangeArrowheads="1"/>
            </p:cNvSpPr>
            <p:nvPr/>
          </p:nvSpPr>
          <p:spPr bwMode="auto">
            <a:xfrm>
              <a:off x="5354638" y="5492750"/>
              <a:ext cx="122237" cy="122238"/>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67" name="Oval 16"/>
            <p:cNvSpPr>
              <a:spLocks noChangeAspect="1" noChangeArrowheads="1"/>
            </p:cNvSpPr>
            <p:nvPr/>
          </p:nvSpPr>
          <p:spPr bwMode="auto">
            <a:xfrm>
              <a:off x="5019675" y="5400675"/>
              <a:ext cx="120650" cy="120650"/>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grpSp>
      <p:grpSp>
        <p:nvGrpSpPr>
          <p:cNvPr id="22" name="グループ化 269"/>
          <p:cNvGrpSpPr/>
          <p:nvPr/>
        </p:nvGrpSpPr>
        <p:grpSpPr>
          <a:xfrm>
            <a:off x="5726113" y="4876800"/>
            <a:ext cx="533400" cy="757237"/>
            <a:chOff x="5943600" y="4976812"/>
            <a:chExt cx="587375" cy="809625"/>
          </a:xfrm>
        </p:grpSpPr>
        <p:grpSp>
          <p:nvGrpSpPr>
            <p:cNvPr id="23" name="Group 56"/>
            <p:cNvGrpSpPr>
              <a:grpSpLocks noChangeAspect="1"/>
            </p:cNvGrpSpPr>
            <p:nvPr/>
          </p:nvGrpSpPr>
          <p:grpSpPr bwMode="auto">
            <a:xfrm>
              <a:off x="5943600" y="4976812"/>
              <a:ext cx="587375" cy="809625"/>
              <a:chOff x="3594" y="2724"/>
              <a:chExt cx="462" cy="834"/>
            </a:xfrm>
            <a:solidFill>
              <a:schemeClr val="bg1"/>
            </a:solidFill>
          </p:grpSpPr>
          <p:sp>
            <p:nvSpPr>
              <p:cNvPr id="184" name="Rectangle 63"/>
              <p:cNvSpPr>
                <a:spLocks noChangeAspect="1" noChangeArrowheads="1"/>
              </p:cNvSpPr>
              <p:nvPr/>
            </p:nvSpPr>
            <p:spPr bwMode="auto">
              <a:xfrm>
                <a:off x="3600" y="2724"/>
                <a:ext cx="456" cy="834"/>
              </a:xfrm>
              <a:prstGeom prst="rect">
                <a:avLst/>
              </a:prstGeom>
              <a:grpFill/>
              <a:ln w="19050">
                <a:solidFill>
                  <a:schemeClr val="tx1"/>
                </a:solidFill>
                <a:miter lim="800000"/>
                <a:headEnd/>
                <a:tailEnd/>
              </a:ln>
            </p:spPr>
            <p:txBody>
              <a:bodyPr wrap="none" anchor="ctr"/>
              <a:lstStyle/>
              <a:p>
                <a:pPr fontAlgn="auto">
                  <a:spcBef>
                    <a:spcPts val="0"/>
                  </a:spcBef>
                  <a:spcAft>
                    <a:spcPts val="0"/>
                  </a:spcAft>
                  <a:defRPr/>
                </a:pPr>
                <a:endParaRPr kumimoji="0" lang="ja-JP" altLang="en-US">
                  <a:latin typeface="+mn-lt"/>
                  <a:ea typeface="+mn-ea"/>
                </a:endParaRPr>
              </a:p>
            </p:txBody>
          </p:sp>
          <p:sp>
            <p:nvSpPr>
              <p:cNvPr id="185" name="Line 64"/>
              <p:cNvSpPr>
                <a:spLocks noChangeAspect="1" noChangeShapeType="1"/>
              </p:cNvSpPr>
              <p:nvPr/>
            </p:nvSpPr>
            <p:spPr bwMode="auto">
              <a:xfrm>
                <a:off x="3594" y="3006"/>
                <a:ext cx="459" cy="0"/>
              </a:xfrm>
              <a:prstGeom prst="line">
                <a:avLst/>
              </a:prstGeom>
              <a:grpFill/>
              <a:ln w="19050">
                <a:solidFill>
                  <a:schemeClr val="tx1"/>
                </a:solidFill>
                <a:miter lim="800000"/>
                <a:headEnd/>
                <a:tailEnd/>
              </a:ln>
            </p:spPr>
            <p:txBody>
              <a:bodyPr/>
              <a:lstStyle/>
              <a:p>
                <a:pPr fontAlgn="auto">
                  <a:spcBef>
                    <a:spcPts val="0"/>
                  </a:spcBef>
                  <a:spcAft>
                    <a:spcPts val="0"/>
                  </a:spcAft>
                  <a:defRPr/>
                </a:pPr>
                <a:endParaRPr kumimoji="0" lang="ja-JP" altLang="en-US">
                  <a:latin typeface="+mn-lt"/>
                  <a:ea typeface="+mn-ea"/>
                </a:endParaRPr>
              </a:p>
            </p:txBody>
          </p:sp>
          <p:sp>
            <p:nvSpPr>
              <p:cNvPr id="186" name="Line 65"/>
              <p:cNvSpPr>
                <a:spLocks noChangeAspect="1" noChangeShapeType="1"/>
              </p:cNvSpPr>
              <p:nvPr/>
            </p:nvSpPr>
            <p:spPr bwMode="auto">
              <a:xfrm>
                <a:off x="3597" y="3294"/>
                <a:ext cx="459" cy="0"/>
              </a:xfrm>
              <a:prstGeom prst="line">
                <a:avLst/>
              </a:prstGeom>
              <a:grpFill/>
              <a:ln w="19050">
                <a:solidFill>
                  <a:schemeClr val="tx1"/>
                </a:solidFill>
                <a:miter lim="800000"/>
                <a:headEnd/>
                <a:tailEnd/>
              </a:ln>
            </p:spPr>
            <p:txBody>
              <a:bodyPr/>
              <a:lstStyle/>
              <a:p>
                <a:pPr fontAlgn="auto">
                  <a:spcBef>
                    <a:spcPts val="0"/>
                  </a:spcBef>
                  <a:spcAft>
                    <a:spcPts val="0"/>
                  </a:spcAft>
                  <a:defRPr/>
                </a:pPr>
                <a:endParaRPr kumimoji="0" lang="ja-JP" altLang="en-US">
                  <a:latin typeface="+mn-lt"/>
                  <a:ea typeface="+mn-ea"/>
                </a:endParaRPr>
              </a:p>
            </p:txBody>
          </p:sp>
        </p:grpSp>
        <p:sp>
          <p:nvSpPr>
            <p:cNvPr id="1069" name="Oval 18"/>
            <p:cNvSpPr>
              <a:spLocks noChangeAspect="1" noChangeArrowheads="1"/>
            </p:cNvSpPr>
            <p:nvPr/>
          </p:nvSpPr>
          <p:spPr bwMode="auto">
            <a:xfrm>
              <a:off x="5972175" y="5324475"/>
              <a:ext cx="117475" cy="127000"/>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70" name="Oval 16"/>
            <p:cNvSpPr>
              <a:spLocks noChangeAspect="1" noChangeArrowheads="1"/>
            </p:cNvSpPr>
            <p:nvPr/>
          </p:nvSpPr>
          <p:spPr bwMode="auto">
            <a:xfrm>
              <a:off x="5972175" y="5597525"/>
              <a:ext cx="120650" cy="122238"/>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71" name="Oval 18"/>
            <p:cNvSpPr>
              <a:spLocks noChangeAspect="1" noChangeArrowheads="1"/>
            </p:cNvSpPr>
            <p:nvPr/>
          </p:nvSpPr>
          <p:spPr bwMode="auto">
            <a:xfrm>
              <a:off x="6124575" y="5324475"/>
              <a:ext cx="117475" cy="127000"/>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72" name="Oval 18"/>
            <p:cNvSpPr>
              <a:spLocks noChangeAspect="1" noChangeArrowheads="1"/>
            </p:cNvSpPr>
            <p:nvPr/>
          </p:nvSpPr>
          <p:spPr bwMode="auto">
            <a:xfrm>
              <a:off x="6276975" y="5326063"/>
              <a:ext cx="117475" cy="128587"/>
            </a:xfrm>
            <a:prstGeom prst="ellipse">
              <a:avLst/>
            </a:prstGeom>
            <a:solidFill>
              <a:srgbClr val="0000FF"/>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73" name="Oval 16"/>
            <p:cNvSpPr>
              <a:spLocks noChangeAspect="1" noChangeArrowheads="1"/>
            </p:cNvSpPr>
            <p:nvPr/>
          </p:nvSpPr>
          <p:spPr bwMode="auto">
            <a:xfrm>
              <a:off x="6124575" y="5600700"/>
              <a:ext cx="120650" cy="122238"/>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074" name="Oval 16"/>
            <p:cNvSpPr>
              <a:spLocks noChangeAspect="1" noChangeArrowheads="1"/>
            </p:cNvSpPr>
            <p:nvPr/>
          </p:nvSpPr>
          <p:spPr bwMode="auto">
            <a:xfrm>
              <a:off x="6276975" y="5592763"/>
              <a:ext cx="120650" cy="122237"/>
            </a:xfrm>
            <a:prstGeom prst="ellipse">
              <a:avLst/>
            </a:prstGeom>
            <a:solidFill>
              <a:srgbClr val="008000"/>
            </a:solidFill>
            <a:ln w="9525">
              <a:solidFill>
                <a:srgbClr val="000000"/>
              </a:solidFill>
              <a:miter lim="800000"/>
              <a:headEnd/>
              <a:tailEnd/>
            </a:ln>
          </p:spPr>
          <p:txBody>
            <a:bodyPr wrap="none" anchor="ctr"/>
            <a:lstStyle/>
            <a:p>
              <a:endParaRPr kumimoji="0" lang="ja-JP" altLang="en-US">
                <a:latin typeface="Georgia" pitchFamily="18" charset="0"/>
                <a:ea typeface="ＭＳ Ｐ明朝" pitchFamily="18" charset="-128"/>
              </a:endParaRPr>
            </a:p>
          </p:txBody>
        </p:sp>
      </p:grpSp>
      <p:grpSp>
        <p:nvGrpSpPr>
          <p:cNvPr id="24" name="Group 95"/>
          <p:cNvGrpSpPr>
            <a:grpSpLocks noChangeAspect="1"/>
          </p:cNvGrpSpPr>
          <p:nvPr/>
        </p:nvGrpSpPr>
        <p:grpSpPr bwMode="auto">
          <a:xfrm>
            <a:off x="2112963" y="4767263"/>
            <a:ext cx="292100" cy="236537"/>
            <a:chOff x="12807" y="5367"/>
            <a:chExt cx="443" cy="377"/>
          </a:xfrm>
        </p:grpSpPr>
        <p:sp>
          <p:nvSpPr>
            <p:cNvPr id="1226" name="Line 9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27" name="Line 9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sp>
          <p:nvSpPr>
            <p:cNvPr id="1228" name="Line 96"/>
            <p:cNvSpPr>
              <a:spLocks noChangeAspect="1" noChangeShapeType="1"/>
            </p:cNvSpPr>
            <p:nvPr/>
          </p:nvSpPr>
          <p:spPr bwMode="auto">
            <a:xfrm rot="-303385">
              <a:off x="12977" y="5477"/>
              <a:ext cx="95" cy="143"/>
            </a:xfrm>
            <a:prstGeom prst="line">
              <a:avLst/>
            </a:prstGeom>
            <a:noFill/>
            <a:ln w="12700">
              <a:solidFill>
                <a:srgbClr val="FF0000"/>
              </a:solidFill>
              <a:round/>
              <a:headEnd/>
              <a:tailEnd/>
            </a:ln>
          </p:spPr>
          <p:txBody>
            <a:bodyPr/>
            <a:lstStyle/>
            <a:p>
              <a:endParaRPr lang="ja-JP" altLang="en-US"/>
            </a:p>
          </p:txBody>
        </p:sp>
        <p:sp>
          <p:nvSpPr>
            <p:cNvPr id="1229" name="Line 97"/>
            <p:cNvSpPr>
              <a:spLocks noChangeAspect="1" noChangeShapeType="1"/>
            </p:cNvSpPr>
            <p:nvPr/>
          </p:nvSpPr>
          <p:spPr bwMode="auto">
            <a:xfrm rot="21300564" flipH="1">
              <a:off x="12968" y="5480"/>
              <a:ext cx="126" cy="126"/>
            </a:xfrm>
            <a:prstGeom prst="line">
              <a:avLst/>
            </a:prstGeom>
            <a:noFill/>
            <a:ln w="12700">
              <a:solidFill>
                <a:srgbClr val="FF0000"/>
              </a:solidFill>
              <a:round/>
              <a:headEnd/>
              <a:tailEnd/>
            </a:ln>
          </p:spPr>
          <p:txBody>
            <a:bodyPr/>
            <a:lstStyle/>
            <a:p>
              <a:endParaRPr lang="ja-JP" altLang="en-US"/>
            </a:p>
          </p:txBody>
        </p:sp>
        <p:sp>
          <p:nvSpPr>
            <p:cNvPr id="1230" name="Line 96"/>
            <p:cNvSpPr>
              <a:spLocks noChangeAspect="1" noChangeShapeType="1"/>
            </p:cNvSpPr>
            <p:nvPr/>
          </p:nvSpPr>
          <p:spPr bwMode="auto">
            <a:xfrm rot="-303385">
              <a:off x="13134" y="5367"/>
              <a:ext cx="95" cy="143"/>
            </a:xfrm>
            <a:prstGeom prst="line">
              <a:avLst/>
            </a:prstGeom>
            <a:noFill/>
            <a:ln w="12700">
              <a:solidFill>
                <a:srgbClr val="FF0000"/>
              </a:solidFill>
              <a:round/>
              <a:headEnd/>
              <a:tailEnd/>
            </a:ln>
          </p:spPr>
          <p:txBody>
            <a:bodyPr/>
            <a:lstStyle/>
            <a:p>
              <a:endParaRPr lang="ja-JP" altLang="en-US"/>
            </a:p>
          </p:txBody>
        </p:sp>
        <p:sp>
          <p:nvSpPr>
            <p:cNvPr id="1231" name="Line 97"/>
            <p:cNvSpPr>
              <a:spLocks noChangeAspect="1" noChangeShapeType="1"/>
            </p:cNvSpPr>
            <p:nvPr/>
          </p:nvSpPr>
          <p:spPr bwMode="auto">
            <a:xfrm rot="21300564" flipH="1">
              <a:off x="13124" y="5370"/>
              <a:ext cx="126" cy="126"/>
            </a:xfrm>
            <a:prstGeom prst="line">
              <a:avLst/>
            </a:prstGeom>
            <a:noFill/>
            <a:ln w="12700">
              <a:solidFill>
                <a:srgbClr val="FF0000"/>
              </a:solidFill>
              <a:round/>
              <a:headEnd/>
              <a:tailEnd/>
            </a:ln>
          </p:spPr>
          <p:txBody>
            <a:bodyPr/>
            <a:lstStyle/>
            <a:p>
              <a:endParaRPr lang="ja-JP" altLang="en-US"/>
            </a:p>
          </p:txBody>
        </p:sp>
      </p:grpSp>
      <p:grpSp>
        <p:nvGrpSpPr>
          <p:cNvPr id="25" name="Group 101"/>
          <p:cNvGrpSpPr>
            <a:grpSpLocks noChangeAspect="1"/>
          </p:cNvGrpSpPr>
          <p:nvPr/>
        </p:nvGrpSpPr>
        <p:grpSpPr bwMode="auto">
          <a:xfrm>
            <a:off x="2039938" y="4475163"/>
            <a:ext cx="82550" cy="92075"/>
            <a:chOff x="12807" y="5601"/>
            <a:chExt cx="126" cy="143"/>
          </a:xfrm>
        </p:grpSpPr>
        <p:sp>
          <p:nvSpPr>
            <p:cNvPr id="1224"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25"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6" name="Group 101"/>
          <p:cNvGrpSpPr>
            <a:grpSpLocks noChangeAspect="1"/>
          </p:cNvGrpSpPr>
          <p:nvPr/>
        </p:nvGrpSpPr>
        <p:grpSpPr bwMode="auto">
          <a:xfrm>
            <a:off x="1930400" y="4475163"/>
            <a:ext cx="82550" cy="92075"/>
            <a:chOff x="12807" y="5601"/>
            <a:chExt cx="126" cy="143"/>
          </a:xfrm>
        </p:grpSpPr>
        <p:sp>
          <p:nvSpPr>
            <p:cNvPr id="1222"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23"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7" name="Group 101"/>
          <p:cNvGrpSpPr>
            <a:grpSpLocks noChangeAspect="1"/>
          </p:cNvGrpSpPr>
          <p:nvPr/>
        </p:nvGrpSpPr>
        <p:grpSpPr bwMode="auto">
          <a:xfrm>
            <a:off x="2149475" y="4584700"/>
            <a:ext cx="82550" cy="92075"/>
            <a:chOff x="12807" y="5601"/>
            <a:chExt cx="126" cy="143"/>
          </a:xfrm>
        </p:grpSpPr>
        <p:sp>
          <p:nvSpPr>
            <p:cNvPr id="1220"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21"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8" name="Group 101"/>
          <p:cNvGrpSpPr>
            <a:grpSpLocks noChangeAspect="1"/>
          </p:cNvGrpSpPr>
          <p:nvPr/>
        </p:nvGrpSpPr>
        <p:grpSpPr bwMode="auto">
          <a:xfrm>
            <a:off x="2368550" y="4694238"/>
            <a:ext cx="82550" cy="92075"/>
            <a:chOff x="12807" y="5601"/>
            <a:chExt cx="126" cy="143"/>
          </a:xfrm>
        </p:grpSpPr>
        <p:sp>
          <p:nvSpPr>
            <p:cNvPr id="1218"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19"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9" name="Group 101"/>
          <p:cNvGrpSpPr>
            <a:grpSpLocks noChangeAspect="1"/>
          </p:cNvGrpSpPr>
          <p:nvPr/>
        </p:nvGrpSpPr>
        <p:grpSpPr bwMode="auto">
          <a:xfrm>
            <a:off x="2103438" y="4803775"/>
            <a:ext cx="82550" cy="92075"/>
            <a:chOff x="12807" y="5601"/>
            <a:chExt cx="126" cy="143"/>
          </a:xfrm>
        </p:grpSpPr>
        <p:sp>
          <p:nvSpPr>
            <p:cNvPr id="1216"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17"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0" name="Group 101"/>
          <p:cNvGrpSpPr>
            <a:grpSpLocks noChangeAspect="1"/>
          </p:cNvGrpSpPr>
          <p:nvPr/>
        </p:nvGrpSpPr>
        <p:grpSpPr bwMode="auto">
          <a:xfrm>
            <a:off x="2030413" y="4913313"/>
            <a:ext cx="82550" cy="92075"/>
            <a:chOff x="12807" y="5601"/>
            <a:chExt cx="126" cy="143"/>
          </a:xfrm>
        </p:grpSpPr>
        <p:sp>
          <p:nvSpPr>
            <p:cNvPr id="1214"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15"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1" name="Group 101"/>
          <p:cNvGrpSpPr>
            <a:grpSpLocks noChangeAspect="1"/>
          </p:cNvGrpSpPr>
          <p:nvPr/>
        </p:nvGrpSpPr>
        <p:grpSpPr bwMode="auto">
          <a:xfrm>
            <a:off x="2149475" y="4730750"/>
            <a:ext cx="82550" cy="92075"/>
            <a:chOff x="12807" y="5601"/>
            <a:chExt cx="126" cy="143"/>
          </a:xfrm>
        </p:grpSpPr>
        <p:sp>
          <p:nvSpPr>
            <p:cNvPr id="1212"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13"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0" name="Group 101"/>
          <p:cNvGrpSpPr>
            <a:grpSpLocks noChangeAspect="1"/>
          </p:cNvGrpSpPr>
          <p:nvPr/>
        </p:nvGrpSpPr>
        <p:grpSpPr bwMode="auto">
          <a:xfrm>
            <a:off x="2259013" y="4675188"/>
            <a:ext cx="82550" cy="92075"/>
            <a:chOff x="12807" y="5601"/>
            <a:chExt cx="126" cy="143"/>
          </a:xfrm>
        </p:grpSpPr>
        <p:sp>
          <p:nvSpPr>
            <p:cNvPr id="1210"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11"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1" name="Group 101"/>
          <p:cNvGrpSpPr>
            <a:grpSpLocks noChangeAspect="1"/>
          </p:cNvGrpSpPr>
          <p:nvPr/>
        </p:nvGrpSpPr>
        <p:grpSpPr bwMode="auto">
          <a:xfrm>
            <a:off x="2368550" y="4675188"/>
            <a:ext cx="82550" cy="92075"/>
            <a:chOff x="12807" y="5601"/>
            <a:chExt cx="126" cy="143"/>
          </a:xfrm>
        </p:grpSpPr>
        <p:sp>
          <p:nvSpPr>
            <p:cNvPr id="1208"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09"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2" name="Group 101"/>
          <p:cNvGrpSpPr>
            <a:grpSpLocks noChangeAspect="1"/>
          </p:cNvGrpSpPr>
          <p:nvPr/>
        </p:nvGrpSpPr>
        <p:grpSpPr bwMode="auto">
          <a:xfrm>
            <a:off x="2286000" y="4748213"/>
            <a:ext cx="82550" cy="92075"/>
            <a:chOff x="12807" y="5601"/>
            <a:chExt cx="126" cy="143"/>
          </a:xfrm>
        </p:grpSpPr>
        <p:sp>
          <p:nvSpPr>
            <p:cNvPr id="1206"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07"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3" name="Group 101"/>
          <p:cNvGrpSpPr>
            <a:grpSpLocks noChangeAspect="1"/>
          </p:cNvGrpSpPr>
          <p:nvPr/>
        </p:nvGrpSpPr>
        <p:grpSpPr bwMode="auto">
          <a:xfrm>
            <a:off x="2249488" y="4894263"/>
            <a:ext cx="82550" cy="92075"/>
            <a:chOff x="12807" y="5601"/>
            <a:chExt cx="126" cy="143"/>
          </a:xfrm>
        </p:grpSpPr>
        <p:sp>
          <p:nvSpPr>
            <p:cNvPr id="1204"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05"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4" name="Group 101"/>
          <p:cNvGrpSpPr>
            <a:grpSpLocks noChangeAspect="1"/>
          </p:cNvGrpSpPr>
          <p:nvPr/>
        </p:nvGrpSpPr>
        <p:grpSpPr bwMode="auto">
          <a:xfrm>
            <a:off x="2286000" y="4913313"/>
            <a:ext cx="82550" cy="92075"/>
            <a:chOff x="12807" y="5601"/>
            <a:chExt cx="126" cy="143"/>
          </a:xfrm>
        </p:grpSpPr>
        <p:sp>
          <p:nvSpPr>
            <p:cNvPr id="1202"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03"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5" name="Group 101"/>
          <p:cNvGrpSpPr>
            <a:grpSpLocks noChangeAspect="1"/>
          </p:cNvGrpSpPr>
          <p:nvPr/>
        </p:nvGrpSpPr>
        <p:grpSpPr bwMode="auto">
          <a:xfrm>
            <a:off x="2322513" y="4840288"/>
            <a:ext cx="82550" cy="92075"/>
            <a:chOff x="12807" y="5601"/>
            <a:chExt cx="126" cy="143"/>
          </a:xfrm>
        </p:grpSpPr>
        <p:sp>
          <p:nvSpPr>
            <p:cNvPr id="1200"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201"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6" name="Group 101"/>
          <p:cNvGrpSpPr>
            <a:grpSpLocks noChangeAspect="1"/>
          </p:cNvGrpSpPr>
          <p:nvPr/>
        </p:nvGrpSpPr>
        <p:grpSpPr bwMode="auto">
          <a:xfrm>
            <a:off x="2359025" y="4475163"/>
            <a:ext cx="82550" cy="92075"/>
            <a:chOff x="12807" y="5601"/>
            <a:chExt cx="126" cy="143"/>
          </a:xfrm>
        </p:grpSpPr>
        <p:sp>
          <p:nvSpPr>
            <p:cNvPr id="1198"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99"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7" name="Group 101"/>
          <p:cNvGrpSpPr>
            <a:grpSpLocks noChangeAspect="1"/>
          </p:cNvGrpSpPr>
          <p:nvPr/>
        </p:nvGrpSpPr>
        <p:grpSpPr bwMode="auto">
          <a:xfrm>
            <a:off x="1966913" y="4675188"/>
            <a:ext cx="82550" cy="92075"/>
            <a:chOff x="12807" y="5601"/>
            <a:chExt cx="126" cy="143"/>
          </a:xfrm>
        </p:grpSpPr>
        <p:sp>
          <p:nvSpPr>
            <p:cNvPr id="1196"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97"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8" name="Group 101"/>
          <p:cNvGrpSpPr>
            <a:grpSpLocks noChangeAspect="1"/>
          </p:cNvGrpSpPr>
          <p:nvPr/>
        </p:nvGrpSpPr>
        <p:grpSpPr bwMode="auto">
          <a:xfrm>
            <a:off x="2066925" y="4875213"/>
            <a:ext cx="82550" cy="92075"/>
            <a:chOff x="12807" y="5601"/>
            <a:chExt cx="126" cy="143"/>
          </a:xfrm>
        </p:grpSpPr>
        <p:sp>
          <p:nvSpPr>
            <p:cNvPr id="1194" name="Line 10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95" name="Line 10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9" name="Group 118"/>
          <p:cNvGrpSpPr>
            <a:grpSpLocks noChangeAspect="1"/>
          </p:cNvGrpSpPr>
          <p:nvPr/>
        </p:nvGrpSpPr>
        <p:grpSpPr bwMode="auto">
          <a:xfrm>
            <a:off x="2211388" y="5538788"/>
            <a:ext cx="82550" cy="88900"/>
            <a:chOff x="12807" y="5601"/>
            <a:chExt cx="126" cy="143"/>
          </a:xfrm>
        </p:grpSpPr>
        <p:sp>
          <p:nvSpPr>
            <p:cNvPr id="1192"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93"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0" name="Group 121"/>
          <p:cNvGrpSpPr>
            <a:grpSpLocks noChangeAspect="1"/>
          </p:cNvGrpSpPr>
          <p:nvPr/>
        </p:nvGrpSpPr>
        <p:grpSpPr bwMode="auto">
          <a:xfrm>
            <a:off x="1954213" y="5499100"/>
            <a:ext cx="82550" cy="95250"/>
            <a:chOff x="12807" y="5601"/>
            <a:chExt cx="126" cy="143"/>
          </a:xfrm>
        </p:grpSpPr>
        <p:sp>
          <p:nvSpPr>
            <p:cNvPr id="1190"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91"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1" name="Group 124"/>
          <p:cNvGrpSpPr>
            <a:grpSpLocks noChangeAspect="1"/>
          </p:cNvGrpSpPr>
          <p:nvPr/>
        </p:nvGrpSpPr>
        <p:grpSpPr bwMode="auto">
          <a:xfrm>
            <a:off x="2468563" y="5499100"/>
            <a:ext cx="82550" cy="95250"/>
            <a:chOff x="12807" y="5601"/>
            <a:chExt cx="126" cy="143"/>
          </a:xfrm>
        </p:grpSpPr>
        <p:sp>
          <p:nvSpPr>
            <p:cNvPr id="1188"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89"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2" name="Group 127"/>
          <p:cNvGrpSpPr>
            <a:grpSpLocks noChangeAspect="1"/>
          </p:cNvGrpSpPr>
          <p:nvPr/>
        </p:nvGrpSpPr>
        <p:grpSpPr bwMode="auto">
          <a:xfrm>
            <a:off x="2360613" y="5538788"/>
            <a:ext cx="82550" cy="88900"/>
            <a:chOff x="12807" y="5601"/>
            <a:chExt cx="126" cy="143"/>
          </a:xfrm>
        </p:grpSpPr>
        <p:sp>
          <p:nvSpPr>
            <p:cNvPr id="1186"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87"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3" name="Group 130"/>
          <p:cNvGrpSpPr>
            <a:grpSpLocks noChangeAspect="1"/>
          </p:cNvGrpSpPr>
          <p:nvPr/>
        </p:nvGrpSpPr>
        <p:grpSpPr bwMode="auto">
          <a:xfrm>
            <a:off x="2036763" y="5538788"/>
            <a:ext cx="82550" cy="88900"/>
            <a:chOff x="12807" y="5601"/>
            <a:chExt cx="126" cy="143"/>
          </a:xfrm>
        </p:grpSpPr>
        <p:sp>
          <p:nvSpPr>
            <p:cNvPr id="1184"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85"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4" name="Group 133"/>
          <p:cNvGrpSpPr>
            <a:grpSpLocks noChangeAspect="1"/>
          </p:cNvGrpSpPr>
          <p:nvPr/>
        </p:nvGrpSpPr>
        <p:grpSpPr bwMode="auto">
          <a:xfrm>
            <a:off x="2147888" y="5435600"/>
            <a:ext cx="82550" cy="92075"/>
            <a:chOff x="12807" y="5601"/>
            <a:chExt cx="126" cy="143"/>
          </a:xfrm>
        </p:grpSpPr>
        <p:sp>
          <p:nvSpPr>
            <p:cNvPr id="1182"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83"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5" name="Group 136"/>
          <p:cNvGrpSpPr>
            <a:grpSpLocks noChangeAspect="1"/>
          </p:cNvGrpSpPr>
          <p:nvPr/>
        </p:nvGrpSpPr>
        <p:grpSpPr bwMode="auto">
          <a:xfrm>
            <a:off x="2222500" y="5800725"/>
            <a:ext cx="82550" cy="92075"/>
            <a:chOff x="12807" y="5601"/>
            <a:chExt cx="126" cy="143"/>
          </a:xfrm>
        </p:grpSpPr>
        <p:sp>
          <p:nvSpPr>
            <p:cNvPr id="1180"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81"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6" name="Group 139"/>
          <p:cNvGrpSpPr>
            <a:grpSpLocks noChangeAspect="1"/>
          </p:cNvGrpSpPr>
          <p:nvPr/>
        </p:nvGrpSpPr>
        <p:grpSpPr bwMode="auto">
          <a:xfrm>
            <a:off x="2085975" y="5665788"/>
            <a:ext cx="82550" cy="90487"/>
            <a:chOff x="12807" y="5601"/>
            <a:chExt cx="126" cy="143"/>
          </a:xfrm>
        </p:grpSpPr>
        <p:sp>
          <p:nvSpPr>
            <p:cNvPr id="1178"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79"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7" name="Group 142"/>
          <p:cNvGrpSpPr>
            <a:grpSpLocks noChangeAspect="1"/>
          </p:cNvGrpSpPr>
          <p:nvPr/>
        </p:nvGrpSpPr>
        <p:grpSpPr bwMode="auto">
          <a:xfrm>
            <a:off x="2349500" y="5640388"/>
            <a:ext cx="82550" cy="90487"/>
            <a:chOff x="12807" y="5601"/>
            <a:chExt cx="126" cy="143"/>
          </a:xfrm>
        </p:grpSpPr>
        <p:sp>
          <p:nvSpPr>
            <p:cNvPr id="1176"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77"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8" name="Group 145"/>
          <p:cNvGrpSpPr>
            <a:grpSpLocks noChangeAspect="1"/>
          </p:cNvGrpSpPr>
          <p:nvPr/>
        </p:nvGrpSpPr>
        <p:grpSpPr bwMode="auto">
          <a:xfrm>
            <a:off x="2222500" y="5640388"/>
            <a:ext cx="82550" cy="90487"/>
            <a:chOff x="12807" y="5601"/>
            <a:chExt cx="126" cy="143"/>
          </a:xfrm>
        </p:grpSpPr>
        <p:sp>
          <p:nvSpPr>
            <p:cNvPr id="1174"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75"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9" name="Group 136"/>
          <p:cNvGrpSpPr>
            <a:grpSpLocks noChangeAspect="1"/>
          </p:cNvGrpSpPr>
          <p:nvPr/>
        </p:nvGrpSpPr>
        <p:grpSpPr bwMode="auto">
          <a:xfrm>
            <a:off x="2332038" y="5472113"/>
            <a:ext cx="82550" cy="92075"/>
            <a:chOff x="12807" y="5601"/>
            <a:chExt cx="126" cy="143"/>
          </a:xfrm>
        </p:grpSpPr>
        <p:sp>
          <p:nvSpPr>
            <p:cNvPr id="1172"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73"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0" name="Group 136"/>
          <p:cNvGrpSpPr>
            <a:grpSpLocks noChangeAspect="1"/>
          </p:cNvGrpSpPr>
          <p:nvPr/>
        </p:nvGrpSpPr>
        <p:grpSpPr bwMode="auto">
          <a:xfrm>
            <a:off x="1893888" y="5727700"/>
            <a:ext cx="82550" cy="92075"/>
            <a:chOff x="12807" y="5601"/>
            <a:chExt cx="126" cy="143"/>
          </a:xfrm>
        </p:grpSpPr>
        <p:sp>
          <p:nvSpPr>
            <p:cNvPr id="1170"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71"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1" name="Group 136"/>
          <p:cNvGrpSpPr>
            <a:grpSpLocks noChangeAspect="1"/>
          </p:cNvGrpSpPr>
          <p:nvPr/>
        </p:nvGrpSpPr>
        <p:grpSpPr bwMode="auto">
          <a:xfrm>
            <a:off x="2368550" y="5837238"/>
            <a:ext cx="82550" cy="92075"/>
            <a:chOff x="12807" y="5601"/>
            <a:chExt cx="126" cy="143"/>
          </a:xfrm>
        </p:grpSpPr>
        <p:sp>
          <p:nvSpPr>
            <p:cNvPr id="1168"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69"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2" name="Group 136"/>
          <p:cNvGrpSpPr>
            <a:grpSpLocks noChangeAspect="1"/>
          </p:cNvGrpSpPr>
          <p:nvPr/>
        </p:nvGrpSpPr>
        <p:grpSpPr bwMode="auto">
          <a:xfrm>
            <a:off x="2149475" y="5545138"/>
            <a:ext cx="82550" cy="92075"/>
            <a:chOff x="12807" y="5601"/>
            <a:chExt cx="126" cy="143"/>
          </a:xfrm>
        </p:grpSpPr>
        <p:sp>
          <p:nvSpPr>
            <p:cNvPr id="1166"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167"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3" name="グループ化 520"/>
          <p:cNvGrpSpPr>
            <a:grpSpLocks noChangeAspect="1"/>
          </p:cNvGrpSpPr>
          <p:nvPr/>
        </p:nvGrpSpPr>
        <p:grpSpPr bwMode="auto">
          <a:xfrm>
            <a:off x="3719514" y="4800600"/>
            <a:ext cx="747712" cy="827088"/>
            <a:chOff x="7200937" y="398420"/>
            <a:chExt cx="2373344" cy="2154268"/>
          </a:xfrm>
        </p:grpSpPr>
        <p:sp>
          <p:nvSpPr>
            <p:cNvPr id="1143" name="正方形/長方形 521"/>
            <p:cNvSpPr>
              <a:spLocks noChangeArrowheads="1"/>
            </p:cNvSpPr>
            <p:nvPr/>
          </p:nvSpPr>
          <p:spPr bwMode="auto">
            <a:xfrm>
              <a:off x="7200937" y="398420"/>
              <a:ext cx="2373344" cy="2154268"/>
            </a:xfrm>
            <a:prstGeom prst="rect">
              <a:avLst/>
            </a:prstGeom>
            <a:solidFill>
              <a:schemeClr val="bg1"/>
            </a:solidFill>
            <a:ln w="9525" algn="ctr">
              <a:solidFill>
                <a:schemeClr val="tx1"/>
              </a:solidFill>
              <a:round/>
              <a:headEnd/>
              <a:tailEnd/>
            </a:ln>
          </p:spPr>
          <p:txBody>
            <a:bodyPr/>
            <a:lstStyle/>
            <a:p>
              <a:pPr marL="533400" indent="-533400">
                <a:spcBef>
                  <a:spcPct val="20000"/>
                </a:spcBef>
                <a:buFont typeface="Monotype Sorts"/>
                <a:buChar char="n"/>
              </a:pPr>
              <a:endParaRPr kumimoji="0" lang="ja-JP" altLang="en-US">
                <a:latin typeface="Georgia" pitchFamily="18" charset="0"/>
                <a:ea typeface="ＭＳ Ｐ明朝" pitchFamily="18" charset="-128"/>
              </a:endParaRPr>
            </a:p>
          </p:txBody>
        </p:sp>
        <p:grpSp>
          <p:nvGrpSpPr>
            <p:cNvPr id="187" name="グループ化 522"/>
            <p:cNvGrpSpPr>
              <a:grpSpLocks/>
            </p:cNvGrpSpPr>
            <p:nvPr/>
          </p:nvGrpSpPr>
          <p:grpSpPr bwMode="auto">
            <a:xfrm>
              <a:off x="7383501" y="727038"/>
              <a:ext cx="2000250" cy="1593850"/>
              <a:chOff x="7383501" y="727038"/>
              <a:chExt cx="2000250" cy="1593850"/>
            </a:xfrm>
          </p:grpSpPr>
          <p:grpSp>
            <p:nvGrpSpPr>
              <p:cNvPr id="188" name="グループ化 523"/>
              <p:cNvGrpSpPr>
                <a:grpSpLocks/>
              </p:cNvGrpSpPr>
              <p:nvPr/>
            </p:nvGrpSpPr>
            <p:grpSpPr bwMode="auto">
              <a:xfrm>
                <a:off x="7383501" y="727038"/>
                <a:ext cx="2000250" cy="1427279"/>
                <a:chOff x="7383501" y="727038"/>
                <a:chExt cx="2000250" cy="1427279"/>
              </a:xfrm>
            </p:grpSpPr>
            <p:sp>
              <p:nvSpPr>
                <p:cNvPr id="1147" name="Oval 45"/>
                <p:cNvSpPr>
                  <a:spLocks noChangeAspect="1" noChangeArrowheads="1"/>
                </p:cNvSpPr>
                <p:nvPr/>
              </p:nvSpPr>
              <p:spPr bwMode="auto">
                <a:xfrm>
                  <a:off x="8469851" y="727038"/>
                  <a:ext cx="158014" cy="148289"/>
                </a:xfrm>
                <a:prstGeom prst="ellipse">
                  <a:avLst/>
                </a:prstGeom>
                <a:solidFill>
                  <a:srgbClr val="FFFFFF"/>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48" name="Oval 46"/>
                <p:cNvSpPr>
                  <a:spLocks noChangeAspect="1" noChangeArrowheads="1"/>
                </p:cNvSpPr>
                <p:nvPr/>
              </p:nvSpPr>
              <p:spPr bwMode="auto">
                <a:xfrm>
                  <a:off x="7668202" y="1494638"/>
                  <a:ext cx="158014" cy="148289"/>
                </a:xfrm>
                <a:prstGeom prst="ellipse">
                  <a:avLst/>
                </a:prstGeom>
                <a:solidFill>
                  <a:srgbClr val="FFFFFF"/>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49" name="Oval 47"/>
                <p:cNvSpPr>
                  <a:spLocks noChangeAspect="1" noChangeArrowheads="1"/>
                </p:cNvSpPr>
                <p:nvPr/>
              </p:nvSpPr>
              <p:spPr bwMode="auto">
                <a:xfrm>
                  <a:off x="8834655" y="1097760"/>
                  <a:ext cx="158014" cy="148289"/>
                </a:xfrm>
                <a:prstGeom prst="ellipse">
                  <a:avLst/>
                </a:prstGeom>
                <a:solidFill>
                  <a:srgbClr val="FFFFFF"/>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50" name="Oval 48"/>
                <p:cNvSpPr>
                  <a:spLocks noChangeAspect="1" noChangeArrowheads="1"/>
                </p:cNvSpPr>
                <p:nvPr/>
              </p:nvSpPr>
              <p:spPr bwMode="auto">
                <a:xfrm>
                  <a:off x="8074814" y="1097760"/>
                  <a:ext cx="158015" cy="148289"/>
                </a:xfrm>
                <a:prstGeom prst="ellipse">
                  <a:avLst/>
                </a:prstGeom>
                <a:solidFill>
                  <a:srgbClr val="FFFFFF"/>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51" name="Oval 49"/>
                <p:cNvSpPr>
                  <a:spLocks noChangeAspect="1" noChangeArrowheads="1"/>
                </p:cNvSpPr>
                <p:nvPr/>
              </p:nvSpPr>
              <p:spPr bwMode="auto">
                <a:xfrm>
                  <a:off x="8425628" y="1501177"/>
                  <a:ext cx="158015" cy="148289"/>
                </a:xfrm>
                <a:prstGeom prst="ellipse">
                  <a:avLst/>
                </a:prstGeom>
                <a:solidFill>
                  <a:srgbClr val="FFFFFF"/>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52" name="Oval 50"/>
                <p:cNvSpPr>
                  <a:spLocks noChangeAspect="1" noChangeArrowheads="1"/>
                </p:cNvSpPr>
                <p:nvPr/>
              </p:nvSpPr>
              <p:spPr bwMode="auto">
                <a:xfrm>
                  <a:off x="9225736" y="2006028"/>
                  <a:ext cx="158015" cy="148289"/>
                </a:xfrm>
                <a:prstGeom prst="ellipse">
                  <a:avLst/>
                </a:prstGeom>
                <a:solidFill>
                  <a:srgbClr val="FF0000"/>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cxnSp>
              <p:nvCxnSpPr>
                <p:cNvPr id="1153" name="AutoShape 51"/>
                <p:cNvCxnSpPr>
                  <a:cxnSpLocks noChangeAspect="1" noChangeShapeType="1"/>
                  <a:stCxn id="1147" idx="3"/>
                  <a:endCxn id="1150" idx="7"/>
                </p:cNvCxnSpPr>
                <p:nvPr/>
              </p:nvCxnSpPr>
              <p:spPr bwMode="auto">
                <a:xfrm flipH="1">
                  <a:off x="8209689" y="853612"/>
                  <a:ext cx="283300" cy="265863"/>
                </a:xfrm>
                <a:prstGeom prst="straightConnector1">
                  <a:avLst/>
                </a:prstGeom>
                <a:noFill/>
                <a:ln w="25400">
                  <a:solidFill>
                    <a:srgbClr val="000000"/>
                  </a:solidFill>
                  <a:round/>
                  <a:headEnd/>
                  <a:tailEnd/>
                </a:ln>
              </p:spPr>
            </p:cxnSp>
            <p:cxnSp>
              <p:nvCxnSpPr>
                <p:cNvPr id="1154" name="AutoShape 52"/>
                <p:cNvCxnSpPr>
                  <a:cxnSpLocks noChangeAspect="1" noChangeShapeType="1"/>
                  <a:stCxn id="1147" idx="5"/>
                  <a:endCxn id="1149" idx="1"/>
                </p:cNvCxnSpPr>
                <p:nvPr/>
              </p:nvCxnSpPr>
              <p:spPr bwMode="auto">
                <a:xfrm>
                  <a:off x="8604727" y="853612"/>
                  <a:ext cx="253068" cy="265863"/>
                </a:xfrm>
                <a:prstGeom prst="straightConnector1">
                  <a:avLst/>
                </a:prstGeom>
                <a:noFill/>
                <a:ln w="25400" algn="ctr">
                  <a:solidFill>
                    <a:srgbClr val="000000"/>
                  </a:solidFill>
                  <a:round/>
                  <a:headEnd/>
                  <a:tailEnd/>
                </a:ln>
              </p:spPr>
            </p:cxnSp>
            <p:cxnSp>
              <p:nvCxnSpPr>
                <p:cNvPr id="1155" name="AutoShape 53"/>
                <p:cNvCxnSpPr>
                  <a:cxnSpLocks noChangeAspect="1" noChangeShapeType="1"/>
                  <a:stCxn id="1150" idx="3"/>
                  <a:endCxn id="1148" idx="7"/>
                </p:cNvCxnSpPr>
                <p:nvPr/>
              </p:nvCxnSpPr>
              <p:spPr bwMode="auto">
                <a:xfrm flipH="1">
                  <a:off x="7803077" y="1224334"/>
                  <a:ext cx="294876" cy="292019"/>
                </a:xfrm>
                <a:prstGeom prst="straightConnector1">
                  <a:avLst/>
                </a:prstGeom>
                <a:noFill/>
                <a:ln w="25400" algn="ctr">
                  <a:solidFill>
                    <a:srgbClr val="000000"/>
                  </a:solidFill>
                  <a:round/>
                  <a:headEnd/>
                  <a:tailEnd/>
                </a:ln>
              </p:spPr>
            </p:cxnSp>
            <p:cxnSp>
              <p:nvCxnSpPr>
                <p:cNvPr id="1156" name="AutoShape 54"/>
                <p:cNvCxnSpPr>
                  <a:cxnSpLocks noChangeAspect="1" noChangeShapeType="1"/>
                  <a:stCxn id="1150" idx="5"/>
                  <a:endCxn id="1151" idx="1"/>
                </p:cNvCxnSpPr>
                <p:nvPr/>
              </p:nvCxnSpPr>
              <p:spPr bwMode="auto">
                <a:xfrm>
                  <a:off x="8209689" y="1224334"/>
                  <a:ext cx="239078" cy="298559"/>
                </a:xfrm>
                <a:prstGeom prst="straightConnector1">
                  <a:avLst/>
                </a:prstGeom>
                <a:noFill/>
                <a:ln w="25400" algn="ctr">
                  <a:solidFill>
                    <a:srgbClr val="000000"/>
                  </a:solidFill>
                  <a:round/>
                  <a:headEnd/>
                  <a:tailEnd/>
                </a:ln>
              </p:spPr>
            </p:cxnSp>
            <p:sp>
              <p:nvSpPr>
                <p:cNvPr id="1157" name="Oval 55"/>
                <p:cNvSpPr>
                  <a:spLocks noChangeAspect="1" noChangeArrowheads="1"/>
                </p:cNvSpPr>
                <p:nvPr/>
              </p:nvSpPr>
              <p:spPr bwMode="auto">
                <a:xfrm>
                  <a:off x="7814389" y="2006028"/>
                  <a:ext cx="158014" cy="148289"/>
                </a:xfrm>
                <a:prstGeom prst="ellipse">
                  <a:avLst/>
                </a:prstGeom>
                <a:solidFill>
                  <a:srgbClr val="FFFF00"/>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58" name="Oval 56"/>
                <p:cNvSpPr>
                  <a:spLocks noChangeAspect="1" noChangeArrowheads="1"/>
                </p:cNvSpPr>
                <p:nvPr/>
              </p:nvSpPr>
              <p:spPr bwMode="auto">
                <a:xfrm>
                  <a:off x="8701321" y="2006028"/>
                  <a:ext cx="158015" cy="148289"/>
                </a:xfrm>
                <a:prstGeom prst="ellipse">
                  <a:avLst/>
                </a:prstGeom>
                <a:solidFill>
                  <a:srgbClr val="6633CC"/>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59" name="Oval 57"/>
                <p:cNvSpPr>
                  <a:spLocks noChangeAspect="1" noChangeArrowheads="1"/>
                </p:cNvSpPr>
                <p:nvPr/>
              </p:nvSpPr>
              <p:spPr bwMode="auto">
                <a:xfrm>
                  <a:off x="7383501" y="2006028"/>
                  <a:ext cx="158015" cy="148289"/>
                </a:xfrm>
                <a:prstGeom prst="ellipse">
                  <a:avLst/>
                </a:prstGeom>
                <a:solidFill>
                  <a:srgbClr val="008000"/>
                </a:solidFill>
                <a:ln w="19050" algn="in">
                  <a:solidFill>
                    <a:srgbClr val="000000"/>
                  </a:solidFill>
                  <a:round/>
                  <a:headEnd/>
                  <a:tailEnd/>
                </a:ln>
              </p:spPr>
              <p:txBody>
                <a:bodyPr lIns="36576" tIns="36576" rIns="36576" bIns="36576"/>
                <a:lstStyle/>
                <a:p>
                  <a:endParaRPr kumimoji="0" lang="ja-JP" altLang="en-US">
                    <a:latin typeface="Georgia" pitchFamily="18" charset="0"/>
                    <a:ea typeface="ＭＳ Ｐ明朝" pitchFamily="18" charset="-128"/>
                  </a:endParaRPr>
                </a:p>
              </p:txBody>
            </p:sp>
            <p:sp>
              <p:nvSpPr>
                <p:cNvPr id="1160" name="Line 58"/>
                <p:cNvSpPr>
                  <a:spLocks noChangeAspect="1" noChangeShapeType="1"/>
                </p:cNvSpPr>
                <p:nvPr/>
              </p:nvSpPr>
              <p:spPr bwMode="auto">
                <a:xfrm flipH="1">
                  <a:off x="7499398" y="1620595"/>
                  <a:ext cx="205357" cy="345910"/>
                </a:xfrm>
                <a:prstGeom prst="line">
                  <a:avLst/>
                </a:prstGeom>
                <a:noFill/>
                <a:ln w="25400" algn="ctr">
                  <a:solidFill>
                    <a:srgbClr val="000000"/>
                  </a:solidFill>
                  <a:round/>
                  <a:headEnd/>
                  <a:tailEnd/>
                </a:ln>
              </p:spPr>
              <p:txBody>
                <a:bodyPr lIns="36576" tIns="36576" rIns="36576" bIns="36576"/>
                <a:lstStyle/>
                <a:p>
                  <a:endParaRPr lang="ja-JP" altLang="en-US"/>
                </a:p>
              </p:txBody>
            </p:sp>
            <p:sp>
              <p:nvSpPr>
                <p:cNvPr id="1161" name="Line 59"/>
                <p:cNvSpPr>
                  <a:spLocks noChangeAspect="1" noChangeShapeType="1"/>
                </p:cNvSpPr>
                <p:nvPr/>
              </p:nvSpPr>
              <p:spPr bwMode="auto">
                <a:xfrm>
                  <a:off x="7778537" y="1635306"/>
                  <a:ext cx="118511" cy="333650"/>
                </a:xfrm>
                <a:prstGeom prst="line">
                  <a:avLst/>
                </a:prstGeom>
                <a:noFill/>
                <a:ln w="25400" algn="ctr">
                  <a:solidFill>
                    <a:srgbClr val="000000"/>
                  </a:solidFill>
                  <a:round/>
                  <a:headEnd/>
                  <a:tailEnd/>
                </a:ln>
              </p:spPr>
              <p:txBody>
                <a:bodyPr lIns="36576" tIns="36576" rIns="36576" bIns="36576"/>
                <a:lstStyle/>
                <a:p>
                  <a:endParaRPr lang="ja-JP" altLang="en-US"/>
                </a:p>
              </p:txBody>
            </p:sp>
            <p:sp>
              <p:nvSpPr>
                <p:cNvPr id="1162" name="Line 60"/>
                <p:cNvSpPr>
                  <a:spLocks noChangeAspect="1" noChangeShapeType="1"/>
                </p:cNvSpPr>
                <p:nvPr/>
              </p:nvSpPr>
              <p:spPr bwMode="auto">
                <a:xfrm flipH="1">
                  <a:off x="8311836" y="1620595"/>
                  <a:ext cx="143488" cy="181536"/>
                </a:xfrm>
                <a:prstGeom prst="line">
                  <a:avLst/>
                </a:prstGeom>
                <a:noFill/>
                <a:ln w="25400" algn="ctr">
                  <a:solidFill>
                    <a:srgbClr val="000000"/>
                  </a:solidFill>
                  <a:round/>
                  <a:headEnd/>
                  <a:tailEnd/>
                </a:ln>
              </p:spPr>
              <p:txBody>
                <a:bodyPr lIns="36576" tIns="36576" rIns="36576" bIns="36576"/>
                <a:lstStyle/>
                <a:p>
                  <a:endParaRPr lang="ja-JP" altLang="en-US"/>
                </a:p>
              </p:txBody>
            </p:sp>
            <p:sp>
              <p:nvSpPr>
                <p:cNvPr id="1163" name="Line 61"/>
                <p:cNvSpPr>
                  <a:spLocks noChangeAspect="1" noChangeShapeType="1"/>
                </p:cNvSpPr>
                <p:nvPr/>
              </p:nvSpPr>
              <p:spPr bwMode="auto">
                <a:xfrm>
                  <a:off x="8536944" y="1632855"/>
                  <a:ext cx="138262" cy="185361"/>
                </a:xfrm>
                <a:prstGeom prst="line">
                  <a:avLst/>
                </a:prstGeom>
                <a:noFill/>
                <a:ln w="25400" algn="ctr">
                  <a:solidFill>
                    <a:srgbClr val="000000"/>
                  </a:solidFill>
                  <a:round/>
                  <a:headEnd/>
                  <a:tailEnd/>
                </a:ln>
              </p:spPr>
              <p:txBody>
                <a:bodyPr lIns="36576" tIns="36576" rIns="36576" bIns="36576"/>
                <a:lstStyle/>
                <a:p>
                  <a:endParaRPr lang="ja-JP" altLang="en-US"/>
                </a:p>
              </p:txBody>
            </p:sp>
            <p:sp>
              <p:nvSpPr>
                <p:cNvPr id="1164" name="Line 62"/>
                <p:cNvSpPr>
                  <a:spLocks noChangeAspect="1" noChangeShapeType="1"/>
                </p:cNvSpPr>
                <p:nvPr/>
              </p:nvSpPr>
              <p:spPr bwMode="auto">
                <a:xfrm flipH="1">
                  <a:off x="8785879" y="1227513"/>
                  <a:ext cx="86995" cy="741443"/>
                </a:xfrm>
                <a:prstGeom prst="line">
                  <a:avLst/>
                </a:prstGeom>
                <a:noFill/>
                <a:ln w="25400" algn="ctr">
                  <a:solidFill>
                    <a:srgbClr val="000000"/>
                  </a:solidFill>
                  <a:round/>
                  <a:headEnd/>
                  <a:tailEnd/>
                </a:ln>
              </p:spPr>
              <p:txBody>
                <a:bodyPr lIns="36576" tIns="36576" rIns="36576" bIns="36576"/>
                <a:lstStyle/>
                <a:p>
                  <a:endParaRPr lang="ja-JP" altLang="en-US"/>
                </a:p>
              </p:txBody>
            </p:sp>
            <p:sp>
              <p:nvSpPr>
                <p:cNvPr id="1165" name="Line 63"/>
                <p:cNvSpPr>
                  <a:spLocks noChangeAspect="1" noChangeShapeType="1"/>
                </p:cNvSpPr>
                <p:nvPr/>
              </p:nvSpPr>
              <p:spPr bwMode="auto">
                <a:xfrm>
                  <a:off x="8951733" y="1227513"/>
                  <a:ext cx="347693" cy="759979"/>
                </a:xfrm>
                <a:prstGeom prst="line">
                  <a:avLst/>
                </a:prstGeom>
                <a:noFill/>
                <a:ln w="25400" algn="ctr">
                  <a:solidFill>
                    <a:srgbClr val="000000"/>
                  </a:solidFill>
                  <a:round/>
                  <a:headEnd/>
                  <a:tailEnd/>
                </a:ln>
              </p:spPr>
              <p:txBody>
                <a:bodyPr lIns="36576" tIns="36576" rIns="36576" bIns="36576"/>
                <a:lstStyle/>
                <a:p>
                  <a:endParaRPr lang="ja-JP" altLang="en-US"/>
                </a:p>
              </p:txBody>
            </p:sp>
          </p:grpSp>
          <p:sp>
            <p:nvSpPr>
              <p:cNvPr id="1146" name="Text Box 64"/>
              <p:cNvSpPr txBox="1">
                <a:spLocks noChangeAspect="1" noChangeArrowheads="1"/>
              </p:cNvSpPr>
              <p:nvPr/>
            </p:nvSpPr>
            <p:spPr bwMode="auto">
              <a:xfrm>
                <a:off x="7837793" y="1505300"/>
                <a:ext cx="1027094" cy="815588"/>
              </a:xfrm>
              <a:prstGeom prst="rect">
                <a:avLst/>
              </a:prstGeom>
              <a:noFill/>
              <a:ln w="9525" algn="in">
                <a:noFill/>
                <a:miter lim="800000"/>
                <a:headEnd/>
                <a:tailEnd/>
              </a:ln>
            </p:spPr>
            <p:txBody>
              <a:bodyPr lIns="36576" tIns="36576" rIns="36576" bIns="36576"/>
              <a:lstStyle/>
              <a:p>
                <a:pPr marL="342900" indent="-342900"/>
                <a:r>
                  <a:rPr kumimoji="0" lang="ja-JP" altLang="ja-JP" sz="2400" dirty="0">
                    <a:solidFill>
                      <a:srgbClr val="000000"/>
                    </a:solidFill>
                    <a:latin typeface="Georgia" pitchFamily="18" charset="0"/>
                    <a:ea typeface="ＭＳ Ｐ明朝" pitchFamily="18" charset="-128"/>
                  </a:rPr>
                  <a:t>…</a:t>
                </a:r>
                <a:endParaRPr kumimoji="0" lang="ja-JP" altLang="ja-JP" sz="1200" dirty="0">
                  <a:latin typeface="Georgia" pitchFamily="18" charset="0"/>
                  <a:ea typeface="ＭＳ Ｐ明朝" pitchFamily="18" charset="-128"/>
                </a:endParaRPr>
              </a:p>
            </p:txBody>
          </p:sp>
        </p:grpSp>
      </p:grpSp>
      <p:pic>
        <p:nvPicPr>
          <p:cNvPr id="1107" name="Picture 2" descr="\\LANDISK\disk1\furuya\作った図\VC2008\資料用\複数視点.bmp"/>
          <p:cNvPicPr>
            <a:picLocks noChangeAspect="1" noChangeArrowheads="1"/>
          </p:cNvPicPr>
          <p:nvPr/>
        </p:nvPicPr>
        <p:blipFill>
          <a:blip r:embed="rId8" cstate="print"/>
          <a:srcRect/>
          <a:stretch>
            <a:fillRect/>
          </a:stretch>
        </p:blipFill>
        <p:spPr bwMode="auto">
          <a:xfrm>
            <a:off x="500063" y="4695408"/>
            <a:ext cx="1023937" cy="1019175"/>
          </a:xfrm>
          <a:prstGeom prst="rect">
            <a:avLst/>
          </a:prstGeom>
          <a:noFill/>
          <a:ln w="9525">
            <a:noFill/>
            <a:miter lim="800000"/>
            <a:headEnd/>
            <a:tailEnd/>
          </a:ln>
        </p:spPr>
      </p:pic>
      <p:sp>
        <p:nvSpPr>
          <p:cNvPr id="1108" name="Text Box 11"/>
          <p:cNvSpPr txBox="1">
            <a:spLocks noChangeAspect="1" noChangeArrowheads="1"/>
          </p:cNvSpPr>
          <p:nvPr/>
        </p:nvSpPr>
        <p:spPr bwMode="auto">
          <a:xfrm>
            <a:off x="304800" y="4114800"/>
            <a:ext cx="1428750" cy="523875"/>
          </a:xfrm>
          <a:prstGeom prst="rect">
            <a:avLst/>
          </a:prstGeom>
          <a:noFill/>
          <a:ln w="9525">
            <a:noFill/>
            <a:miter lim="800000"/>
            <a:headEnd/>
            <a:tailEnd/>
          </a:ln>
        </p:spPr>
        <p:txBody>
          <a:bodyPr>
            <a:spAutoFit/>
          </a:bodyPr>
          <a:lstStyle/>
          <a:p>
            <a:pPr algn="ctr"/>
            <a:r>
              <a:rPr kumimoji="0" lang="en-US" altLang="ja-JP" sz="1400" dirty="0">
                <a:latin typeface="Georgia" pitchFamily="18" charset="0"/>
                <a:ea typeface="ＭＳ Ｐ明朝" pitchFamily="18" charset="-128"/>
              </a:rPr>
              <a:t>Multi-view rendering</a:t>
            </a:r>
            <a:endParaRPr kumimoji="0" lang="ja-JP" altLang="en-US" sz="1400" dirty="0">
              <a:latin typeface="Georgia" pitchFamily="18" charset="0"/>
              <a:ea typeface="ＭＳ Ｐ明朝" pitchFamily="18" charset="-128"/>
            </a:endParaRPr>
          </a:p>
        </p:txBody>
      </p:sp>
      <p:sp>
        <p:nvSpPr>
          <p:cNvPr id="1109" name="AutoShape 207"/>
          <p:cNvSpPr>
            <a:spLocks noChangeArrowheads="1"/>
          </p:cNvSpPr>
          <p:nvPr/>
        </p:nvSpPr>
        <p:spPr bwMode="auto">
          <a:xfrm rot="2279193">
            <a:off x="1452563" y="5545765"/>
            <a:ext cx="381000" cy="228600"/>
          </a:xfrm>
          <a:prstGeom prst="rightArrow">
            <a:avLst>
              <a:gd name="adj1" fmla="val 50000"/>
              <a:gd name="adj2" fmla="val 83333"/>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10" name="AutoShape 207"/>
          <p:cNvSpPr>
            <a:spLocks noChangeArrowheads="1"/>
          </p:cNvSpPr>
          <p:nvPr/>
        </p:nvSpPr>
        <p:spPr bwMode="auto">
          <a:xfrm rot="-1979793">
            <a:off x="1474788" y="4657308"/>
            <a:ext cx="381000" cy="228600"/>
          </a:xfrm>
          <a:prstGeom prst="rightArrow">
            <a:avLst>
              <a:gd name="adj1" fmla="val 50000"/>
              <a:gd name="adj2" fmla="val 83333"/>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11" name="Text Box 215"/>
          <p:cNvSpPr txBox="1">
            <a:spLocks noChangeAspect="1" noChangeArrowheads="1"/>
          </p:cNvSpPr>
          <p:nvPr/>
        </p:nvSpPr>
        <p:spPr bwMode="auto">
          <a:xfrm>
            <a:off x="419100" y="5635625"/>
            <a:ext cx="1104900" cy="307975"/>
          </a:xfrm>
          <a:prstGeom prst="rect">
            <a:avLst/>
          </a:prstGeom>
          <a:noFill/>
          <a:ln w="9525">
            <a:noFill/>
            <a:miter lim="800000"/>
            <a:headEnd/>
            <a:tailEnd/>
          </a:ln>
        </p:spPr>
        <p:txBody>
          <a:bodyPr>
            <a:spAutoFit/>
          </a:bodyPr>
          <a:lstStyle/>
          <a:p>
            <a:pPr algn="ctr"/>
            <a:r>
              <a:rPr kumimoji="0" lang="en-US" altLang="ja-JP" sz="1400" dirty="0">
                <a:latin typeface="Georgia" pitchFamily="18" charset="0"/>
                <a:ea typeface="ＭＳ Ｐ明朝" pitchFamily="18" charset="-128"/>
              </a:rPr>
              <a:t>3D model</a:t>
            </a:r>
            <a:endParaRPr kumimoji="0" lang="ja-JP" altLang="en-US" sz="1400" dirty="0">
              <a:latin typeface="Georgia" pitchFamily="18" charset="0"/>
              <a:ea typeface="ＭＳ Ｐ明朝" pitchFamily="18" charset="-128"/>
            </a:endParaRPr>
          </a:p>
        </p:txBody>
      </p:sp>
      <p:grpSp>
        <p:nvGrpSpPr>
          <p:cNvPr id="189" name="グループ化 248"/>
          <p:cNvGrpSpPr>
            <a:grpSpLocks/>
          </p:cNvGrpSpPr>
          <p:nvPr/>
        </p:nvGrpSpPr>
        <p:grpSpPr bwMode="auto">
          <a:xfrm>
            <a:off x="2781300" y="4863270"/>
            <a:ext cx="583857" cy="699330"/>
            <a:chOff x="2971800" y="5257800"/>
            <a:chExt cx="642938" cy="747712"/>
          </a:xfrm>
        </p:grpSpPr>
        <p:sp>
          <p:nvSpPr>
            <p:cNvPr id="1136" name="Oval 43"/>
            <p:cNvSpPr>
              <a:spLocks noChangeAspect="1" noChangeArrowheads="1"/>
            </p:cNvSpPr>
            <p:nvPr/>
          </p:nvSpPr>
          <p:spPr bwMode="auto">
            <a:xfrm>
              <a:off x="2971800" y="5257800"/>
              <a:ext cx="642938" cy="747712"/>
            </a:xfrm>
            <a:prstGeom prst="ellipse">
              <a:avLst/>
            </a:prstGeom>
            <a:solidFill>
              <a:schemeClr val="bg1"/>
            </a:solidFill>
            <a:ln w="19050">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37" name="Rectangle 52"/>
            <p:cNvSpPr>
              <a:spLocks noChangeAspect="1" noChangeArrowheads="1"/>
            </p:cNvSpPr>
            <p:nvPr/>
          </p:nvSpPr>
          <p:spPr bwMode="auto">
            <a:xfrm>
              <a:off x="3276600" y="55626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sp>
          <p:nvSpPr>
            <p:cNvPr id="1138" name="Rectangle 52"/>
            <p:cNvSpPr>
              <a:spLocks noChangeAspect="1" noChangeArrowheads="1"/>
            </p:cNvSpPr>
            <p:nvPr/>
          </p:nvSpPr>
          <p:spPr bwMode="auto">
            <a:xfrm>
              <a:off x="3429000" y="56388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sp>
          <p:nvSpPr>
            <p:cNvPr id="1139" name="Rectangle 52"/>
            <p:cNvSpPr>
              <a:spLocks noChangeAspect="1" noChangeArrowheads="1"/>
            </p:cNvSpPr>
            <p:nvPr/>
          </p:nvSpPr>
          <p:spPr bwMode="auto">
            <a:xfrm>
              <a:off x="3352800" y="54102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sp>
          <p:nvSpPr>
            <p:cNvPr id="1140" name="Rectangle 52"/>
            <p:cNvSpPr>
              <a:spLocks noChangeAspect="1" noChangeArrowheads="1"/>
            </p:cNvSpPr>
            <p:nvPr/>
          </p:nvSpPr>
          <p:spPr bwMode="auto">
            <a:xfrm>
              <a:off x="3124200" y="57150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sp>
          <p:nvSpPr>
            <p:cNvPr id="1141" name="Rectangle 52"/>
            <p:cNvSpPr>
              <a:spLocks noChangeAspect="1" noChangeArrowheads="1"/>
            </p:cNvSpPr>
            <p:nvPr/>
          </p:nvSpPr>
          <p:spPr bwMode="auto">
            <a:xfrm>
              <a:off x="3276600" y="58674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sp>
          <p:nvSpPr>
            <p:cNvPr id="1142" name="Rectangle 52"/>
            <p:cNvSpPr>
              <a:spLocks noChangeAspect="1" noChangeArrowheads="1"/>
            </p:cNvSpPr>
            <p:nvPr/>
          </p:nvSpPr>
          <p:spPr bwMode="auto">
            <a:xfrm>
              <a:off x="3124200" y="5410200"/>
              <a:ext cx="76200" cy="75354"/>
            </a:xfrm>
            <a:prstGeom prst="rect">
              <a:avLst/>
            </a:prstGeom>
            <a:solidFill>
              <a:schemeClr val="tx1"/>
            </a:solidFill>
            <a:ln w="9525">
              <a:solidFill>
                <a:schemeClr val="tx1"/>
              </a:solidFill>
              <a:miter lim="800000"/>
              <a:headEnd/>
              <a:tailEnd/>
            </a:ln>
          </p:spPr>
          <p:txBody>
            <a:bodyPr lIns="18000" tIns="18000" rIns="18000" bIns="18000"/>
            <a:lstStyle/>
            <a:p>
              <a:endParaRPr kumimoji="0" lang="ja-JP" altLang="en-US">
                <a:latin typeface="Georgia" pitchFamily="18" charset="0"/>
                <a:ea typeface="ＭＳ Ｐ明朝" pitchFamily="18" charset="-128"/>
              </a:endParaRPr>
            </a:p>
          </p:txBody>
        </p:sp>
      </p:grpSp>
      <p:sp>
        <p:nvSpPr>
          <p:cNvPr id="1113" name="Text Box 205"/>
          <p:cNvSpPr txBox="1">
            <a:spLocks noChangeAspect="1" noChangeArrowheads="1"/>
          </p:cNvSpPr>
          <p:nvPr/>
        </p:nvSpPr>
        <p:spPr bwMode="auto">
          <a:xfrm>
            <a:off x="2438400" y="49530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114" name="Text Box 11"/>
          <p:cNvSpPr txBox="1">
            <a:spLocks noChangeAspect="1" noChangeArrowheads="1"/>
          </p:cNvSpPr>
          <p:nvPr/>
        </p:nvSpPr>
        <p:spPr bwMode="auto">
          <a:xfrm>
            <a:off x="2438400" y="4117975"/>
            <a:ext cx="1293813" cy="523875"/>
          </a:xfrm>
          <a:prstGeom prst="rect">
            <a:avLst/>
          </a:prstGeom>
          <a:noFill/>
          <a:ln w="9525">
            <a:noFill/>
            <a:miter lim="800000"/>
            <a:headEnd/>
            <a:tailEnd/>
          </a:ln>
        </p:spPr>
        <p:txBody>
          <a:bodyPr>
            <a:spAutoFit/>
          </a:bodyPr>
          <a:lstStyle/>
          <a:p>
            <a:pPr algn="ctr"/>
            <a:r>
              <a:rPr kumimoji="0" lang="en-US" altLang="ja-JP" sz="1400" dirty="0">
                <a:latin typeface="Georgia" pitchFamily="18" charset="0"/>
                <a:ea typeface="ＭＳ Ｐ明朝" pitchFamily="18" charset="-128"/>
              </a:rPr>
              <a:t>Set of local features</a:t>
            </a:r>
            <a:endParaRPr kumimoji="0" lang="ja-JP" altLang="en-US" sz="1400" dirty="0">
              <a:latin typeface="Georgia" pitchFamily="18" charset="0"/>
              <a:ea typeface="ＭＳ Ｐ明朝" pitchFamily="18" charset="-128"/>
            </a:endParaRPr>
          </a:p>
        </p:txBody>
      </p:sp>
      <p:sp>
        <p:nvSpPr>
          <p:cNvPr id="1115" name="Text Box 24"/>
          <p:cNvSpPr txBox="1">
            <a:spLocks noChangeAspect="1" noChangeArrowheads="1"/>
          </p:cNvSpPr>
          <p:nvPr/>
        </p:nvSpPr>
        <p:spPr bwMode="auto">
          <a:xfrm>
            <a:off x="4648200" y="4114800"/>
            <a:ext cx="1138238" cy="523875"/>
          </a:xfrm>
          <a:prstGeom prst="rect">
            <a:avLst/>
          </a:prstGeom>
          <a:noFill/>
          <a:ln w="9525">
            <a:noFill/>
            <a:miter lim="800000"/>
            <a:headEnd/>
            <a:tailEnd/>
          </a:ln>
        </p:spPr>
        <p:txBody>
          <a:bodyPr>
            <a:spAutoFit/>
          </a:bodyPr>
          <a:lstStyle/>
          <a:p>
            <a:pPr algn="ctr"/>
            <a:r>
              <a:rPr kumimoji="0" lang="en-US" altLang="ja-JP" sz="1400">
                <a:latin typeface="Georgia" pitchFamily="18" charset="0"/>
                <a:ea typeface="ＭＳ Ｐ明朝" pitchFamily="18" charset="-128"/>
              </a:rPr>
              <a:t>Visual words</a:t>
            </a:r>
            <a:endParaRPr kumimoji="0" lang="ja-JP" altLang="en-US" sz="1400">
              <a:latin typeface="Georgia" pitchFamily="18" charset="0"/>
              <a:ea typeface="ＭＳ Ｐ明朝" pitchFamily="18" charset="-128"/>
            </a:endParaRPr>
          </a:p>
        </p:txBody>
      </p:sp>
      <p:sp>
        <p:nvSpPr>
          <p:cNvPr id="1116" name="Text Box 44"/>
          <p:cNvSpPr txBox="1">
            <a:spLocks noChangeAspect="1" noChangeArrowheads="1"/>
          </p:cNvSpPr>
          <p:nvPr/>
        </p:nvSpPr>
        <p:spPr bwMode="auto">
          <a:xfrm>
            <a:off x="5562600" y="4114800"/>
            <a:ext cx="1247775" cy="304800"/>
          </a:xfrm>
          <a:prstGeom prst="rect">
            <a:avLst/>
          </a:prstGeom>
          <a:noFill/>
          <a:ln w="9525">
            <a:noFill/>
            <a:miter lim="800000"/>
            <a:headEnd/>
            <a:tailEnd/>
          </a:ln>
        </p:spPr>
        <p:txBody>
          <a:bodyPr>
            <a:spAutoFit/>
          </a:bodyPr>
          <a:lstStyle/>
          <a:p>
            <a:pPr algn="ctr"/>
            <a:r>
              <a:rPr kumimoji="0" lang="en-US" altLang="ja-JP" sz="1400">
                <a:latin typeface="Georgia" pitchFamily="18" charset="0"/>
                <a:ea typeface="ＭＳ Ｐ明朝" pitchFamily="18" charset="-128"/>
              </a:rPr>
              <a:t>Histogram</a:t>
            </a:r>
            <a:endParaRPr kumimoji="0" lang="ja-JP" altLang="en-US" sz="1400">
              <a:latin typeface="Georgia" pitchFamily="18" charset="0"/>
              <a:ea typeface="ＭＳ Ｐ明朝" pitchFamily="18" charset="-128"/>
            </a:endParaRPr>
          </a:p>
        </p:txBody>
      </p:sp>
      <p:sp>
        <p:nvSpPr>
          <p:cNvPr id="1117" name="Text Box 10"/>
          <p:cNvSpPr txBox="1">
            <a:spLocks noChangeAspect="1" noChangeArrowheads="1"/>
          </p:cNvSpPr>
          <p:nvPr/>
        </p:nvSpPr>
        <p:spPr bwMode="auto">
          <a:xfrm>
            <a:off x="3505200" y="4117975"/>
            <a:ext cx="1295400" cy="523875"/>
          </a:xfrm>
          <a:prstGeom prst="rect">
            <a:avLst/>
          </a:prstGeom>
          <a:noFill/>
          <a:ln w="9525">
            <a:noFill/>
            <a:miter lim="800000"/>
            <a:headEnd/>
            <a:tailEnd/>
          </a:ln>
        </p:spPr>
        <p:txBody>
          <a:bodyPr>
            <a:spAutoFit/>
          </a:bodyPr>
          <a:lstStyle/>
          <a:p>
            <a:pPr algn="ctr"/>
            <a:r>
              <a:rPr kumimoji="0" lang="en-US" altLang="ja-JP" sz="1400" dirty="0">
                <a:latin typeface="Georgia" pitchFamily="18" charset="0"/>
                <a:ea typeface="ＭＳ Ｐ明朝" pitchFamily="18" charset="-128"/>
              </a:rPr>
              <a:t>VQ encoding</a:t>
            </a:r>
          </a:p>
          <a:p>
            <a:pPr algn="ctr"/>
            <a:r>
              <a:rPr kumimoji="0" lang="en-US" altLang="ja-JP" sz="1400" dirty="0">
                <a:latin typeface="Georgia" pitchFamily="18" charset="0"/>
                <a:ea typeface="ＭＳ Ｐ明朝" pitchFamily="18" charset="-128"/>
              </a:rPr>
              <a:t>(ERC-Tree)</a:t>
            </a:r>
            <a:endParaRPr kumimoji="0" lang="ja-JP" altLang="en-US" sz="1400" dirty="0">
              <a:latin typeface="Georgia" pitchFamily="18" charset="0"/>
              <a:ea typeface="ＭＳ Ｐ明朝" pitchFamily="18" charset="-128"/>
            </a:endParaRPr>
          </a:p>
        </p:txBody>
      </p:sp>
      <p:sp>
        <p:nvSpPr>
          <p:cNvPr id="1118" name="AutoShape 208"/>
          <p:cNvSpPr>
            <a:spLocks noChangeArrowheads="1"/>
          </p:cNvSpPr>
          <p:nvPr/>
        </p:nvSpPr>
        <p:spPr bwMode="auto">
          <a:xfrm>
            <a:off x="6294438" y="5105400"/>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32" name="Text Box 44"/>
          <p:cNvSpPr txBox="1">
            <a:spLocks noChangeAspect="1" noChangeArrowheads="1"/>
          </p:cNvSpPr>
          <p:nvPr/>
        </p:nvSpPr>
        <p:spPr bwMode="auto">
          <a:xfrm>
            <a:off x="6981825" y="4505980"/>
            <a:ext cx="1247775" cy="523220"/>
          </a:xfrm>
          <a:prstGeom prst="rect">
            <a:avLst/>
          </a:prstGeom>
          <a:noFill/>
          <a:ln w="9525">
            <a:noFill/>
            <a:miter lim="800000"/>
            <a:headEnd/>
            <a:tailEnd/>
          </a:ln>
        </p:spPr>
        <p:txBody>
          <a:bodyPr>
            <a:spAutoFit/>
          </a:bodyPr>
          <a:lstStyle/>
          <a:p>
            <a:pPr algn="ctr"/>
            <a:r>
              <a:rPr kumimoji="0" lang="en-US" altLang="ja-JP" sz="1400" dirty="0" smtClean="0">
                <a:latin typeface="Georgia" pitchFamily="18" charset="0"/>
                <a:ea typeface="ＭＳ Ｐ明朝" pitchFamily="18" charset="-128"/>
              </a:rPr>
              <a:t>Compute distance</a:t>
            </a:r>
            <a:endParaRPr kumimoji="0" lang="ja-JP" altLang="en-US" sz="1400" dirty="0">
              <a:latin typeface="Georgia" pitchFamily="18" charset="0"/>
              <a:ea typeface="ＭＳ Ｐ明朝" pitchFamily="18" charset="-128"/>
            </a:endParaRPr>
          </a:p>
        </p:txBody>
      </p:sp>
      <p:sp>
        <p:nvSpPr>
          <p:cNvPr id="1133" name="AutoShape 208"/>
          <p:cNvSpPr>
            <a:spLocks noChangeArrowheads="1"/>
          </p:cNvSpPr>
          <p:nvPr/>
        </p:nvSpPr>
        <p:spPr bwMode="auto">
          <a:xfrm>
            <a:off x="6962775" y="5105400"/>
            <a:ext cx="352425" cy="228600"/>
          </a:xfrm>
          <a:prstGeom prst="rightArrow">
            <a:avLst>
              <a:gd name="adj1" fmla="val 50000"/>
              <a:gd name="adj2" fmla="val 83365"/>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pic>
        <p:nvPicPr>
          <p:cNvPr id="261" name="Picture 2" descr="\\LANDISK\disk1\furuya\作った図\SHREC2009_partial_view関連\SIFT_GridSIFTの例\Partialトラックのクエリ(虫)\09 _GridSIFT_低周波Gridのみプロット_特徴領域.png"/>
          <p:cNvPicPr>
            <a:picLocks noChangeAspect="1" noChangeArrowheads="1"/>
          </p:cNvPicPr>
          <p:nvPr/>
        </p:nvPicPr>
        <p:blipFill>
          <a:blip r:embed="rId9" cstate="print"/>
          <a:srcRect/>
          <a:stretch>
            <a:fillRect/>
          </a:stretch>
        </p:blipFill>
        <p:spPr bwMode="auto">
          <a:xfrm>
            <a:off x="7315200" y="1521929"/>
            <a:ext cx="1602271" cy="1602271"/>
          </a:xfrm>
          <a:prstGeom prst="rect">
            <a:avLst/>
          </a:prstGeom>
          <a:noFill/>
          <a:ln w="9525">
            <a:noFill/>
            <a:miter lim="800000"/>
            <a:headEnd/>
            <a:tailEnd/>
          </a:ln>
        </p:spPr>
      </p:pic>
      <p:sp>
        <p:nvSpPr>
          <p:cNvPr id="264" name="AutoShape 208"/>
          <p:cNvSpPr>
            <a:spLocks noChangeArrowheads="1"/>
          </p:cNvSpPr>
          <p:nvPr/>
        </p:nvSpPr>
        <p:spPr bwMode="auto">
          <a:xfrm rot="16200000">
            <a:off x="7458076" y="5638799"/>
            <a:ext cx="381000" cy="228601"/>
          </a:xfrm>
          <a:prstGeom prst="rightArrow">
            <a:avLst>
              <a:gd name="adj1" fmla="val 50000"/>
              <a:gd name="adj2" fmla="val 83365"/>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265" name="円/楕円 264"/>
          <p:cNvSpPr/>
          <p:nvPr/>
        </p:nvSpPr>
        <p:spPr>
          <a:xfrm>
            <a:off x="7391400" y="5029200"/>
            <a:ext cx="457200" cy="457200"/>
          </a:xfrm>
          <a:prstGeom prst="ellipse">
            <a:avLst/>
          </a:prstGeom>
          <a:solidFill>
            <a:schemeClr val="accent2">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Text Box 44"/>
          <p:cNvSpPr txBox="1">
            <a:spLocks noChangeAspect="1" noChangeArrowheads="1"/>
          </p:cNvSpPr>
          <p:nvPr/>
        </p:nvSpPr>
        <p:spPr bwMode="auto">
          <a:xfrm>
            <a:off x="6858000" y="5877580"/>
            <a:ext cx="1628775" cy="523220"/>
          </a:xfrm>
          <a:prstGeom prst="rect">
            <a:avLst/>
          </a:prstGeom>
          <a:noFill/>
          <a:ln w="9525">
            <a:noFill/>
            <a:miter lim="800000"/>
            <a:headEnd/>
            <a:tailEnd/>
          </a:ln>
        </p:spPr>
        <p:txBody>
          <a:bodyPr wrap="square">
            <a:spAutoFit/>
          </a:bodyPr>
          <a:lstStyle/>
          <a:p>
            <a:pPr algn="ctr"/>
            <a:r>
              <a:rPr kumimoji="0" lang="en-US" altLang="ja-JP" sz="1400" dirty="0" smtClean="0">
                <a:latin typeface="Georgia" pitchFamily="18" charset="0"/>
                <a:ea typeface="ＭＳ Ｐ明朝" pitchFamily="18" charset="-128"/>
              </a:rPr>
              <a:t>feature from another 3D model</a:t>
            </a:r>
            <a:endParaRPr kumimoji="0" lang="ja-JP" altLang="en-US" sz="1400" dirty="0">
              <a:latin typeface="Georgia" pitchFamily="18" charset="0"/>
              <a:ea typeface="ＭＳ Ｐ明朝" pitchFamily="18" charset="-128"/>
            </a:endParaRPr>
          </a:p>
        </p:txBody>
      </p:sp>
      <p:sp>
        <p:nvSpPr>
          <p:cNvPr id="268" name="AutoShape 208"/>
          <p:cNvSpPr>
            <a:spLocks noChangeArrowheads="1"/>
          </p:cNvSpPr>
          <p:nvPr/>
        </p:nvSpPr>
        <p:spPr bwMode="auto">
          <a:xfrm>
            <a:off x="7934325" y="5105400"/>
            <a:ext cx="295275" cy="228600"/>
          </a:xfrm>
          <a:prstGeom prst="rightArrow">
            <a:avLst>
              <a:gd name="adj1" fmla="val 50000"/>
              <a:gd name="adj2" fmla="val 83365"/>
            </a:avLst>
          </a:prstGeom>
          <a:solidFill>
            <a:schemeClr val="accent2">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269" name="Text Box 44"/>
          <p:cNvSpPr txBox="1">
            <a:spLocks noChangeAspect="1" noChangeArrowheads="1"/>
          </p:cNvSpPr>
          <p:nvPr/>
        </p:nvSpPr>
        <p:spPr bwMode="auto">
          <a:xfrm>
            <a:off x="8048625" y="4953000"/>
            <a:ext cx="1095375" cy="523220"/>
          </a:xfrm>
          <a:prstGeom prst="rect">
            <a:avLst/>
          </a:prstGeom>
          <a:noFill/>
          <a:ln w="9525">
            <a:noFill/>
            <a:miter lim="800000"/>
            <a:headEnd/>
            <a:tailEnd/>
          </a:ln>
        </p:spPr>
        <p:txBody>
          <a:bodyPr wrap="square">
            <a:spAutoFit/>
          </a:bodyPr>
          <a:lstStyle/>
          <a:p>
            <a:pPr algn="ctr"/>
            <a:r>
              <a:rPr kumimoji="0" lang="en-US" altLang="ja-JP" sz="1400" dirty="0" smtClean="0">
                <a:latin typeface="Georgia" pitchFamily="18" charset="0"/>
                <a:ea typeface="ＭＳ Ｐ明朝" pitchFamily="18" charset="-128"/>
              </a:rPr>
              <a:t>Pair-wise distance</a:t>
            </a:r>
            <a:endParaRPr kumimoji="0" lang="ja-JP" altLang="en-US" sz="1400" dirty="0">
              <a:latin typeface="Georgia" pitchFamily="18" charset="0"/>
              <a:ea typeface="ＭＳ Ｐ明朝" pitchFamily="18" charset="-128"/>
            </a:endParaRPr>
          </a:p>
        </p:txBody>
      </p:sp>
      <p:sp>
        <p:nvSpPr>
          <p:cNvPr id="273" name="テキスト ボックス 272"/>
          <p:cNvSpPr txBox="1"/>
          <p:nvPr/>
        </p:nvSpPr>
        <p:spPr>
          <a:xfrm>
            <a:off x="7391400" y="1459468"/>
            <a:ext cx="1447800" cy="369332"/>
          </a:xfrm>
          <a:prstGeom prst="rect">
            <a:avLst/>
          </a:prstGeom>
          <a:noFill/>
        </p:spPr>
        <p:txBody>
          <a:bodyPr wrap="square" rtlCol="0">
            <a:spAutoFit/>
          </a:bodyPr>
          <a:lstStyle/>
          <a:p>
            <a:pPr algn="ctr"/>
            <a:r>
              <a:rPr kumimoji="1" lang="en-US" altLang="ja-JP" dirty="0" smtClean="0">
                <a:solidFill>
                  <a:schemeClr val="bg1"/>
                </a:solidFill>
              </a:rPr>
              <a:t>DSIFT</a:t>
            </a:r>
            <a:endParaRPr kumimoji="1" lang="ja-JP" altLang="en-US" dirty="0">
              <a:solidFill>
                <a:schemeClr val="bg1"/>
              </a:solidFill>
            </a:endParaRPr>
          </a:p>
        </p:txBody>
      </p:sp>
    </p:spTree>
    <p:extLst>
      <p:ext uri="{BB962C8B-B14F-4D97-AF65-F5344CB8AC3E}">
        <p14:creationId xmlns:p14="http://schemas.microsoft.com/office/powerpoint/2010/main" val="21889809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685800" y="1295400"/>
            <a:ext cx="8137525" cy="1728787"/>
          </a:xfrm>
        </p:spPr>
        <p:txBody>
          <a:bodyPr/>
          <a:lstStyle/>
          <a:p>
            <a:pPr eaLnBrk="1" hangingPunct="1"/>
            <a:r>
              <a:rPr lang="en-US" dirty="0">
                <a:cs typeface="Times New Roman" pitchFamily="18" charset="0"/>
              </a:rPr>
              <a:t>Efficient Sketch-Based 3D Model Retrieval Based on View Clustering and </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Parallel Shape </a:t>
            </a:r>
            <a:r>
              <a:rPr lang="en-US" dirty="0">
                <a:cs typeface="Times New Roman" pitchFamily="18" charset="0"/>
              </a:rPr>
              <a:t>Context Matching </a:t>
            </a:r>
            <a:endParaRPr lang="el-GR" altLang="ja-JP" dirty="0">
              <a:cs typeface="Times New Roman" pitchFamily="18" charset="0"/>
            </a:endParaRPr>
          </a:p>
        </p:txBody>
      </p:sp>
      <p:sp>
        <p:nvSpPr>
          <p:cNvPr id="26626" name="Rectangle 7"/>
          <p:cNvSpPr>
            <a:spLocks noGrp="1" noChangeArrowheads="1"/>
          </p:cNvSpPr>
          <p:nvPr>
            <p:ph type="body" idx="4294967295"/>
          </p:nvPr>
        </p:nvSpPr>
        <p:spPr>
          <a:xfrm>
            <a:off x="755650" y="3322637"/>
            <a:ext cx="7632700" cy="2087563"/>
          </a:xfrm>
        </p:spPr>
        <p:txBody>
          <a:bodyPr/>
          <a:lstStyle/>
          <a:p>
            <a:pPr algn="ctr" eaLnBrk="1" hangingPunct="1">
              <a:buFontTx/>
              <a:buNone/>
            </a:pPr>
            <a:r>
              <a:rPr lang="en-US" altLang="ja-JP" dirty="0" smtClean="0">
                <a:ea typeface="ＭＳ Ｐゴシック" pitchFamily="34" charset="-128"/>
                <a:cs typeface="Times New Roman" pitchFamily="18" charset="0"/>
              </a:rPr>
              <a:t>Bo Li</a:t>
            </a:r>
            <a:r>
              <a:rPr lang="en-US" altLang="ja-JP" sz="2400" baseline="30000" dirty="0" smtClean="0">
                <a:ea typeface="ＭＳ Ｐゴシック" pitchFamily="34" charset="-128"/>
                <a:cs typeface="Times New Roman" pitchFamily="18" charset="0"/>
              </a:rPr>
              <a:t>1</a:t>
            </a:r>
            <a:r>
              <a:rPr lang="en-US" altLang="ja-JP" dirty="0" smtClean="0">
                <a:ea typeface="ＭＳ Ｐゴシック" pitchFamily="34" charset="-128"/>
                <a:cs typeface="Times New Roman" pitchFamily="18" charset="0"/>
              </a:rPr>
              <a:t>, Yijuan Lu</a:t>
            </a:r>
            <a:r>
              <a:rPr lang="en-US" altLang="ja-JP" sz="2400" baseline="30000" dirty="0">
                <a:ea typeface="ＭＳ Ｐゴシック" pitchFamily="34" charset="-128"/>
                <a:cs typeface="Times New Roman" pitchFamily="18" charset="0"/>
              </a:rPr>
              <a:t>1</a:t>
            </a:r>
            <a:r>
              <a:rPr lang="en-US" altLang="ja-JP" dirty="0" smtClean="0">
                <a:ea typeface="ＭＳ Ｐゴシック" pitchFamily="34" charset="-128"/>
                <a:cs typeface="Times New Roman" pitchFamily="18" charset="0"/>
              </a:rPr>
              <a:t>, Henry Johan</a:t>
            </a:r>
            <a:r>
              <a:rPr lang="en-US" altLang="ja-JP" sz="2400" baseline="30000" dirty="0" smtClean="0">
                <a:ea typeface="ＭＳ Ｐゴシック" pitchFamily="34" charset="-128"/>
                <a:cs typeface="Times New Roman" pitchFamily="18" charset="0"/>
              </a:rPr>
              <a:t>2</a:t>
            </a:r>
            <a:r>
              <a:rPr lang="en-US" altLang="ja-JP" sz="2400" dirty="0" smtClean="0">
                <a:ea typeface="ＭＳ Ｐゴシック" pitchFamily="34" charset="-128"/>
                <a:cs typeface="Times New Roman" pitchFamily="18" charset="0"/>
              </a:rPr>
              <a:t>, </a:t>
            </a:r>
            <a:r>
              <a:rPr lang="en-US" sz="2400" dirty="0" smtClean="0"/>
              <a:t>M</a:t>
            </a:r>
            <a:r>
              <a:rPr lang="en-US" sz="2400" dirty="0"/>
              <a:t>. </a:t>
            </a:r>
            <a:r>
              <a:rPr lang="en-US" dirty="0" smtClean="0"/>
              <a:t>Burtscher</a:t>
            </a:r>
            <a:r>
              <a:rPr lang="en-US" altLang="ja-JP" sz="2400" baseline="30000" dirty="0" smtClean="0">
                <a:ea typeface="ＭＳ Ｐゴシック" pitchFamily="34" charset="-128"/>
                <a:cs typeface="Times New Roman" pitchFamily="18" charset="0"/>
              </a:rPr>
              <a:t>1</a:t>
            </a:r>
            <a:endParaRPr lang="en-US" altLang="ja-JP" sz="2400" dirty="0" smtClean="0">
              <a:ea typeface="ＭＳ Ｐゴシック" pitchFamily="34" charset="-128"/>
              <a:cs typeface="Times New Roman" pitchFamily="18" charset="0"/>
            </a:endParaRPr>
          </a:p>
          <a:p>
            <a:pPr algn="ctr" eaLnBrk="1" hangingPunct="1">
              <a:buNone/>
            </a:pPr>
            <a:endParaRPr lang="en-US" altLang="ja-JP" sz="1600" dirty="0" smtClean="0">
              <a:ea typeface="宋体" charset="-122"/>
              <a:cs typeface="Times New Roman" pitchFamily="18" charset="0"/>
            </a:endParaRPr>
          </a:p>
          <a:p>
            <a:pPr algn="ctr" eaLnBrk="1" hangingPunct="1">
              <a:buNone/>
            </a:pPr>
            <a:r>
              <a:rPr lang="en-US" altLang="ja-JP" sz="2400" baseline="30000" dirty="0" smtClean="0">
                <a:ea typeface="ＭＳ Ｐゴシック" pitchFamily="34" charset="-128"/>
                <a:cs typeface="Times New Roman" pitchFamily="18" charset="0"/>
              </a:rPr>
              <a:t>1 </a:t>
            </a:r>
            <a:r>
              <a:rPr lang="en-US" altLang="ja-JP" sz="2400" dirty="0" smtClean="0">
                <a:ea typeface="宋体" charset="-122"/>
                <a:cs typeface="Times New Roman" pitchFamily="18" charset="0"/>
              </a:rPr>
              <a:t>Texas </a:t>
            </a:r>
            <a:r>
              <a:rPr lang="en-US" altLang="ja-JP" sz="2400" dirty="0">
                <a:ea typeface="宋体" charset="-122"/>
                <a:cs typeface="Times New Roman" pitchFamily="18" charset="0"/>
              </a:rPr>
              <a:t>State </a:t>
            </a:r>
            <a:r>
              <a:rPr lang="en-US" altLang="ja-JP" sz="2400" dirty="0" smtClean="0">
                <a:ea typeface="宋体" charset="-122"/>
                <a:cs typeface="Times New Roman" pitchFamily="18" charset="0"/>
              </a:rPr>
              <a:t>University</a:t>
            </a:r>
            <a:r>
              <a:rPr lang="en-US" sz="2400" dirty="0">
                <a:ea typeface="宋体" charset="-122"/>
                <a:cs typeface="Times New Roman" pitchFamily="18" charset="0"/>
              </a:rPr>
              <a:t>, </a:t>
            </a:r>
            <a:r>
              <a:rPr lang="en-US" sz="2400" dirty="0" smtClean="0">
                <a:ea typeface="宋体" charset="-122"/>
                <a:cs typeface="Times New Roman" pitchFamily="18" charset="0"/>
              </a:rPr>
              <a:t>USA</a:t>
            </a:r>
            <a:endParaRPr lang="en-US" altLang="ja-JP" sz="2400" dirty="0">
              <a:ea typeface="宋体" charset="-122"/>
              <a:cs typeface="Times New Roman" pitchFamily="18" charset="0"/>
            </a:endParaRPr>
          </a:p>
          <a:p>
            <a:pPr algn="ctr" eaLnBrk="1" hangingPunct="1">
              <a:buFontTx/>
              <a:buNone/>
            </a:pPr>
            <a:r>
              <a:rPr lang="en-US" altLang="ja-JP" sz="2400" baseline="30000" dirty="0" smtClean="0">
                <a:ea typeface="ＭＳ Ｐゴシック" pitchFamily="34" charset="-128"/>
                <a:cs typeface="Times New Roman" pitchFamily="18" charset="0"/>
              </a:rPr>
              <a:t>2 </a:t>
            </a:r>
            <a:r>
              <a:rPr lang="en-US" sz="2400" dirty="0" err="1" smtClean="0">
                <a:ea typeface="宋体" charset="-122"/>
                <a:cs typeface="Times New Roman" pitchFamily="18" charset="0"/>
              </a:rPr>
              <a:t>Fraunhofer</a:t>
            </a:r>
            <a:r>
              <a:rPr lang="en-US" sz="2400" dirty="0" smtClean="0">
                <a:ea typeface="宋体" charset="-122"/>
                <a:cs typeface="Times New Roman" pitchFamily="18" charset="0"/>
              </a:rPr>
              <a:t> </a:t>
            </a:r>
            <a:r>
              <a:rPr lang="en-US" sz="2400" dirty="0">
                <a:ea typeface="宋体" charset="-122"/>
                <a:cs typeface="Times New Roman" pitchFamily="18" charset="0"/>
              </a:rPr>
              <a:t>IDM@NTU, Singapore</a:t>
            </a:r>
          </a:p>
        </p:txBody>
      </p:sp>
      <p:pic>
        <p:nvPicPr>
          <p:cNvPr id="5" name="Picture 2" descr="Texas Stat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79365"/>
            <a:ext cx="2743200" cy="89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ntu.edu.sg/events/events/PublishingImages/fra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439" y="5181600"/>
            <a:ext cx="2143361" cy="109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447800"/>
            <a:ext cx="8229600" cy="42672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Motivation: </a:t>
            </a:r>
            <a:r>
              <a:rPr lang="en-US" sz="2000" dirty="0" smtClean="0">
                <a:latin typeface="+mn-lt"/>
              </a:rPr>
              <a:t>3D models often differ in their visual complexities-&gt;no need to sample </a:t>
            </a:r>
            <a:r>
              <a:rPr lang="en-US" sz="2000" i="1" dirty="0" smtClean="0">
                <a:latin typeface="+mn-lt"/>
              </a:rPr>
              <a:t>the same number </a:t>
            </a:r>
            <a:r>
              <a:rPr lang="en-US" sz="2000" dirty="0" smtClean="0">
                <a:latin typeface="+mn-lt"/>
              </a:rPr>
              <a:t>of views to represent each model</a:t>
            </a:r>
            <a:endParaRPr lang="en-US" b="1" dirty="0" smtClean="0">
              <a:solidFill>
                <a:schemeClr val="tx2"/>
              </a:solidFill>
              <a:latin typeface="+mn-lt"/>
              <a:ea typeface="ＭＳ Ｐゴシック" pitchFamily="34" charset="-128"/>
            </a:endParaRPr>
          </a:p>
          <a:p>
            <a:pPr marL="547688" lvl="1" indent="-273050" eaLnBrk="0" hangingPunct="0">
              <a:spcBef>
                <a:spcPts val="1000"/>
              </a:spcBef>
              <a:spcAft>
                <a:spcPts val="1000"/>
              </a:spcAft>
              <a:buClr>
                <a:schemeClr val="accent2"/>
              </a:buClr>
              <a:buSzPct val="70000"/>
              <a:buFont typeface="Wingdings" pitchFamily="2" charset="2"/>
              <a:buChar char=""/>
            </a:pPr>
            <a:r>
              <a:rPr lang="en-US" b="1" dirty="0" smtClean="0">
                <a:latin typeface="+mn-lt"/>
                <a:ea typeface="ＭＳ Ｐゴシック" pitchFamily="34" charset="-128"/>
              </a:rPr>
              <a:t>SBR-VC: </a:t>
            </a:r>
            <a:r>
              <a:rPr lang="en-US" b="1" dirty="0" smtClean="0">
                <a:latin typeface="+mn-lt"/>
              </a:rPr>
              <a:t>S</a:t>
            </a:r>
            <a:r>
              <a:rPr lang="en-US" dirty="0" smtClean="0">
                <a:latin typeface="+mn-lt"/>
              </a:rPr>
              <a:t>ketch-</a:t>
            </a:r>
            <a:r>
              <a:rPr lang="en-US" b="1" dirty="0" smtClean="0">
                <a:latin typeface="+mn-lt"/>
              </a:rPr>
              <a:t>B</a:t>
            </a:r>
            <a:r>
              <a:rPr lang="en-US" dirty="0" smtClean="0">
                <a:latin typeface="+mn-lt"/>
              </a:rPr>
              <a:t>ased </a:t>
            </a:r>
            <a:r>
              <a:rPr lang="en-US" b="1" dirty="0">
                <a:latin typeface="+mn-lt"/>
              </a:rPr>
              <a:t>R</a:t>
            </a:r>
            <a:r>
              <a:rPr lang="en-US" dirty="0">
                <a:latin typeface="+mn-lt"/>
              </a:rPr>
              <a:t>etrieval algorithm based on adaptive </a:t>
            </a:r>
            <a:r>
              <a:rPr lang="en-US" b="1" dirty="0">
                <a:latin typeface="+mn-lt"/>
              </a:rPr>
              <a:t>V</a:t>
            </a:r>
            <a:r>
              <a:rPr lang="en-US" dirty="0">
                <a:latin typeface="+mn-lt"/>
              </a:rPr>
              <a:t>iew </a:t>
            </a:r>
            <a:r>
              <a:rPr lang="en-US" b="1" dirty="0">
                <a:latin typeface="+mn-lt"/>
              </a:rPr>
              <a:t>C</a:t>
            </a:r>
            <a:r>
              <a:rPr lang="en-US" dirty="0">
                <a:latin typeface="+mn-lt"/>
              </a:rPr>
              <a:t>lustering and Shape Context matching, </a:t>
            </a:r>
            <a:r>
              <a:rPr lang="en-US" dirty="0" smtClean="0">
                <a:latin typeface="+mn-lt"/>
              </a:rPr>
              <a:t>has </a:t>
            </a:r>
            <a:r>
              <a:rPr lang="en-US" dirty="0">
                <a:latin typeface="+mn-lt"/>
              </a:rPr>
              <a:t>been </a:t>
            </a:r>
            <a:r>
              <a:rPr lang="en-US" dirty="0" smtClean="0">
                <a:latin typeface="+mn-lt"/>
              </a:rPr>
              <a:t>proposed</a:t>
            </a:r>
            <a:endParaRPr lang="en-US" b="1" dirty="0" smtClean="0">
              <a:latin typeface="+mn-lt"/>
              <a:ea typeface="ＭＳ Ｐゴシック" pitchFamily="34" charset="-128"/>
            </a:endParaRPr>
          </a:p>
          <a:p>
            <a:pPr marL="547688" lvl="1" indent="-273050" eaLnBrk="0" hangingPunct="0">
              <a:spcBef>
                <a:spcPts val="1000"/>
              </a:spcBef>
              <a:spcAft>
                <a:spcPts val="1000"/>
              </a:spcAft>
              <a:buClr>
                <a:schemeClr val="accent2"/>
              </a:buClr>
              <a:buSzPct val="70000"/>
              <a:buFont typeface="Wingdings" pitchFamily="2" charset="2"/>
              <a:buChar char=""/>
            </a:pPr>
            <a:r>
              <a:rPr lang="en-US" b="1" dirty="0" smtClean="0">
                <a:latin typeface="+mn-lt"/>
                <a:ea typeface="ＭＳ Ｐゴシック" pitchFamily="34" charset="-128"/>
              </a:rPr>
              <a:t>Visual complexity metric </a:t>
            </a:r>
            <a:r>
              <a:rPr lang="en-US" b="1" i="1" dirty="0" smtClean="0"/>
              <a:t>C</a:t>
            </a:r>
            <a:r>
              <a:rPr lang="en-US" b="1" dirty="0" smtClean="0">
                <a:latin typeface="+mn-lt"/>
                <a:ea typeface="ＭＳ Ｐゴシック" pitchFamily="34" charset="-128"/>
              </a:rPr>
              <a:t>: </a:t>
            </a:r>
            <a:r>
              <a:rPr lang="en-US" dirty="0" smtClean="0">
                <a:latin typeface="+mn-lt"/>
                <a:ea typeface="ＭＳ Ｐゴシック" pitchFamily="34" charset="-128"/>
              </a:rPr>
              <a:t>viewpoint entropy distribution of a set of (</a:t>
            </a:r>
            <a:r>
              <a:rPr lang="en-US" i="1" dirty="0" smtClean="0">
                <a:latin typeface="Times New Roman" panose="02020603050405020304" pitchFamily="18" charset="0"/>
                <a:ea typeface="ＭＳ Ｐゴシック" pitchFamily="34" charset="-128"/>
                <a:cs typeface="Times New Roman" panose="02020603050405020304" pitchFamily="18" charset="0"/>
              </a:rPr>
              <a:t>N</a:t>
            </a:r>
            <a:r>
              <a:rPr lang="en-US" baseline="-30000" dirty="0" smtClean="0">
                <a:latin typeface="Times New Roman" panose="02020603050405020304" pitchFamily="18" charset="0"/>
                <a:ea typeface="ＭＳ Ｐゴシック" pitchFamily="34" charset="-128"/>
                <a:cs typeface="Times New Roman" panose="02020603050405020304" pitchFamily="18" charset="0"/>
              </a:rPr>
              <a:t>0</a:t>
            </a:r>
            <a:r>
              <a:rPr lang="en-US" dirty="0" smtClean="0">
                <a:latin typeface="+mn-lt"/>
                <a:ea typeface="ＭＳ Ｐゴシック" pitchFamily="34" charset="-128"/>
              </a:rPr>
              <a:t>) sample views of a model</a:t>
            </a:r>
          </a:p>
          <a:p>
            <a:pPr marL="1017588" lvl="2" indent="-285750" eaLnBrk="0" hangingPunct="0">
              <a:spcBef>
                <a:spcPts val="1000"/>
              </a:spcBef>
              <a:spcAft>
                <a:spcPts val="1000"/>
              </a:spcAft>
              <a:buClr>
                <a:schemeClr val="accent2"/>
              </a:buClr>
              <a:buSzPct val="70000"/>
              <a:buFont typeface="Wingdings" pitchFamily="2" charset="2"/>
              <a:buChar char="ü"/>
            </a:pPr>
            <a:r>
              <a:rPr lang="en-US" sz="1600" dirty="0" smtClean="0">
                <a:latin typeface="+mn-lt"/>
              </a:rPr>
              <a:t>Number of the representative views of the 3D model                             </a:t>
            </a:r>
          </a:p>
          <a:p>
            <a:pPr marL="547688" lvl="1" indent="-273050" eaLnBrk="0" hangingPunct="0">
              <a:spcBef>
                <a:spcPts val="1000"/>
              </a:spcBef>
              <a:spcAft>
                <a:spcPts val="1000"/>
              </a:spcAft>
              <a:buClr>
                <a:schemeClr val="accent2"/>
              </a:buClr>
              <a:buSzPct val="70000"/>
              <a:buFont typeface="Wingdings" pitchFamily="2" charset="2"/>
              <a:buChar char=""/>
            </a:pPr>
            <a:r>
              <a:rPr lang="en-US" b="1" dirty="0" smtClean="0">
                <a:latin typeface="+mn-lt"/>
              </a:rPr>
              <a:t>FCM view clustering: </a:t>
            </a:r>
            <a:r>
              <a:rPr lang="en-US" dirty="0" smtClean="0">
                <a:latin typeface="+mn-lt"/>
              </a:rPr>
              <a:t>Fuzzy C-Means view clustering on the sample views based on their viewpoint entropy values and viewpoint locations</a:t>
            </a:r>
          </a:p>
          <a:p>
            <a:pPr marL="547688" lvl="1" indent="-273050" eaLnBrk="0" hangingPunct="0">
              <a:spcBef>
                <a:spcPts val="1000"/>
              </a:spcBef>
              <a:spcAft>
                <a:spcPts val="1000"/>
              </a:spcAft>
              <a:buClr>
                <a:schemeClr val="accent2"/>
              </a:buClr>
              <a:buSzPct val="70000"/>
              <a:buFont typeface="Wingdings" pitchFamily="2" charset="2"/>
              <a:buChar char=""/>
            </a:pPr>
            <a:r>
              <a:rPr lang="en-US" b="1" dirty="0" smtClean="0">
                <a:latin typeface="+mn-lt"/>
              </a:rPr>
              <a:t>2D-3D matching: </a:t>
            </a:r>
            <a:r>
              <a:rPr lang="en-US" dirty="0" smtClean="0">
                <a:latin typeface="+mn-lt"/>
              </a:rPr>
              <a:t>parallel</a:t>
            </a:r>
            <a:r>
              <a:rPr lang="en-US" b="1" dirty="0" smtClean="0">
                <a:latin typeface="+mn-lt"/>
              </a:rPr>
              <a:t> </a:t>
            </a:r>
            <a:r>
              <a:rPr lang="en-US" dirty="0" smtClean="0">
                <a:latin typeface="+mn-lt"/>
              </a:rPr>
              <a:t>shape </a:t>
            </a:r>
            <a:r>
              <a:rPr lang="en-US" dirty="0">
                <a:latin typeface="+mn-lt"/>
              </a:rPr>
              <a:t>context </a:t>
            </a:r>
            <a:r>
              <a:rPr lang="en-US" dirty="0" smtClean="0">
                <a:latin typeface="+mn-lt"/>
              </a:rPr>
              <a:t>matching between </a:t>
            </a:r>
            <a:r>
              <a:rPr lang="en-US" dirty="0">
                <a:latin typeface="+mn-lt"/>
              </a:rPr>
              <a:t>a query sketch and the representative views </a:t>
            </a:r>
            <a:r>
              <a:rPr lang="en-US" dirty="0" smtClean="0">
                <a:latin typeface="+mn-lt"/>
              </a:rPr>
              <a:t>for each </a:t>
            </a:r>
            <a:r>
              <a:rPr lang="en-US" dirty="0">
                <a:latin typeface="+mn-lt"/>
              </a:rPr>
              <a:t>target </a:t>
            </a:r>
            <a:r>
              <a:rPr lang="en-US" dirty="0" smtClean="0">
                <a:latin typeface="+mn-lt"/>
              </a:rPr>
              <a:t>model</a:t>
            </a:r>
          </a:p>
        </p:txBody>
      </p:sp>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smtClean="0">
                <a:latin typeface="Times New Roman" pitchFamily="18" charset="0"/>
                <a:cs typeface="Times New Roman" pitchFamily="18" charset="0"/>
              </a:rPr>
              <a:t>SBR-VC </a:t>
            </a:r>
            <a:r>
              <a:rPr lang="fr-FR" altLang="zh-CN" sz="3600" dirty="0" err="1" smtClean="0">
                <a:latin typeface="Times New Roman" pitchFamily="18" charset="0"/>
                <a:cs typeface="Times New Roman" pitchFamily="18" charset="0"/>
              </a:rPr>
              <a:t>Overview</a:t>
            </a:r>
            <a:endParaRPr lang="zh-CN" altLang="en-US" sz="3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48100"/>
            <a:ext cx="13335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91400" y="3396734"/>
            <a:ext cx="1544012" cy="369332"/>
          </a:xfrm>
          <a:prstGeom prst="rect">
            <a:avLst/>
          </a:prstGeom>
        </p:spPr>
        <p:txBody>
          <a:bodyPr wrap="none">
            <a:spAutoFit/>
          </a:bodyPr>
          <a:lstStyle/>
          <a:p>
            <a:r>
              <a:rPr lang="en-US" dirty="0" smtClean="0"/>
              <a:t> </a:t>
            </a:r>
            <a:r>
              <a:rPr lang="en-US" dirty="0">
                <a:latin typeface="+mn-lt"/>
              </a:rPr>
              <a:t>is a constant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912" y="3500437"/>
            <a:ext cx="1809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643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5941"/>
            <a:ext cx="8002443" cy="320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67621" y="3539292"/>
            <a:ext cx="5828579" cy="338554"/>
          </a:xfrm>
          <a:prstGeom prst="rect">
            <a:avLst/>
          </a:prstGeom>
        </p:spPr>
        <p:txBody>
          <a:bodyPr wrap="square">
            <a:spAutoFit/>
          </a:bodyPr>
          <a:lstStyle/>
          <a:p>
            <a:pPr algn="ctr"/>
            <a:r>
              <a:rPr lang="en-US" sz="1600" dirty="0" smtClean="0">
                <a:latin typeface="+mn-lt"/>
                <a:cs typeface="Times New Roman" pitchFamily="18" charset="0"/>
              </a:rPr>
              <a:t>SBR-VC overview </a:t>
            </a:r>
            <a:endParaRPr lang="en-US" sz="1600" dirty="0">
              <a:latin typeface="+mn-lt"/>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24325"/>
            <a:ext cx="16192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1780" y="4648200"/>
            <a:ext cx="1801020" cy="8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271962"/>
            <a:ext cx="15240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2876" y="5986046"/>
            <a:ext cx="5182829" cy="338554"/>
          </a:xfrm>
          <a:prstGeom prst="rect">
            <a:avLst/>
          </a:prstGeom>
        </p:spPr>
        <p:txBody>
          <a:bodyPr wrap="none">
            <a:spAutoFit/>
          </a:bodyPr>
          <a:lstStyle/>
          <a:p>
            <a:pPr algn="ctr" eaLnBrk="0" hangingPunct="0">
              <a:buClr>
                <a:schemeClr val="accent1"/>
              </a:buClr>
              <a:buSzPct val="85000"/>
            </a:pPr>
            <a:r>
              <a:rPr lang="en-US" sz="1600" dirty="0" smtClean="0">
                <a:latin typeface="+mn-lt"/>
                <a:cs typeface="Times New Roman" pitchFamily="18" charset="0"/>
              </a:rPr>
              <a:t>Viewpoint </a:t>
            </a:r>
            <a:r>
              <a:rPr lang="en-US" sz="1600" dirty="0">
                <a:latin typeface="+mn-lt"/>
                <a:cs typeface="Times New Roman" pitchFamily="18" charset="0"/>
              </a:rPr>
              <a:t>e</a:t>
            </a:r>
            <a:r>
              <a:rPr lang="en-US" sz="1600" dirty="0" smtClean="0">
                <a:latin typeface="+mn-lt"/>
                <a:cs typeface="Times New Roman" pitchFamily="18" charset="0"/>
              </a:rPr>
              <a:t>ntropy distribution of two example models</a:t>
            </a:r>
            <a:endParaRPr lang="en-US" sz="1600" dirty="0">
              <a:latin typeface="+mn-lt"/>
              <a:cs typeface="Times New Roman" pitchFamily="18" charset="0"/>
            </a:endParaRPr>
          </a:p>
        </p:txBody>
      </p:sp>
    </p:spTree>
    <p:extLst>
      <p:ext uri="{BB962C8B-B14F-4D97-AF65-F5344CB8AC3E}">
        <p14:creationId xmlns:p14="http://schemas.microsoft.com/office/powerpoint/2010/main" val="1291215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mark_daigakumei_shita_E_hig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353" y="4735721"/>
            <a:ext cx="1713847" cy="1512679"/>
          </a:xfrm>
          <a:prstGeom prst="rect">
            <a:avLst/>
          </a:prstGeom>
        </p:spPr>
      </p:pic>
      <p:sp>
        <p:nvSpPr>
          <p:cNvPr id="22529" name="Rectangle 2"/>
          <p:cNvSpPr>
            <a:spLocks noGrp="1" noChangeArrowheads="1"/>
          </p:cNvSpPr>
          <p:nvPr>
            <p:ph type="title" idx="4294967295"/>
          </p:nvPr>
        </p:nvSpPr>
        <p:spPr>
          <a:xfrm>
            <a:off x="503237" y="1295400"/>
            <a:ext cx="8137525" cy="1382615"/>
          </a:xfrm>
        </p:spPr>
        <p:txBody>
          <a:bodyPr>
            <a:noAutofit/>
          </a:bodyPr>
          <a:lstStyle/>
          <a:p>
            <a:r>
              <a:rPr lang="en-US" altLang="ja-JP" dirty="0" smtClean="0"/>
              <a:t>Overlapped Pyramid of HOG and</a:t>
            </a:r>
            <a:br>
              <a:rPr lang="en-US" altLang="ja-JP" dirty="0" smtClean="0"/>
            </a:br>
            <a:r>
              <a:rPr lang="en-US" altLang="ja-JP" dirty="0" smtClean="0"/>
              <a:t>Similarity Constrained Manifold Ranking</a:t>
            </a:r>
            <a:endParaRPr lang="el-GR" altLang="ja-JP" dirty="0" smtClean="0"/>
          </a:p>
        </p:txBody>
      </p:sp>
      <p:sp>
        <p:nvSpPr>
          <p:cNvPr id="22530" name="Rectangle 7"/>
          <p:cNvSpPr>
            <a:spLocks noGrp="1" noChangeArrowheads="1"/>
          </p:cNvSpPr>
          <p:nvPr>
            <p:ph type="body" idx="4294967295"/>
          </p:nvPr>
        </p:nvSpPr>
        <p:spPr>
          <a:xfrm>
            <a:off x="756273" y="3124200"/>
            <a:ext cx="7632700" cy="2087563"/>
          </a:xfrm>
        </p:spPr>
        <p:txBody>
          <a:bodyPr/>
          <a:lstStyle/>
          <a:p>
            <a:pPr algn="ctr" eaLnBrk="1" hangingPunct="1">
              <a:buFontTx/>
              <a:buNone/>
            </a:pPr>
            <a:r>
              <a:rPr lang="fi-FI" altLang="ja-JP" dirty="0" smtClean="0">
                <a:ea typeface="ＭＳ Ｐゴシック" pitchFamily="34" charset="-128"/>
              </a:rPr>
              <a:t>Atsushi Tatsuma and Masaki Aono</a:t>
            </a:r>
          </a:p>
          <a:p>
            <a:pPr algn="ctr" eaLnBrk="1" hangingPunct="1">
              <a:buFontTx/>
              <a:buNone/>
            </a:pPr>
            <a:endParaRPr lang="en-US" altLang="ja-JP" dirty="0" smtClean="0">
              <a:ea typeface="ＭＳ Ｐゴシック" pitchFamily="34" charset="-128"/>
            </a:endParaRPr>
          </a:p>
          <a:p>
            <a:pPr algn="ctr" eaLnBrk="1" hangingPunct="1">
              <a:buFontTx/>
              <a:buNone/>
            </a:pPr>
            <a:r>
              <a:rPr lang="en-US" altLang="ja-JP" sz="2000" dirty="0" smtClean="0">
                <a:ea typeface="ＭＳ Ｐゴシック" pitchFamily="34" charset="-128"/>
              </a:rPr>
              <a:t>Toyohashi University of Technology, Japan</a:t>
            </a:r>
          </a:p>
        </p:txBody>
      </p:sp>
    </p:spTree>
    <p:extLst>
      <p:ext uri="{BB962C8B-B14F-4D97-AF65-F5344CB8AC3E}">
        <p14:creationId xmlns:p14="http://schemas.microsoft.com/office/powerpoint/2010/main" val="215885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Overlapped Pyramid of HOG (OPHOG)</a:t>
            </a:r>
            <a:endParaRPr kumimoji="1" lang="ja-JP" altLang="en-US" dirty="0"/>
          </a:p>
        </p:txBody>
      </p:sp>
      <p:sp>
        <p:nvSpPr>
          <p:cNvPr id="3"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Preprocessing</a:t>
            </a:r>
            <a:endParaRPr lang="en-US" sz="800" b="1" dirty="0" smtClean="0">
              <a:latin typeface="+mn-lt"/>
            </a:endParaRPr>
          </a:p>
          <a:p>
            <a:pPr marL="273050" indent="-273050" eaLnBrk="0" hangingPunct="0">
              <a:spcBef>
                <a:spcPct val="20000"/>
              </a:spcBef>
              <a:buClr>
                <a:schemeClr val="accent1"/>
              </a:buClr>
              <a:buSzPct val="85000"/>
              <a:buFont typeface="Wingdings 2" pitchFamily="18" charset="2"/>
              <a:buChar char=""/>
            </a:pPr>
            <a:endParaRPr lang="en-US" sz="2000" b="1" dirty="0" smtClean="0"/>
          </a:p>
          <a:p>
            <a:pPr marL="273050" indent="-273050" eaLnBrk="0" hangingPunct="0">
              <a:spcBef>
                <a:spcPct val="20000"/>
              </a:spcBef>
              <a:buClr>
                <a:schemeClr val="accent1"/>
              </a:buClr>
              <a:buSzPct val="85000"/>
              <a:buFont typeface="Wingdings 2" pitchFamily="18" charset="2"/>
              <a:buChar char=""/>
            </a:pPr>
            <a:endParaRPr lang="en-US" sz="2000" b="1" dirty="0"/>
          </a:p>
          <a:p>
            <a:pPr marL="273050" indent="-273050" eaLnBrk="0" hangingPunct="0">
              <a:spcBef>
                <a:spcPct val="20000"/>
              </a:spcBef>
              <a:buClr>
                <a:schemeClr val="accent1"/>
              </a:buClr>
              <a:buSzPct val="85000"/>
              <a:buFont typeface="Wingdings 2" pitchFamily="18" charset="2"/>
              <a:buChar char=""/>
            </a:pPr>
            <a:endParaRPr lang="en-US" sz="2000" b="1" dirty="0" smtClean="0"/>
          </a:p>
          <a:p>
            <a:pPr eaLnBrk="0" hangingPunct="0">
              <a:spcBef>
                <a:spcPct val="20000"/>
              </a:spcBef>
              <a:buClr>
                <a:schemeClr val="accent1"/>
              </a:buClr>
              <a:buSzPct val="85000"/>
            </a:pPr>
            <a:endParaRPr lang="en-US" sz="2000" b="1" dirty="0" smtClean="0"/>
          </a:p>
          <a:p>
            <a:pPr marL="273050" indent="-273050" eaLnBrk="0" hangingPunct="0">
              <a:spcBef>
                <a:spcPct val="20000"/>
              </a:spcBef>
              <a:buClr>
                <a:schemeClr val="accent1"/>
              </a:buClr>
              <a:buSzPct val="85000"/>
              <a:buFont typeface="Wingdings 2" pitchFamily="18" charset="2"/>
              <a:buChar char=""/>
            </a:pPr>
            <a:r>
              <a:rPr lang="en-US" sz="2000" b="1" dirty="0">
                <a:latin typeface="+mn-lt"/>
              </a:rPr>
              <a:t>Feature Extraction</a:t>
            </a:r>
          </a:p>
          <a:p>
            <a:pPr marL="273050" indent="-273050" eaLnBrk="0" hangingPunct="0">
              <a:spcBef>
                <a:spcPct val="20000"/>
              </a:spcBef>
              <a:buClr>
                <a:schemeClr val="accent1"/>
              </a:buClr>
              <a:buSzPct val="85000"/>
              <a:buFont typeface="Wingdings 2" pitchFamily="18" charset="2"/>
              <a:buChar char=""/>
            </a:pPr>
            <a:endParaRPr lang="en-US" sz="2000" b="1" dirty="0"/>
          </a:p>
          <a:p>
            <a:pPr marL="273050" indent="-273050" eaLnBrk="0" hangingPunct="0">
              <a:spcBef>
                <a:spcPct val="20000"/>
              </a:spcBef>
              <a:buClr>
                <a:schemeClr val="accent1"/>
              </a:buClr>
              <a:buSzPct val="85000"/>
              <a:buFont typeface="Wingdings 2" pitchFamily="18" charset="2"/>
              <a:buChar char=""/>
            </a:pPr>
            <a:endParaRPr lang="en-US" sz="2000" b="1" dirty="0" smtClean="0"/>
          </a:p>
          <a:p>
            <a:pPr marL="273050" indent="-273050" eaLnBrk="0" hangingPunct="0">
              <a:spcBef>
                <a:spcPct val="20000"/>
              </a:spcBef>
              <a:buClr>
                <a:schemeClr val="accent1"/>
              </a:buClr>
              <a:buSzPct val="85000"/>
              <a:buFont typeface="Wingdings 2" pitchFamily="18" charset="2"/>
              <a:buChar char=""/>
            </a:pPr>
            <a:endParaRPr lang="en-US" sz="2000" b="1" dirty="0"/>
          </a:p>
          <a:p>
            <a:pPr eaLnBrk="0" hangingPunct="0">
              <a:spcBef>
                <a:spcPct val="20000"/>
              </a:spcBef>
              <a:buClr>
                <a:schemeClr val="accent1"/>
              </a:buClr>
              <a:buSzPct val="85000"/>
            </a:pPr>
            <a:endParaRPr lang="en-US" sz="2000" b="1" dirty="0" smtClean="0"/>
          </a:p>
          <a:p>
            <a:pPr marL="273050" indent="-273050" eaLnBrk="0" hangingPunct="0">
              <a:spcBef>
                <a:spcPct val="20000"/>
              </a:spcBef>
              <a:buClr>
                <a:schemeClr val="accent1"/>
              </a:buClr>
              <a:buSzPct val="85000"/>
              <a:buFont typeface="Wingdings 2" pitchFamily="18"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rot="5400000">
            <a:off x="3675947" y="1632333"/>
            <a:ext cx="1796667" cy="1796667"/>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rot="5400000">
            <a:off x="827583" y="1632333"/>
            <a:ext cx="1796667" cy="179666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rot="5400000">
            <a:off x="6588223" y="1632333"/>
            <a:ext cx="1796667" cy="1796667"/>
          </a:xfrm>
          <a:prstGeom prst="rect">
            <a:avLst/>
          </a:prstGeom>
        </p:spPr>
      </p:pic>
      <p:sp>
        <p:nvSpPr>
          <p:cNvPr id="7" name="右矢印 6"/>
          <p:cNvSpPr/>
          <p:nvPr/>
        </p:nvSpPr>
        <p:spPr>
          <a:xfrm>
            <a:off x="2987824" y="2353444"/>
            <a:ext cx="523875" cy="4445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837231" y="2350641"/>
            <a:ext cx="523875" cy="4445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32467" y="2895223"/>
            <a:ext cx="2051501" cy="369332"/>
          </a:xfrm>
          <a:prstGeom prst="rect">
            <a:avLst/>
          </a:prstGeom>
          <a:noFill/>
        </p:spPr>
        <p:txBody>
          <a:bodyPr wrap="none" rtlCol="0">
            <a:spAutoFit/>
          </a:bodyPr>
          <a:lstStyle/>
          <a:p>
            <a:r>
              <a:rPr kumimoji="1" lang="en-US" altLang="ja-JP" dirty="0" err="1" smtClean="0">
                <a:latin typeface="+mn-lt"/>
              </a:rPr>
              <a:t>Laplacian</a:t>
            </a:r>
            <a:r>
              <a:rPr kumimoji="1" lang="en-US" altLang="ja-JP" dirty="0" smtClean="0">
                <a:latin typeface="+mn-lt"/>
              </a:rPr>
              <a:t> filtering</a:t>
            </a:r>
            <a:endParaRPr kumimoji="1" lang="ja-JP" altLang="en-US" dirty="0">
              <a:latin typeface="+mn-lt"/>
            </a:endParaRPr>
          </a:p>
        </p:txBody>
      </p:sp>
      <p:sp>
        <p:nvSpPr>
          <p:cNvPr id="11" name="テキスト ボックス 10"/>
          <p:cNvSpPr txBox="1"/>
          <p:nvPr/>
        </p:nvSpPr>
        <p:spPr>
          <a:xfrm>
            <a:off x="5508104" y="2895223"/>
            <a:ext cx="1123775" cy="369332"/>
          </a:xfrm>
          <a:prstGeom prst="rect">
            <a:avLst/>
          </a:prstGeom>
          <a:noFill/>
        </p:spPr>
        <p:txBody>
          <a:bodyPr wrap="none" rtlCol="0">
            <a:spAutoFit/>
          </a:bodyPr>
          <a:lstStyle/>
          <a:p>
            <a:r>
              <a:rPr kumimoji="1" lang="en-US" altLang="ja-JP" dirty="0" smtClean="0">
                <a:latin typeface="+mn-lt"/>
              </a:rPr>
              <a:t>Thinning</a:t>
            </a:r>
            <a:endParaRPr kumimoji="1" lang="ja-JP" altLang="en-US" dirty="0">
              <a:latin typeface="+mn-lt"/>
            </a:endParaRPr>
          </a:p>
        </p:txBody>
      </p:sp>
      <p:sp>
        <p:nvSpPr>
          <p:cNvPr id="41" name="テキスト ボックス 40"/>
          <p:cNvSpPr txBox="1"/>
          <p:nvPr/>
        </p:nvSpPr>
        <p:spPr>
          <a:xfrm>
            <a:off x="1336482" y="5829666"/>
            <a:ext cx="1007007" cy="400110"/>
          </a:xfrm>
          <a:prstGeom prst="rect">
            <a:avLst/>
          </a:prstGeom>
          <a:noFill/>
        </p:spPr>
        <p:txBody>
          <a:bodyPr wrap="none" rtlCol="0">
            <a:spAutoFit/>
          </a:bodyPr>
          <a:lstStyle/>
          <a:p>
            <a:r>
              <a:rPr kumimoji="1" lang="en-US" altLang="ja-JP" sz="2000" dirty="0" smtClean="0">
                <a:latin typeface="+mn-lt"/>
              </a:rPr>
              <a:t>Level 0</a:t>
            </a:r>
            <a:endParaRPr kumimoji="1" lang="ja-JP" altLang="en-US" sz="2000" dirty="0">
              <a:latin typeface="+mn-lt"/>
            </a:endParaRPr>
          </a:p>
        </p:txBody>
      </p:sp>
      <p:sp>
        <p:nvSpPr>
          <p:cNvPr id="42" name="テキスト ボックス 41"/>
          <p:cNvSpPr txBox="1"/>
          <p:nvPr/>
        </p:nvSpPr>
        <p:spPr>
          <a:xfrm>
            <a:off x="4191089" y="5829666"/>
            <a:ext cx="960519" cy="400110"/>
          </a:xfrm>
          <a:prstGeom prst="rect">
            <a:avLst/>
          </a:prstGeom>
          <a:noFill/>
        </p:spPr>
        <p:txBody>
          <a:bodyPr wrap="none" rtlCol="0">
            <a:spAutoFit/>
          </a:bodyPr>
          <a:lstStyle/>
          <a:p>
            <a:r>
              <a:rPr kumimoji="1" lang="en-US" altLang="ja-JP" sz="2000" dirty="0" smtClean="0">
                <a:latin typeface="+mn-lt"/>
              </a:rPr>
              <a:t>Level 1</a:t>
            </a:r>
            <a:endParaRPr kumimoji="1" lang="ja-JP" altLang="en-US" sz="2000" dirty="0">
              <a:latin typeface="+mn-lt"/>
            </a:endParaRPr>
          </a:p>
        </p:txBody>
      </p:sp>
      <p:sp>
        <p:nvSpPr>
          <p:cNvPr id="43" name="テキスト ボックス 42"/>
          <p:cNvSpPr txBox="1"/>
          <p:nvPr/>
        </p:nvSpPr>
        <p:spPr>
          <a:xfrm>
            <a:off x="7029054" y="5829666"/>
            <a:ext cx="992579" cy="400110"/>
          </a:xfrm>
          <a:prstGeom prst="rect">
            <a:avLst/>
          </a:prstGeom>
          <a:noFill/>
        </p:spPr>
        <p:txBody>
          <a:bodyPr wrap="none" rtlCol="0">
            <a:spAutoFit/>
          </a:bodyPr>
          <a:lstStyle/>
          <a:p>
            <a:r>
              <a:rPr kumimoji="1" lang="en-US" altLang="ja-JP" sz="2000" dirty="0" smtClean="0">
                <a:latin typeface="+mn-lt"/>
              </a:rPr>
              <a:t>Level 2</a:t>
            </a:r>
            <a:endParaRPr kumimoji="1" lang="ja-JP" altLang="en-US" sz="2000" dirty="0">
              <a:latin typeface="+mn-lt"/>
            </a:endParaRPr>
          </a:p>
        </p:txBody>
      </p:sp>
      <p:grpSp>
        <p:nvGrpSpPr>
          <p:cNvPr id="100" name="図形グループ 99"/>
          <p:cNvGrpSpPr/>
          <p:nvPr/>
        </p:nvGrpSpPr>
        <p:grpSpPr>
          <a:xfrm>
            <a:off x="3675947" y="3861048"/>
            <a:ext cx="1940912" cy="1940683"/>
            <a:chOff x="3675947" y="3861048"/>
            <a:chExt cx="1940912" cy="1940683"/>
          </a:xfrm>
        </p:grpSpPr>
        <p:pic>
          <p:nvPicPr>
            <p:cNvPr id="46" name="図 45"/>
            <p:cNvPicPr>
              <a:picLocks noChangeAspect="1"/>
            </p:cNvPicPr>
            <p:nvPr/>
          </p:nvPicPr>
          <p:blipFill>
            <a:blip r:embed="rId5">
              <a:clrChange>
                <a:clrFrom>
                  <a:srgbClr val="FFFFFF"/>
                </a:clrFrom>
                <a:clrTo>
                  <a:srgbClr val="FFFFFF">
                    <a:alpha val="0"/>
                  </a:srgbClr>
                </a:clrTo>
              </a:clrChange>
            </a:blip>
            <a:stretch>
              <a:fillRect/>
            </a:stretch>
          </p:blipFill>
          <p:spPr>
            <a:xfrm rot="5400000">
              <a:off x="3675948" y="3861048"/>
              <a:ext cx="1940683" cy="1940683"/>
            </a:xfrm>
            <a:prstGeom prst="rect">
              <a:avLst/>
            </a:prstGeom>
            <a:ln w="28575" cmpd="sng">
              <a:solidFill>
                <a:schemeClr val="tx2"/>
              </a:solidFill>
            </a:ln>
          </p:spPr>
        </p:pic>
        <p:cxnSp>
          <p:nvCxnSpPr>
            <p:cNvPr id="49" name="直線コネクタ 48"/>
            <p:cNvCxnSpPr>
              <a:stCxn id="46" idx="2"/>
              <a:endCxn id="46" idx="0"/>
            </p:cNvCxnSpPr>
            <p:nvPr/>
          </p:nvCxnSpPr>
          <p:spPr>
            <a:xfrm>
              <a:off x="3675948" y="4831390"/>
              <a:ext cx="1940683" cy="0"/>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46" idx="1"/>
              <a:endCxn id="46" idx="3"/>
            </p:cNvCxnSpPr>
            <p:nvPr/>
          </p:nvCxnSpPr>
          <p:spPr>
            <a:xfrm>
              <a:off x="4646289" y="3861048"/>
              <a:ext cx="0" cy="1940683"/>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4144000"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a:off x="5138047"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flipH="1">
              <a:off x="3675947" y="4330567"/>
              <a:ext cx="1940912"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H="1">
              <a:off x="3675947" y="5331884"/>
              <a:ext cx="1940683"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01" name="図形グループ 100"/>
          <p:cNvGrpSpPr/>
          <p:nvPr/>
        </p:nvGrpSpPr>
        <p:grpSpPr>
          <a:xfrm>
            <a:off x="6513684" y="3861048"/>
            <a:ext cx="1941141" cy="1940683"/>
            <a:chOff x="6513684" y="3861048"/>
            <a:chExt cx="1941141" cy="1940683"/>
          </a:xfrm>
        </p:grpSpPr>
        <p:pic>
          <p:nvPicPr>
            <p:cNvPr id="47" name="図 46"/>
            <p:cNvPicPr>
              <a:picLocks noChangeAspect="1"/>
            </p:cNvPicPr>
            <p:nvPr/>
          </p:nvPicPr>
          <p:blipFill>
            <a:blip r:embed="rId5">
              <a:clrChange>
                <a:clrFrom>
                  <a:srgbClr val="FFFFFF"/>
                </a:clrFrom>
                <a:clrTo>
                  <a:srgbClr val="FFFFFF">
                    <a:alpha val="0"/>
                  </a:srgbClr>
                </a:clrTo>
              </a:clrChange>
            </a:blip>
            <a:stretch>
              <a:fillRect/>
            </a:stretch>
          </p:blipFill>
          <p:spPr>
            <a:xfrm rot="5400000">
              <a:off x="6513913" y="3861048"/>
              <a:ext cx="1940683" cy="1940683"/>
            </a:xfrm>
            <a:prstGeom prst="rect">
              <a:avLst/>
            </a:prstGeom>
            <a:ln w="28575" cmpd="sng">
              <a:solidFill>
                <a:schemeClr val="tx2"/>
              </a:solidFill>
            </a:ln>
          </p:spPr>
        </p:pic>
        <p:cxnSp>
          <p:nvCxnSpPr>
            <p:cNvPr id="54" name="直線コネクタ 53"/>
            <p:cNvCxnSpPr>
              <a:stCxn id="47" idx="2"/>
              <a:endCxn id="47" idx="0"/>
            </p:cNvCxnSpPr>
            <p:nvPr/>
          </p:nvCxnSpPr>
          <p:spPr>
            <a:xfrm>
              <a:off x="6513913" y="4831390"/>
              <a:ext cx="1940683" cy="0"/>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a:stCxn id="47" idx="1"/>
              <a:endCxn id="47" idx="3"/>
            </p:cNvCxnSpPr>
            <p:nvPr/>
          </p:nvCxnSpPr>
          <p:spPr>
            <a:xfrm>
              <a:off x="7484254" y="3861048"/>
              <a:ext cx="0" cy="1940683"/>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6981966" y="3861048"/>
              <a:ext cx="0" cy="1940683"/>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7976013" y="3861048"/>
              <a:ext cx="0" cy="1940683"/>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flipH="1">
              <a:off x="6513913" y="4330567"/>
              <a:ext cx="1940912" cy="0"/>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H="1">
              <a:off x="6513913" y="5331884"/>
              <a:ext cx="1940683" cy="0"/>
            </a:xfrm>
            <a:prstGeom prst="line">
              <a:avLst/>
            </a:prstGeom>
            <a:ln w="2857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6732240"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a:off x="7236296"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a:off x="7740352"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a:off x="8233947" y="3861048"/>
              <a:ext cx="0" cy="1940683"/>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flipH="1">
              <a:off x="6513684" y="4077072"/>
              <a:ext cx="1940912"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flipH="1">
              <a:off x="6513684" y="4581128"/>
              <a:ext cx="1940912"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flipH="1">
              <a:off x="6513684" y="5085184"/>
              <a:ext cx="1940912"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flipH="1">
              <a:off x="6513913" y="5589240"/>
              <a:ext cx="1940912" cy="0"/>
            </a:xfrm>
            <a:prstGeom prst="line">
              <a:avLst/>
            </a:prstGeom>
            <a:ln w="1270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grpSp>
      <p:sp>
        <p:nvSpPr>
          <p:cNvPr id="102" name="正方形/長方形 101"/>
          <p:cNvSpPr/>
          <p:nvPr/>
        </p:nvSpPr>
        <p:spPr>
          <a:xfrm>
            <a:off x="3658829" y="3845396"/>
            <a:ext cx="987460" cy="985994"/>
          </a:xfrm>
          <a:prstGeom prst="rect">
            <a:avLst/>
          </a:prstGeom>
          <a:noFill/>
          <a:ln w="38100" cmpd="sng">
            <a:solidFill>
              <a:schemeClr val="accent1">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4" name="正方形/長方形 103"/>
          <p:cNvSpPr/>
          <p:nvPr/>
        </p:nvSpPr>
        <p:spPr>
          <a:xfrm>
            <a:off x="4150587" y="3845880"/>
            <a:ext cx="987460" cy="985994"/>
          </a:xfrm>
          <a:prstGeom prst="rect">
            <a:avLst/>
          </a:prstGeom>
          <a:noFill/>
          <a:ln w="38100" cmpd="sng">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6" name="正方形/長方形 105"/>
          <p:cNvSpPr/>
          <p:nvPr/>
        </p:nvSpPr>
        <p:spPr>
          <a:xfrm>
            <a:off x="6497689" y="3845396"/>
            <a:ext cx="484277" cy="485171"/>
          </a:xfrm>
          <a:prstGeom prst="rect">
            <a:avLst/>
          </a:prstGeom>
          <a:noFill/>
          <a:ln w="38100" cmpd="sng">
            <a:solidFill>
              <a:schemeClr val="accent1">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7" name="正方形/長方形 106"/>
          <p:cNvSpPr/>
          <p:nvPr/>
        </p:nvSpPr>
        <p:spPr>
          <a:xfrm>
            <a:off x="6732240" y="3845397"/>
            <a:ext cx="505432" cy="484764"/>
          </a:xfrm>
          <a:prstGeom prst="rect">
            <a:avLst/>
          </a:prstGeom>
          <a:noFill/>
          <a:ln w="38100" cmpd="sng">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5" name="図 44"/>
          <p:cNvPicPr>
            <a:picLocks noChangeAspect="1"/>
          </p:cNvPicPr>
          <p:nvPr/>
        </p:nvPicPr>
        <p:blipFill>
          <a:blip r:embed="rId5">
            <a:clrChange>
              <a:clrFrom>
                <a:srgbClr val="FFFFFF"/>
              </a:clrFrom>
              <a:clrTo>
                <a:srgbClr val="FFFFFF">
                  <a:alpha val="0"/>
                </a:srgbClr>
              </a:clrTo>
            </a:clrChange>
          </a:blip>
          <a:stretch>
            <a:fillRect/>
          </a:stretch>
        </p:blipFill>
        <p:spPr>
          <a:xfrm rot="5400000">
            <a:off x="831117" y="3861048"/>
            <a:ext cx="1940683" cy="1940683"/>
          </a:xfrm>
          <a:prstGeom prst="rect">
            <a:avLst/>
          </a:prstGeom>
          <a:ln w="28575" cmpd="sng">
            <a:solidFill>
              <a:schemeClr val="accent1"/>
            </a:solidFill>
          </a:ln>
        </p:spPr>
      </p:pic>
      <p:grpSp>
        <p:nvGrpSpPr>
          <p:cNvPr id="142" name="図形グループ 141"/>
          <p:cNvGrpSpPr/>
          <p:nvPr/>
        </p:nvGrpSpPr>
        <p:grpSpPr>
          <a:xfrm>
            <a:off x="1403673" y="4581128"/>
            <a:ext cx="720080" cy="534923"/>
            <a:chOff x="1403648" y="4581128"/>
            <a:chExt cx="720080" cy="534923"/>
          </a:xfrm>
        </p:grpSpPr>
        <p:cxnSp>
          <p:nvCxnSpPr>
            <p:cNvPr id="110" name="直線矢印コネクタ 109"/>
            <p:cNvCxnSpPr/>
            <p:nvPr/>
          </p:nvCxnSpPr>
          <p:spPr>
            <a:xfrm flipV="1">
              <a:off x="1403648" y="5103368"/>
              <a:ext cx="720080" cy="4296"/>
            </a:xfrm>
            <a:prstGeom prst="straightConnector1">
              <a:avLst/>
            </a:prstGeom>
            <a:ln w="19050"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cxnSp>
          <p:nvCxnSpPr>
            <p:cNvPr id="111" name="直線矢印コネクタ 110"/>
            <p:cNvCxnSpPr/>
            <p:nvPr/>
          </p:nvCxnSpPr>
          <p:spPr>
            <a:xfrm flipV="1">
              <a:off x="1403648" y="4581128"/>
              <a:ext cx="0" cy="534923"/>
            </a:xfrm>
            <a:prstGeom prst="straightConnector1">
              <a:avLst/>
            </a:prstGeom>
            <a:ln w="19050"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sp>
          <p:nvSpPr>
            <p:cNvPr id="112" name="正方形/長方形 111"/>
            <p:cNvSpPr/>
            <p:nvPr/>
          </p:nvSpPr>
          <p:spPr>
            <a:xfrm>
              <a:off x="1485305" y="4663725"/>
              <a:ext cx="144016" cy="439643"/>
            </a:xfrm>
            <a:prstGeom prst="rect">
              <a:avLst/>
            </a:prstGeom>
            <a:ln w="1905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3" name="正方形/長方形 112"/>
            <p:cNvSpPr/>
            <p:nvPr/>
          </p:nvSpPr>
          <p:spPr>
            <a:xfrm>
              <a:off x="1703114" y="4888133"/>
              <a:ext cx="144016" cy="215235"/>
            </a:xfrm>
            <a:prstGeom prst="rect">
              <a:avLst/>
            </a:prstGeom>
            <a:ln w="1905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4" name="正方形/長方形 113"/>
            <p:cNvSpPr/>
            <p:nvPr/>
          </p:nvSpPr>
          <p:spPr>
            <a:xfrm>
              <a:off x="1913086" y="4816125"/>
              <a:ext cx="144016" cy="287243"/>
            </a:xfrm>
            <a:prstGeom prst="rect">
              <a:avLst/>
            </a:prstGeom>
            <a:ln w="1905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143" name="図形グループ 142"/>
          <p:cNvGrpSpPr/>
          <p:nvPr/>
        </p:nvGrpSpPr>
        <p:grpSpPr>
          <a:xfrm>
            <a:off x="4339047" y="4153060"/>
            <a:ext cx="592993" cy="344410"/>
            <a:chOff x="1403648" y="4581128"/>
            <a:chExt cx="720080" cy="534923"/>
          </a:xfrm>
        </p:grpSpPr>
        <p:cxnSp>
          <p:nvCxnSpPr>
            <p:cNvPr id="144" name="直線矢印コネクタ 143"/>
            <p:cNvCxnSpPr/>
            <p:nvPr/>
          </p:nvCxnSpPr>
          <p:spPr>
            <a:xfrm flipV="1">
              <a:off x="1403648" y="5103368"/>
              <a:ext cx="720080" cy="4296"/>
            </a:xfrm>
            <a:prstGeom prst="straightConnector1">
              <a:avLst/>
            </a:prstGeom>
            <a:ln w="12700"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cxnSp>
          <p:nvCxnSpPr>
            <p:cNvPr id="145" name="直線矢印コネクタ 144"/>
            <p:cNvCxnSpPr/>
            <p:nvPr/>
          </p:nvCxnSpPr>
          <p:spPr>
            <a:xfrm flipV="1">
              <a:off x="1403648" y="4581128"/>
              <a:ext cx="0" cy="534923"/>
            </a:xfrm>
            <a:prstGeom prst="straightConnector1">
              <a:avLst/>
            </a:prstGeom>
            <a:ln w="12700"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sp>
          <p:nvSpPr>
            <p:cNvPr id="146" name="正方形/長方形 145"/>
            <p:cNvSpPr/>
            <p:nvPr/>
          </p:nvSpPr>
          <p:spPr>
            <a:xfrm>
              <a:off x="1485305" y="4663725"/>
              <a:ext cx="144016" cy="439643"/>
            </a:xfrm>
            <a:prstGeom prst="rect">
              <a:avLst/>
            </a:prstGeom>
            <a:ln w="1270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7" name="正方形/長方形 146"/>
            <p:cNvSpPr/>
            <p:nvPr/>
          </p:nvSpPr>
          <p:spPr>
            <a:xfrm>
              <a:off x="1703114" y="4888133"/>
              <a:ext cx="144016" cy="215235"/>
            </a:xfrm>
            <a:prstGeom prst="rect">
              <a:avLst/>
            </a:prstGeom>
            <a:ln w="1270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8" name="正方形/長方形 147"/>
            <p:cNvSpPr/>
            <p:nvPr/>
          </p:nvSpPr>
          <p:spPr>
            <a:xfrm>
              <a:off x="1913086" y="4816125"/>
              <a:ext cx="144016" cy="287243"/>
            </a:xfrm>
            <a:prstGeom prst="rect">
              <a:avLst/>
            </a:prstGeom>
            <a:ln w="12700"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149" name="図形グループ 148"/>
          <p:cNvGrpSpPr/>
          <p:nvPr/>
        </p:nvGrpSpPr>
        <p:grpSpPr>
          <a:xfrm>
            <a:off x="6799360" y="3990422"/>
            <a:ext cx="365212" cy="197665"/>
            <a:chOff x="1403648" y="4581128"/>
            <a:chExt cx="720080" cy="534923"/>
          </a:xfrm>
        </p:grpSpPr>
        <p:cxnSp>
          <p:nvCxnSpPr>
            <p:cNvPr id="150" name="直線矢印コネクタ 149"/>
            <p:cNvCxnSpPr/>
            <p:nvPr/>
          </p:nvCxnSpPr>
          <p:spPr>
            <a:xfrm flipV="1">
              <a:off x="1403648" y="5103368"/>
              <a:ext cx="720080" cy="4296"/>
            </a:xfrm>
            <a:prstGeom prst="straightConnector1">
              <a:avLst/>
            </a:prstGeom>
            <a:ln w="9525"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cxnSp>
          <p:nvCxnSpPr>
            <p:cNvPr id="151" name="直線矢印コネクタ 150"/>
            <p:cNvCxnSpPr/>
            <p:nvPr/>
          </p:nvCxnSpPr>
          <p:spPr>
            <a:xfrm flipV="1">
              <a:off x="1403648" y="4581128"/>
              <a:ext cx="0" cy="534923"/>
            </a:xfrm>
            <a:prstGeom prst="straightConnector1">
              <a:avLst/>
            </a:prstGeom>
            <a:ln w="9525" cmpd="sng">
              <a:solidFill>
                <a:schemeClr val="accent1"/>
              </a:solidFill>
              <a:prstDash val="solid"/>
              <a:tailEnd type="none"/>
            </a:ln>
          </p:spPr>
          <p:style>
            <a:lnRef idx="2">
              <a:schemeClr val="accent1"/>
            </a:lnRef>
            <a:fillRef idx="1">
              <a:schemeClr val="lt1"/>
            </a:fillRef>
            <a:effectRef idx="0">
              <a:schemeClr val="accent1"/>
            </a:effectRef>
            <a:fontRef idx="minor">
              <a:schemeClr val="dk1"/>
            </a:fontRef>
          </p:style>
        </p:cxnSp>
        <p:sp>
          <p:nvSpPr>
            <p:cNvPr id="152" name="正方形/長方形 151"/>
            <p:cNvSpPr/>
            <p:nvPr/>
          </p:nvSpPr>
          <p:spPr>
            <a:xfrm>
              <a:off x="1485305" y="4663725"/>
              <a:ext cx="144016" cy="439643"/>
            </a:xfrm>
            <a:prstGeom prst="rect">
              <a:avLst/>
            </a:prstGeom>
            <a:ln w="9525"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3" name="正方形/長方形 152"/>
            <p:cNvSpPr/>
            <p:nvPr/>
          </p:nvSpPr>
          <p:spPr>
            <a:xfrm>
              <a:off x="1703114" y="4888133"/>
              <a:ext cx="144016" cy="215235"/>
            </a:xfrm>
            <a:prstGeom prst="rect">
              <a:avLst/>
            </a:prstGeom>
            <a:ln w="9525"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4" name="正方形/長方形 153"/>
            <p:cNvSpPr/>
            <p:nvPr/>
          </p:nvSpPr>
          <p:spPr>
            <a:xfrm>
              <a:off x="1913086" y="4816125"/>
              <a:ext cx="144016" cy="287243"/>
            </a:xfrm>
            <a:prstGeom prst="rect">
              <a:avLst/>
            </a:prstGeom>
            <a:ln w="9525" cmpd="sng">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750933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Overlapped Pyramid of </a:t>
            </a:r>
            <a:r>
              <a:rPr lang="en-US" altLang="ja-JP" dirty="0" smtClean="0"/>
              <a:t>HOG (OPHOG)</a:t>
            </a:r>
            <a:endParaRPr kumimoji="1" lang="ja-JP" altLang="en-US" dirty="0"/>
          </a:p>
        </p:txBody>
      </p:sp>
      <p:sp>
        <p:nvSpPr>
          <p:cNvPr id="3"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Dissimilarity calculation</a:t>
            </a:r>
            <a:endParaRPr lang="en-US" sz="800" b="1" dirty="0" smtClean="0">
              <a:latin typeface="+mn-lt"/>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p:txBody>
      </p:sp>
      <p:grpSp>
        <p:nvGrpSpPr>
          <p:cNvPr id="47" name="図形グループ 46"/>
          <p:cNvGrpSpPr/>
          <p:nvPr/>
        </p:nvGrpSpPr>
        <p:grpSpPr>
          <a:xfrm>
            <a:off x="395536" y="1844824"/>
            <a:ext cx="8496944" cy="4304401"/>
            <a:chOff x="395536" y="1844824"/>
            <a:chExt cx="8496944" cy="4304401"/>
          </a:xfrm>
        </p:grpSpPr>
        <p:pic>
          <p:nvPicPr>
            <p:cNvPr id="4" name="図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38301" y="3295443"/>
              <a:ext cx="1331280" cy="1331280"/>
            </a:xfrm>
            <a:prstGeom prst="rect">
              <a:avLst/>
            </a:prstGeom>
            <a:ln>
              <a:noFill/>
              <a:prstDash val="solid"/>
            </a:ln>
          </p:spPr>
        </p:pic>
        <p:pic>
          <p:nvPicPr>
            <p:cNvPr id="5" name="図 4"/>
            <p:cNvPicPr>
              <a:picLocks noChangeAspect="1"/>
            </p:cNvPicPr>
            <p:nvPr/>
          </p:nvPicPr>
          <p:blipFill>
            <a:blip r:embed="rId5"/>
            <a:stretch>
              <a:fillRect/>
            </a:stretch>
          </p:blipFill>
          <p:spPr>
            <a:xfrm>
              <a:off x="2182449" y="3378731"/>
              <a:ext cx="1391033" cy="936104"/>
            </a:xfrm>
            <a:prstGeom prst="rect">
              <a:avLst/>
            </a:prstGeom>
            <a:ln>
              <a:noFill/>
              <a:prstDash val="solid"/>
            </a:ln>
          </p:spPr>
        </p:pic>
        <p:sp>
          <p:nvSpPr>
            <p:cNvPr id="6" name="テキスト ボックス 5"/>
            <p:cNvSpPr txBox="1"/>
            <p:nvPr/>
          </p:nvSpPr>
          <p:spPr>
            <a:xfrm>
              <a:off x="4211960" y="3641208"/>
              <a:ext cx="917995" cy="584776"/>
            </a:xfrm>
            <a:prstGeom prst="rect">
              <a:avLst/>
            </a:prstGeom>
            <a:noFill/>
            <a:ln>
              <a:noFill/>
              <a:prstDash val="solid"/>
            </a:ln>
          </p:spPr>
          <p:txBody>
            <a:bodyPr wrap="none" rtlCol="0">
              <a:spAutoFit/>
            </a:bodyPr>
            <a:lstStyle/>
            <a:p>
              <a:r>
                <a:rPr kumimoji="1" lang="en-US" altLang="ja-JP" sz="3200" dirty="0" smtClean="0">
                  <a:latin typeface="+mj-lt"/>
                  <a:ea typeface="ヒラギノ角ゴ Pro W3"/>
                  <a:cs typeface="ヒラギノ角ゴ Pro W3"/>
                </a:rPr>
                <a:t>min</a:t>
              </a:r>
              <a:endParaRPr kumimoji="1" lang="ja-JP" altLang="en-US" sz="3200" dirty="0">
                <a:latin typeface="+mj-lt"/>
                <a:ea typeface="ヒラギノ角ゴ Pro W3"/>
                <a:cs typeface="ヒラギノ角ゴ Pro W3"/>
              </a:endParaRPr>
            </a:p>
          </p:txBody>
        </p:sp>
        <p:sp>
          <p:nvSpPr>
            <p:cNvPr id="7" name="テキスト ボックス 6"/>
            <p:cNvSpPr txBox="1"/>
            <p:nvPr/>
          </p:nvSpPr>
          <p:spPr>
            <a:xfrm>
              <a:off x="3851920" y="3532007"/>
              <a:ext cx="521168" cy="707886"/>
            </a:xfrm>
            <a:prstGeom prst="rect">
              <a:avLst/>
            </a:prstGeom>
            <a:noFill/>
            <a:ln>
              <a:noFill/>
              <a:prstDash val="solid"/>
            </a:ln>
          </p:spPr>
          <p:txBody>
            <a:bodyPr wrap="none" rtlCol="0">
              <a:spAutoFit/>
            </a:bodyPr>
            <a:lstStyle/>
            <a:p>
              <a:r>
                <a:rPr kumimoji="1" lang="en-US" altLang="ja-JP" sz="4000" dirty="0" smtClean="0">
                  <a:solidFill>
                    <a:srgbClr val="000000"/>
                  </a:solidFill>
                  <a:latin typeface="ヒラギノ角ゴ Pro W3"/>
                  <a:ea typeface="ヒラギノ角ゴ Pro W3"/>
                  <a:cs typeface="ヒラギノ角ゴ Pro W3"/>
                </a:rPr>
                <a:t>=</a:t>
              </a:r>
              <a:endParaRPr kumimoji="1" lang="ja-JP" altLang="en-US" sz="4000" dirty="0">
                <a:solidFill>
                  <a:srgbClr val="000000"/>
                </a:solidFill>
                <a:latin typeface="ヒラギノ角ゴ Pro W3"/>
                <a:ea typeface="ヒラギノ角ゴ Pro W3"/>
                <a:cs typeface="ヒラギノ角ゴ Pro W3"/>
              </a:endParaRPr>
            </a:p>
          </p:txBody>
        </p:sp>
        <p:sp>
          <p:nvSpPr>
            <p:cNvPr id="8" name="テキスト ボックス 7"/>
            <p:cNvSpPr txBox="1"/>
            <p:nvPr/>
          </p:nvSpPr>
          <p:spPr>
            <a:xfrm>
              <a:off x="1843360" y="3477614"/>
              <a:ext cx="340996" cy="830997"/>
            </a:xfrm>
            <a:prstGeom prst="rect">
              <a:avLst/>
            </a:prstGeom>
            <a:noFill/>
            <a:ln>
              <a:noFill/>
              <a:prstDash val="solid"/>
            </a:ln>
          </p:spPr>
          <p:txBody>
            <a:bodyPr wrap="square" rtlCol="0">
              <a:spAutoFit/>
            </a:bodyPr>
            <a:lstStyle/>
            <a:p>
              <a:r>
                <a:rPr kumimoji="1" lang="en-US" altLang="ja-JP" sz="4800" dirty="0" smtClean="0">
                  <a:latin typeface="ヒラギノ角ゴ Pro W3"/>
                  <a:ea typeface="ヒラギノ角ゴ Pro W3"/>
                  <a:cs typeface="ヒラギノ角ゴ Pro W3"/>
                </a:rPr>
                <a:t>-</a:t>
              </a:r>
              <a:endParaRPr kumimoji="1" lang="ja-JP" altLang="en-US" sz="4800" dirty="0">
                <a:latin typeface="ヒラギノ角ゴ Pro W3"/>
                <a:ea typeface="ヒラギノ角ゴ Pro W3"/>
                <a:cs typeface="ヒラギノ角ゴ Pro W3"/>
              </a:endParaRPr>
            </a:p>
          </p:txBody>
        </p:sp>
        <p:cxnSp>
          <p:nvCxnSpPr>
            <p:cNvPr id="10" name="直線コネクタ 9"/>
            <p:cNvCxnSpPr/>
            <p:nvPr/>
          </p:nvCxnSpPr>
          <p:spPr>
            <a:xfrm>
              <a:off x="395536" y="3282159"/>
              <a:ext cx="0" cy="1240801"/>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547936" y="3282159"/>
              <a:ext cx="0" cy="1240801"/>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左中かっこ 11"/>
            <p:cNvSpPr/>
            <p:nvPr/>
          </p:nvSpPr>
          <p:spPr>
            <a:xfrm>
              <a:off x="5165960" y="1844824"/>
              <a:ext cx="270136" cy="4243387"/>
            </a:xfrm>
            <a:prstGeom prst="leftBrac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直線コネクタ 13"/>
            <p:cNvCxnSpPr/>
            <p:nvPr/>
          </p:nvCxnSpPr>
          <p:spPr>
            <a:xfrm>
              <a:off x="3635176" y="3295443"/>
              <a:ext cx="0" cy="1240801"/>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3787576" y="3295443"/>
              <a:ext cx="0" cy="1240801"/>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右中かっこ 15"/>
            <p:cNvSpPr/>
            <p:nvPr/>
          </p:nvSpPr>
          <p:spPr>
            <a:xfrm>
              <a:off x="8655322" y="1844824"/>
              <a:ext cx="237158" cy="4243387"/>
            </a:xfrm>
            <a:prstGeom prst="rightBrac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8" name="直線コネクタ 17"/>
            <p:cNvCxnSpPr/>
            <p:nvPr/>
          </p:nvCxnSpPr>
          <p:spPr>
            <a:xfrm>
              <a:off x="5527029" y="2041359"/>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679429" y="2041359"/>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5527029" y="3077345"/>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5679429" y="3077345"/>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8380040" y="3077345"/>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8532440" y="3077345"/>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8378824" y="2041359"/>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8531224" y="2041359"/>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5527029" y="4993686"/>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5679429" y="4993686"/>
              <a:ext cx="0" cy="883586"/>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8380040" y="4993686"/>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8532440" y="4993686"/>
              <a:ext cx="0" cy="883586"/>
            </a:xfrm>
            <a:prstGeom prst="line">
              <a:avLst/>
            </a:prstGeom>
            <a:ln w="285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rot="5400000">
              <a:off x="6718398" y="4207246"/>
              <a:ext cx="595035" cy="584776"/>
            </a:xfrm>
            <a:prstGeom prst="rect">
              <a:avLst/>
            </a:prstGeom>
            <a:noFill/>
            <a:ln>
              <a:noFill/>
              <a:prstDash val="solid"/>
            </a:ln>
          </p:spPr>
          <p:txBody>
            <a:bodyPr wrap="none" rtlCol="0">
              <a:spAutoFit/>
            </a:bodyPr>
            <a:lstStyle/>
            <a:p>
              <a:r>
                <a:rPr kumimoji="1" lang="en-US" altLang="ja-JP" sz="3200" dirty="0" smtClean="0">
                  <a:latin typeface="ヒラギノ角ゴ Pro W3"/>
                  <a:ea typeface="ヒラギノ角ゴ Pro W3"/>
                  <a:cs typeface="ヒラギノ角ゴ Pro W3"/>
                </a:rPr>
                <a:t>…</a:t>
              </a:r>
              <a:endParaRPr kumimoji="1" lang="ja-JP" altLang="en-US" sz="3200" dirty="0">
                <a:latin typeface="ヒラギノ角ゴ Pro W3"/>
                <a:ea typeface="ヒラギノ角ゴ Pro W3"/>
                <a:cs typeface="ヒラギノ角ゴ Pro W3"/>
              </a:endParaRPr>
            </a:p>
          </p:txBody>
        </p:sp>
        <p:sp>
          <p:nvSpPr>
            <p:cNvPr id="36" name="テキスト ボックス 35"/>
            <p:cNvSpPr txBox="1"/>
            <p:nvPr/>
          </p:nvSpPr>
          <p:spPr>
            <a:xfrm>
              <a:off x="6732240" y="2041359"/>
              <a:ext cx="576064" cy="830997"/>
            </a:xfrm>
            <a:prstGeom prst="rect">
              <a:avLst/>
            </a:prstGeom>
            <a:noFill/>
            <a:ln>
              <a:noFill/>
              <a:prstDash val="solid"/>
            </a:ln>
          </p:spPr>
          <p:txBody>
            <a:bodyPr wrap="square" rtlCol="0">
              <a:spAutoFit/>
            </a:bodyPr>
            <a:lstStyle/>
            <a:p>
              <a:pPr algn="ctr"/>
              <a:r>
                <a:rPr kumimoji="1" lang="en-US" altLang="ja-JP" sz="4800" dirty="0" smtClean="0">
                  <a:latin typeface="ヒラギノ角ゴ Pro W3"/>
                  <a:ea typeface="ヒラギノ角ゴ Pro W3"/>
                  <a:cs typeface="ヒラギノ角ゴ Pro W3"/>
                </a:rPr>
                <a:t>-</a:t>
              </a:r>
              <a:endParaRPr kumimoji="1" lang="ja-JP" altLang="en-US" sz="4800" dirty="0">
                <a:latin typeface="ヒラギノ角ゴ Pro W3"/>
                <a:ea typeface="ヒラギノ角ゴ Pro W3"/>
                <a:cs typeface="ヒラギノ角ゴ Pro W3"/>
              </a:endParaRPr>
            </a:p>
          </p:txBody>
        </p:sp>
        <p:sp>
          <p:nvSpPr>
            <p:cNvPr id="37" name="テキスト ボックス 36"/>
            <p:cNvSpPr txBox="1"/>
            <p:nvPr/>
          </p:nvSpPr>
          <p:spPr>
            <a:xfrm>
              <a:off x="6732240" y="3068960"/>
              <a:ext cx="576064" cy="830997"/>
            </a:xfrm>
            <a:prstGeom prst="rect">
              <a:avLst/>
            </a:prstGeom>
            <a:noFill/>
            <a:ln>
              <a:noFill/>
              <a:prstDash val="solid"/>
            </a:ln>
          </p:spPr>
          <p:txBody>
            <a:bodyPr wrap="square" rtlCol="0">
              <a:spAutoFit/>
            </a:bodyPr>
            <a:lstStyle/>
            <a:p>
              <a:pPr algn="ctr"/>
              <a:r>
                <a:rPr kumimoji="1" lang="en-US" altLang="ja-JP" sz="4800" dirty="0" smtClean="0">
                  <a:latin typeface="ヒラギノ角ゴ Pro W3"/>
                  <a:ea typeface="ヒラギノ角ゴ Pro W3"/>
                  <a:cs typeface="ヒラギノ角ゴ Pro W3"/>
                </a:rPr>
                <a:t>-</a:t>
              </a:r>
              <a:endParaRPr kumimoji="1" lang="ja-JP" altLang="en-US" sz="4800" dirty="0">
                <a:latin typeface="ヒラギノ角ゴ Pro W3"/>
                <a:ea typeface="ヒラギノ角ゴ Pro W3"/>
                <a:cs typeface="ヒラギノ角ゴ Pro W3"/>
              </a:endParaRPr>
            </a:p>
          </p:txBody>
        </p:sp>
        <p:sp>
          <p:nvSpPr>
            <p:cNvPr id="38" name="テキスト ボックス 37"/>
            <p:cNvSpPr txBox="1"/>
            <p:nvPr/>
          </p:nvSpPr>
          <p:spPr>
            <a:xfrm>
              <a:off x="6732240" y="4995552"/>
              <a:ext cx="576064" cy="830997"/>
            </a:xfrm>
            <a:prstGeom prst="rect">
              <a:avLst/>
            </a:prstGeom>
            <a:noFill/>
            <a:ln>
              <a:noFill/>
              <a:prstDash val="solid"/>
            </a:ln>
          </p:spPr>
          <p:txBody>
            <a:bodyPr wrap="square" rtlCol="0">
              <a:spAutoFit/>
            </a:bodyPr>
            <a:lstStyle/>
            <a:p>
              <a:pPr algn="ctr"/>
              <a:r>
                <a:rPr kumimoji="1" lang="en-US" altLang="ja-JP" sz="4800" dirty="0" smtClean="0">
                  <a:latin typeface="ヒラギノ角ゴ Pro W3"/>
                  <a:ea typeface="ヒラギノ角ゴ Pro W3"/>
                  <a:cs typeface="ヒラギノ角ゴ Pro W3"/>
                </a:rPr>
                <a:t>-</a:t>
              </a:r>
              <a:endParaRPr kumimoji="1" lang="ja-JP" altLang="en-US" sz="4800" dirty="0">
                <a:latin typeface="ヒラギノ角ゴ Pro W3"/>
                <a:ea typeface="ヒラギノ角ゴ Pro W3"/>
                <a:cs typeface="ヒラギノ角ゴ Pro W3"/>
              </a:endParaRPr>
            </a:p>
          </p:txBody>
        </p:sp>
        <p:pic>
          <p:nvPicPr>
            <p:cNvPr id="39" name="図 3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699326" y="1943404"/>
              <a:ext cx="1186530" cy="1186530"/>
            </a:xfrm>
            <a:prstGeom prst="rect">
              <a:avLst/>
            </a:prstGeom>
            <a:ln>
              <a:noFill/>
              <a:prstDash val="solid"/>
            </a:ln>
          </p:spPr>
        </p:pic>
        <p:pic>
          <p:nvPicPr>
            <p:cNvPr id="40" name="図 39"/>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699114" y="2938742"/>
              <a:ext cx="1186530" cy="1186530"/>
            </a:xfrm>
            <a:prstGeom prst="rect">
              <a:avLst/>
            </a:prstGeom>
            <a:ln>
              <a:noFill/>
              <a:prstDash val="solid"/>
            </a:ln>
          </p:spPr>
        </p:pic>
        <p:pic>
          <p:nvPicPr>
            <p:cNvPr id="41" name="図 40"/>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680645" y="4901681"/>
              <a:ext cx="1186530" cy="1186530"/>
            </a:xfrm>
            <a:prstGeom prst="rect">
              <a:avLst/>
            </a:prstGeom>
            <a:ln>
              <a:noFill/>
              <a:prstDash val="solid"/>
            </a:ln>
          </p:spPr>
        </p:pic>
        <p:pic>
          <p:nvPicPr>
            <p:cNvPr id="42" name="図 41"/>
            <p:cNvPicPr>
              <a:picLocks noChangeAspect="1"/>
            </p:cNvPicPr>
            <p:nvPr/>
          </p:nvPicPr>
          <p:blipFill>
            <a:blip r:embed="rId6">
              <a:clrChange>
                <a:clrFrom>
                  <a:srgbClr val="FFFFFF"/>
                </a:clrFrom>
                <a:clrTo>
                  <a:srgbClr val="FFFFFF">
                    <a:alpha val="0"/>
                  </a:srgbClr>
                </a:clrTo>
              </a:clrChange>
            </a:blip>
            <a:stretch>
              <a:fillRect/>
            </a:stretch>
          </p:blipFill>
          <p:spPr>
            <a:xfrm rot="5400000">
              <a:off x="7208878" y="2872356"/>
              <a:ext cx="1179546" cy="1179546"/>
            </a:xfrm>
            <a:prstGeom prst="rect">
              <a:avLst/>
            </a:prstGeom>
            <a:ln>
              <a:noFill/>
              <a:prstDash val="solid"/>
            </a:ln>
          </p:spPr>
        </p:pic>
        <p:pic>
          <p:nvPicPr>
            <p:cNvPr id="43" name="図 42"/>
            <p:cNvPicPr>
              <a:picLocks noChangeAspect="1"/>
            </p:cNvPicPr>
            <p:nvPr/>
          </p:nvPicPr>
          <p:blipFill>
            <a:blip r:embed="rId7">
              <a:clrChange>
                <a:clrFrom>
                  <a:srgbClr val="FFFFFF"/>
                </a:clrFrom>
                <a:clrTo>
                  <a:srgbClr val="FFFFFF">
                    <a:alpha val="0"/>
                  </a:srgbClr>
                </a:clrTo>
              </a:clrChange>
            </a:blip>
            <a:stretch>
              <a:fillRect/>
            </a:stretch>
          </p:blipFill>
          <p:spPr>
            <a:xfrm rot="5400000">
              <a:off x="7208879" y="1907022"/>
              <a:ext cx="1179545" cy="1179545"/>
            </a:xfrm>
            <a:prstGeom prst="rect">
              <a:avLst/>
            </a:prstGeom>
            <a:ln>
              <a:noFill/>
              <a:prstDash val="solid"/>
            </a:ln>
          </p:spPr>
        </p:pic>
        <p:pic>
          <p:nvPicPr>
            <p:cNvPr id="44" name="図 43"/>
            <p:cNvPicPr>
              <a:picLocks noChangeAspect="1"/>
            </p:cNvPicPr>
            <p:nvPr/>
          </p:nvPicPr>
          <p:blipFill>
            <a:blip r:embed="rId8">
              <a:clrChange>
                <a:clrFrom>
                  <a:srgbClr val="FFFFFF"/>
                </a:clrFrom>
                <a:clrTo>
                  <a:srgbClr val="FFFFFF">
                    <a:alpha val="0"/>
                  </a:srgbClr>
                </a:clrTo>
              </a:clrChange>
            </a:blip>
            <a:stretch>
              <a:fillRect/>
            </a:stretch>
          </p:blipFill>
          <p:spPr>
            <a:xfrm>
              <a:off x="7036351" y="4797152"/>
              <a:ext cx="1352073" cy="1352073"/>
            </a:xfrm>
            <a:prstGeom prst="rect">
              <a:avLst/>
            </a:prstGeom>
            <a:ln>
              <a:noFill/>
              <a:prstDash val="solid"/>
            </a:ln>
          </p:spPr>
        </p:pic>
        <p:sp>
          <p:nvSpPr>
            <p:cNvPr id="45" name="テキスト ボックス 44"/>
            <p:cNvSpPr txBox="1"/>
            <p:nvPr/>
          </p:nvSpPr>
          <p:spPr>
            <a:xfrm>
              <a:off x="431891" y="4571836"/>
              <a:ext cx="1540356" cy="369332"/>
            </a:xfrm>
            <a:prstGeom prst="rect">
              <a:avLst/>
            </a:prstGeom>
            <a:noFill/>
          </p:spPr>
          <p:txBody>
            <a:bodyPr wrap="none" rtlCol="0">
              <a:spAutoFit/>
            </a:bodyPr>
            <a:lstStyle/>
            <a:p>
              <a:r>
                <a:rPr kumimoji="1" lang="en-US" altLang="ja-JP" dirty="0" smtClean="0">
                  <a:latin typeface="+mn-lt"/>
                </a:rPr>
                <a:t>Sketch image</a:t>
              </a:r>
              <a:endParaRPr kumimoji="1" lang="ja-JP" altLang="en-US" dirty="0">
                <a:latin typeface="+mn-lt"/>
              </a:endParaRPr>
            </a:p>
          </p:txBody>
        </p:sp>
        <p:sp>
          <p:nvSpPr>
            <p:cNvPr id="46" name="テキスト ボックス 45"/>
            <p:cNvSpPr txBox="1"/>
            <p:nvPr/>
          </p:nvSpPr>
          <p:spPr>
            <a:xfrm>
              <a:off x="2267744" y="4581128"/>
              <a:ext cx="1178553" cy="369332"/>
            </a:xfrm>
            <a:prstGeom prst="rect">
              <a:avLst/>
            </a:prstGeom>
            <a:noFill/>
          </p:spPr>
          <p:txBody>
            <a:bodyPr wrap="none" rtlCol="0">
              <a:spAutoFit/>
            </a:bodyPr>
            <a:lstStyle/>
            <a:p>
              <a:r>
                <a:rPr kumimoji="1" lang="en-US" altLang="ja-JP" dirty="0" smtClean="0">
                  <a:latin typeface="+mn-lt"/>
                </a:rPr>
                <a:t>3D model</a:t>
              </a:r>
              <a:endParaRPr kumimoji="1" lang="ja-JP" altLang="en-US" dirty="0">
                <a:latin typeface="+mn-lt"/>
              </a:endParaRPr>
            </a:p>
          </p:txBody>
        </p:sp>
      </p:grpSp>
    </p:spTree>
    <p:extLst>
      <p:ext uri="{BB962C8B-B14F-4D97-AF65-F5344CB8AC3E}">
        <p14:creationId xmlns:p14="http://schemas.microsoft.com/office/powerpoint/2010/main" val="211279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smtClean="0">
                <a:cs typeface="Times New Roman" pitchFamily="18" charset="0"/>
                <a:hlinkClick r:id="rId3" action="ppaction://hlinksldjump"/>
              </a:rPr>
              <a:t>Introduction</a:t>
            </a:r>
            <a:endParaRPr lang="en-US"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
        <p:nvSpPr>
          <p:cNvPr id="2" name="Rectangle 1"/>
          <p:cNvSpPr/>
          <p:nvPr/>
        </p:nvSpPr>
        <p:spPr>
          <a:xfrm>
            <a:off x="152400" y="5642610"/>
            <a:ext cx="8991600" cy="923330"/>
          </a:xfrm>
          <a:prstGeom prst="rect">
            <a:avLst/>
          </a:prstGeom>
        </p:spPr>
        <p:txBody>
          <a:bodyPr wrap="square">
            <a:spAutoFit/>
          </a:bodyPr>
          <a:lstStyle/>
          <a:p>
            <a:r>
              <a:rPr lang="en-US" dirty="0" smtClean="0"/>
              <a:t>Notes: please replace the old version report in USB with the new version available on: </a:t>
            </a:r>
          </a:p>
          <a:p>
            <a:r>
              <a:rPr lang="en-US" u="sng" dirty="0" smtClean="0">
                <a:hlinkClick r:id="rId4"/>
              </a:rPr>
              <a:t>http</a:t>
            </a:r>
            <a:r>
              <a:rPr lang="en-US" u="sng" dirty="0">
                <a:hlinkClick r:id="rId4"/>
              </a:rPr>
              <a:t>://diglib.eg.org/EG/DL/WS/3DOR/3DOR14/121-130.pdf</a:t>
            </a:r>
            <a:endParaRPr lang="en-US" dirty="0"/>
          </a:p>
          <a:p>
            <a:r>
              <a:rPr lang="en-US" dirty="0" smtClean="0"/>
              <a:t> </a:t>
            </a:r>
            <a:endParaRPr lang="en-US" dirty="0"/>
          </a:p>
        </p:txBody>
      </p:sp>
    </p:spTree>
    <p:extLst>
      <p:ext uri="{BB962C8B-B14F-4D97-AF65-F5344CB8AC3E}">
        <p14:creationId xmlns:p14="http://schemas.microsoft.com/office/powerpoint/2010/main" val="425227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41947"/>
            <a:ext cx="8727558" cy="1196520"/>
          </a:xfrm>
          <a:prstGeom prst="rect">
            <a:avLst/>
          </a:prstGeom>
        </p:spPr>
      </p:pic>
      <p:sp>
        <p:nvSpPr>
          <p:cNvPr id="2" name="タイトル 1"/>
          <p:cNvSpPr>
            <a:spLocks noGrp="1"/>
          </p:cNvSpPr>
          <p:nvPr>
            <p:ph type="title"/>
          </p:nvPr>
        </p:nvSpPr>
        <p:spPr>
          <a:xfrm>
            <a:off x="301752" y="152400"/>
            <a:ext cx="8534400" cy="1040160"/>
          </a:xfrm>
        </p:spPr>
        <p:txBody>
          <a:bodyPr>
            <a:noAutofit/>
          </a:bodyPr>
          <a:lstStyle/>
          <a:p>
            <a:r>
              <a:rPr kumimoji="1" lang="en-US" altLang="ja-JP" dirty="0" smtClean="0"/>
              <a:t>Similarity Constrained Manifold Ranking (SCMR)</a:t>
            </a:r>
            <a:endParaRPr kumimoji="1" lang="ja-JP" altLang="en-US" dirty="0"/>
          </a:p>
        </p:txBody>
      </p:sp>
      <p:sp>
        <p:nvSpPr>
          <p:cNvPr id="4" name="右矢印 3"/>
          <p:cNvSpPr/>
          <p:nvPr/>
        </p:nvSpPr>
        <p:spPr>
          <a:xfrm rot="5400000">
            <a:off x="4254137" y="4748749"/>
            <a:ext cx="635725" cy="4445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450" y="5475188"/>
            <a:ext cx="6007100" cy="546100"/>
          </a:xfrm>
          <a:prstGeom prst="rect">
            <a:avLst/>
          </a:prstGeom>
        </p:spPr>
      </p:pic>
      <p:sp>
        <p:nvSpPr>
          <p:cNvPr id="7"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Cost function</a:t>
            </a:r>
            <a:endParaRPr lang="en-US" sz="800" b="1" dirty="0" smtClean="0">
              <a:latin typeface="+mn-lt"/>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p:txBody>
      </p:sp>
      <p:sp>
        <p:nvSpPr>
          <p:cNvPr id="8" name="円/楕円 7"/>
          <p:cNvSpPr/>
          <p:nvPr/>
        </p:nvSpPr>
        <p:spPr>
          <a:xfrm>
            <a:off x="2896263" y="2420888"/>
            <a:ext cx="576064" cy="570172"/>
          </a:xfrm>
          <a:prstGeom prst="ellipse">
            <a:avLst/>
          </a:prstGeom>
          <a:noFill/>
          <a:ln w="19050" cmpd="sng">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円/楕円 8"/>
          <p:cNvSpPr/>
          <p:nvPr/>
        </p:nvSpPr>
        <p:spPr>
          <a:xfrm>
            <a:off x="5508104" y="2586904"/>
            <a:ext cx="720080" cy="698080"/>
          </a:xfrm>
          <a:prstGeom prst="ellipse">
            <a:avLst/>
          </a:prstGeom>
          <a:noFill/>
          <a:ln w="19050" cmpd="sng">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1" name="直線コネクタ 10"/>
          <p:cNvCxnSpPr>
            <a:stCxn id="8" idx="0"/>
            <a:endCxn id="14" idx="2"/>
          </p:cNvCxnSpPr>
          <p:nvPr/>
        </p:nvCxnSpPr>
        <p:spPr>
          <a:xfrm flipV="1">
            <a:off x="3184295" y="2196753"/>
            <a:ext cx="0" cy="224135"/>
          </a:xfrm>
          <a:prstGeom prst="line">
            <a:avLst/>
          </a:prstGeom>
          <a:ln w="19050" cmpd="sng">
            <a:prstDash val="solid"/>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053498" y="1827421"/>
            <a:ext cx="2261594" cy="369332"/>
          </a:xfrm>
          <a:prstGeom prst="rect">
            <a:avLst/>
          </a:prstGeom>
          <a:noFill/>
        </p:spPr>
        <p:txBody>
          <a:bodyPr wrap="none" rtlCol="0">
            <a:spAutoFit/>
          </a:bodyPr>
          <a:lstStyle/>
          <a:p>
            <a:r>
              <a:rPr kumimoji="1" lang="en-US" altLang="ja-JP" dirty="0">
                <a:latin typeface="+mn-lt"/>
              </a:rPr>
              <a:t>m</a:t>
            </a:r>
            <a:r>
              <a:rPr kumimoji="1" lang="en-US" altLang="ja-JP" dirty="0" smtClean="0">
                <a:latin typeface="+mn-lt"/>
              </a:rPr>
              <a:t>odel ranking score</a:t>
            </a:r>
            <a:endParaRPr kumimoji="1" lang="ja-JP" altLang="en-US" dirty="0">
              <a:latin typeface="+mn-lt"/>
            </a:endParaRPr>
          </a:p>
        </p:txBody>
      </p:sp>
      <p:sp>
        <p:nvSpPr>
          <p:cNvPr id="16" name="テキスト ボックス 15"/>
          <p:cNvSpPr txBox="1"/>
          <p:nvPr/>
        </p:nvSpPr>
        <p:spPr>
          <a:xfrm>
            <a:off x="4395607" y="1807622"/>
            <a:ext cx="2343422" cy="369332"/>
          </a:xfrm>
          <a:prstGeom prst="rect">
            <a:avLst/>
          </a:prstGeom>
          <a:noFill/>
        </p:spPr>
        <p:txBody>
          <a:bodyPr wrap="none" rtlCol="0">
            <a:spAutoFit/>
          </a:bodyPr>
          <a:lstStyle/>
          <a:p>
            <a:r>
              <a:rPr kumimoji="1" lang="en-US" altLang="ja-JP" dirty="0" smtClean="0">
                <a:latin typeface="+mn-lt"/>
              </a:rPr>
              <a:t>model affinity matrix</a:t>
            </a:r>
            <a:endParaRPr kumimoji="1" lang="ja-JP" altLang="en-US" dirty="0">
              <a:latin typeface="+mn-lt"/>
            </a:endParaRPr>
          </a:p>
        </p:txBody>
      </p:sp>
      <p:cxnSp>
        <p:nvCxnSpPr>
          <p:cNvPr id="18" name="直線コネクタ 17"/>
          <p:cNvCxnSpPr>
            <a:stCxn id="9" idx="0"/>
            <a:endCxn id="16" idx="2"/>
          </p:cNvCxnSpPr>
          <p:nvPr/>
        </p:nvCxnSpPr>
        <p:spPr>
          <a:xfrm flipH="1" flipV="1">
            <a:off x="5567318" y="2176954"/>
            <a:ext cx="300826" cy="409950"/>
          </a:xfrm>
          <a:prstGeom prst="line">
            <a:avLst/>
          </a:prstGeom>
          <a:ln w="19050" cmpd="sng">
            <a:prstDash val="solid"/>
          </a:ln>
          <a:effectLst/>
        </p:spPr>
        <p:style>
          <a:lnRef idx="2">
            <a:schemeClr val="accent1"/>
          </a:lnRef>
          <a:fillRef idx="0">
            <a:schemeClr val="accent1"/>
          </a:fillRef>
          <a:effectRef idx="1">
            <a:schemeClr val="accent1"/>
          </a:effectRef>
          <a:fontRef idx="minor">
            <a:schemeClr val="tx1"/>
          </a:fontRef>
        </p:style>
      </p:cxnSp>
      <p:sp>
        <p:nvSpPr>
          <p:cNvPr id="23" name="円/楕円 22"/>
          <p:cNvSpPr/>
          <p:nvPr/>
        </p:nvSpPr>
        <p:spPr>
          <a:xfrm>
            <a:off x="8216790" y="2705974"/>
            <a:ext cx="576064" cy="570172"/>
          </a:xfrm>
          <a:prstGeom prst="ellipse">
            <a:avLst/>
          </a:prstGeom>
          <a:noFill/>
          <a:ln w="19050" cmpd="sng">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8" name="直線コネクタ 27"/>
          <p:cNvCxnSpPr>
            <a:stCxn id="23" idx="1"/>
            <a:endCxn id="31" idx="2"/>
          </p:cNvCxnSpPr>
          <p:nvPr/>
        </p:nvCxnSpPr>
        <p:spPr>
          <a:xfrm flipH="1" flipV="1">
            <a:off x="7993375" y="2174141"/>
            <a:ext cx="307778" cy="615333"/>
          </a:xfrm>
          <a:prstGeom prst="line">
            <a:avLst/>
          </a:prstGeom>
          <a:ln w="19050" cmpd="sng">
            <a:prstDash val="solid"/>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7126791" y="1527810"/>
            <a:ext cx="1733167" cy="646331"/>
          </a:xfrm>
          <a:prstGeom prst="rect">
            <a:avLst/>
          </a:prstGeom>
          <a:noFill/>
        </p:spPr>
        <p:txBody>
          <a:bodyPr wrap="none" rtlCol="0">
            <a:spAutoFit/>
          </a:bodyPr>
          <a:lstStyle/>
          <a:p>
            <a:r>
              <a:rPr kumimoji="1" lang="en-US" altLang="ja-JP" dirty="0">
                <a:latin typeface="+mn-lt"/>
              </a:rPr>
              <a:t>s</a:t>
            </a:r>
            <a:r>
              <a:rPr kumimoji="1" lang="en-US" altLang="ja-JP" dirty="0" smtClean="0">
                <a:latin typeface="+mn-lt"/>
              </a:rPr>
              <a:t>ketch - model </a:t>
            </a:r>
          </a:p>
          <a:p>
            <a:r>
              <a:rPr kumimoji="1" lang="en-US" altLang="ja-JP" dirty="0" smtClean="0">
                <a:latin typeface="+mn-lt"/>
              </a:rPr>
              <a:t>similarity</a:t>
            </a:r>
            <a:endParaRPr kumimoji="1" lang="ja-JP" altLang="en-US" dirty="0">
              <a:latin typeface="+mn-lt"/>
            </a:endParaRPr>
          </a:p>
        </p:txBody>
      </p:sp>
      <p:cxnSp>
        <p:nvCxnSpPr>
          <p:cNvPr id="41" name="直線コネクタ 40"/>
          <p:cNvCxnSpPr/>
          <p:nvPr/>
        </p:nvCxnSpPr>
        <p:spPr>
          <a:xfrm flipH="1">
            <a:off x="1397251" y="3669511"/>
            <a:ext cx="4830934" cy="0"/>
          </a:xfrm>
          <a:prstGeom prst="line">
            <a:avLst/>
          </a:prstGeom>
          <a:ln w="19050" cmpd="sng">
            <a:prstDash val="solid"/>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H="1">
            <a:off x="6563745" y="3669511"/>
            <a:ext cx="2343325" cy="0"/>
          </a:xfrm>
          <a:prstGeom prst="line">
            <a:avLst/>
          </a:prstGeom>
          <a:ln w="19050" cmpd="sng">
            <a:prstDash val="solid"/>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2051720" y="4581128"/>
            <a:ext cx="2194832" cy="646331"/>
          </a:xfrm>
          <a:prstGeom prst="rect">
            <a:avLst/>
          </a:prstGeom>
          <a:noFill/>
        </p:spPr>
        <p:txBody>
          <a:bodyPr wrap="none" rtlCol="0">
            <a:spAutoFit/>
          </a:bodyPr>
          <a:lstStyle/>
          <a:p>
            <a:r>
              <a:rPr lang="en-US" altLang="ja-JP" dirty="0">
                <a:latin typeface="+mn-lt"/>
              </a:rPr>
              <a:t>Differentiating </a:t>
            </a:r>
            <a:r>
              <a:rPr lang="en-US" altLang="ja-JP" dirty="0" smtClean="0">
                <a:latin typeface="+mn-lt"/>
              </a:rPr>
              <a:t>and </a:t>
            </a:r>
          </a:p>
          <a:p>
            <a:r>
              <a:rPr lang="en-US" altLang="ja-JP" dirty="0" smtClean="0">
                <a:latin typeface="+mn-lt"/>
              </a:rPr>
              <a:t>rearranging</a:t>
            </a:r>
            <a:endParaRPr kumimoji="1" lang="ja-JP" altLang="en-US" dirty="0">
              <a:latin typeface="+mn-lt"/>
            </a:endParaRPr>
          </a:p>
        </p:txBody>
      </p:sp>
      <p:sp>
        <p:nvSpPr>
          <p:cNvPr id="47" name="テキスト ボックス 46"/>
          <p:cNvSpPr txBox="1"/>
          <p:nvPr/>
        </p:nvSpPr>
        <p:spPr>
          <a:xfrm>
            <a:off x="1259632" y="3669511"/>
            <a:ext cx="4608512" cy="646331"/>
          </a:xfrm>
          <a:prstGeom prst="rect">
            <a:avLst/>
          </a:prstGeom>
          <a:noFill/>
        </p:spPr>
        <p:txBody>
          <a:bodyPr wrap="square" rtlCol="0">
            <a:spAutoFit/>
          </a:bodyPr>
          <a:lstStyle/>
          <a:p>
            <a:r>
              <a:rPr kumimoji="1" lang="en-US" altLang="ja-JP" dirty="0" smtClean="0">
                <a:latin typeface="+mn-lt"/>
              </a:rPr>
              <a:t>Reflect the non linear structure of data distribution</a:t>
            </a:r>
            <a:endParaRPr kumimoji="1" lang="ja-JP" altLang="en-US" dirty="0">
              <a:latin typeface="+mn-lt"/>
            </a:endParaRPr>
          </a:p>
        </p:txBody>
      </p:sp>
      <p:sp>
        <p:nvSpPr>
          <p:cNvPr id="48" name="テキスト ボックス 47"/>
          <p:cNvSpPr txBox="1"/>
          <p:nvPr/>
        </p:nvSpPr>
        <p:spPr>
          <a:xfrm>
            <a:off x="6444208" y="3669511"/>
            <a:ext cx="2616422" cy="923330"/>
          </a:xfrm>
          <a:prstGeom prst="rect">
            <a:avLst/>
          </a:prstGeom>
          <a:noFill/>
        </p:spPr>
        <p:txBody>
          <a:bodyPr wrap="none" rtlCol="0">
            <a:spAutoFit/>
          </a:bodyPr>
          <a:lstStyle/>
          <a:p>
            <a:r>
              <a:rPr kumimoji="1" lang="en-US" altLang="ja-JP" dirty="0" smtClean="0">
                <a:latin typeface="+mn-lt"/>
              </a:rPr>
              <a:t>Preserve similarity</a:t>
            </a:r>
          </a:p>
          <a:p>
            <a:r>
              <a:rPr kumimoji="1" lang="en-US" altLang="ja-JP" dirty="0" smtClean="0">
                <a:latin typeface="+mn-lt"/>
              </a:rPr>
              <a:t>between a query sketch </a:t>
            </a:r>
          </a:p>
          <a:p>
            <a:r>
              <a:rPr kumimoji="1" lang="en-US" altLang="ja-JP" dirty="0" smtClean="0">
                <a:latin typeface="+mn-lt"/>
              </a:rPr>
              <a:t>and a target 3D model </a:t>
            </a:r>
          </a:p>
        </p:txBody>
      </p:sp>
    </p:spTree>
    <p:extLst>
      <p:ext uri="{BB962C8B-B14F-4D97-AF65-F5344CB8AC3E}">
        <p14:creationId xmlns:p14="http://schemas.microsoft.com/office/powerpoint/2010/main" val="2107710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468313" y="1219200"/>
            <a:ext cx="8137525" cy="1828800"/>
          </a:xfrm>
        </p:spPr>
        <p:txBody>
          <a:bodyPr>
            <a:normAutofit fontScale="90000"/>
          </a:bodyPr>
          <a:lstStyle/>
          <a:p>
            <a:pPr eaLnBrk="1" hangingPunct="1"/>
            <a:r>
              <a:rPr lang="en-US" altLang="ja-JP" dirty="0" smtClean="0">
                <a:latin typeface="Tahoma" pitchFamily="34" charset="0"/>
                <a:ea typeface="Tahoma" pitchFamily="34" charset="0"/>
                <a:cs typeface="Tahoma" pitchFamily="34" charset="0"/>
              </a:rPr>
              <a:t/>
            </a:r>
            <a:br>
              <a:rPr lang="en-US" altLang="ja-JP" dirty="0" smtClean="0">
                <a:latin typeface="Tahoma" pitchFamily="34" charset="0"/>
                <a:ea typeface="Tahoma" pitchFamily="34" charset="0"/>
                <a:cs typeface="Tahoma" pitchFamily="34" charset="0"/>
              </a:rPr>
            </a:br>
            <a:r>
              <a:rPr lang="en-US" altLang="ja-JP" sz="3700" dirty="0">
                <a:cs typeface="Times New Roman" pitchFamily="18" charset="0"/>
              </a:rPr>
              <a:t>Bag-of-Features Framework Based on Junction-Based Extended Shape Context (BOF-JESC)</a:t>
            </a:r>
            <a:endParaRPr lang="el-GR" altLang="ja-JP" sz="3700" dirty="0">
              <a:cs typeface="Times New Roman" pitchFamily="18" charset="0"/>
            </a:endParaRPr>
          </a:p>
        </p:txBody>
      </p:sp>
      <p:sp>
        <p:nvSpPr>
          <p:cNvPr id="22530" name="Rectangle 7"/>
          <p:cNvSpPr>
            <a:spLocks noGrp="1" noChangeArrowheads="1"/>
          </p:cNvSpPr>
          <p:nvPr>
            <p:ph type="body" idx="4294967295"/>
          </p:nvPr>
        </p:nvSpPr>
        <p:spPr>
          <a:xfrm>
            <a:off x="152400" y="3094037"/>
            <a:ext cx="8839200" cy="2087563"/>
          </a:xfrm>
        </p:spPr>
        <p:txBody>
          <a:bodyPr/>
          <a:lstStyle/>
          <a:p>
            <a:pPr algn="ctr">
              <a:buNone/>
            </a:pPr>
            <a:r>
              <a:rPr lang="en-US" altLang="ja-JP" dirty="0" smtClean="0">
                <a:ea typeface="ＭＳ Ｐゴシック" pitchFamily="34" charset="-128"/>
                <a:cs typeface="Times New Roman" pitchFamily="18" charset="0"/>
              </a:rPr>
              <a:t>Changqing Zou</a:t>
            </a:r>
            <a:r>
              <a:rPr lang="en-US" altLang="ja-JP" sz="2400" baseline="30000" dirty="0" smtClean="0">
                <a:ea typeface="ＭＳ Ｐゴシック" pitchFamily="34" charset="-128"/>
                <a:cs typeface="Times New Roman" pitchFamily="18" charset="0"/>
              </a:rPr>
              <a:t>1</a:t>
            </a:r>
            <a:r>
              <a:rPr lang="en-US" altLang="ja-JP" dirty="0" smtClean="0">
                <a:ea typeface="ＭＳ Ｐゴシック" pitchFamily="34" charset="-128"/>
                <a:cs typeface="Times New Roman" pitchFamily="18" charset="0"/>
              </a:rPr>
              <a:t>, </a:t>
            </a:r>
            <a:r>
              <a:rPr lang="en-US" altLang="ja-JP" dirty="0" err="1" smtClean="0">
                <a:ea typeface="ＭＳ Ｐゴシック" pitchFamily="34" charset="-128"/>
                <a:cs typeface="Times New Roman" pitchFamily="18" charset="0"/>
              </a:rPr>
              <a:t>Jianzhuang</a:t>
            </a:r>
            <a:r>
              <a:rPr lang="en-US" altLang="ja-JP" dirty="0" smtClean="0">
                <a:ea typeface="ＭＳ Ｐゴシック" pitchFamily="34" charset="-128"/>
                <a:cs typeface="Times New Roman" pitchFamily="18" charset="0"/>
              </a:rPr>
              <a:t> Liu</a:t>
            </a:r>
            <a:r>
              <a:rPr lang="en-US" altLang="ja-JP" sz="2400" baseline="30000" dirty="0" smtClean="0">
                <a:ea typeface="ＭＳ Ｐゴシック" pitchFamily="34" charset="-128"/>
                <a:cs typeface="Times New Roman" pitchFamily="18" charset="0"/>
              </a:rPr>
              <a:t>2</a:t>
            </a:r>
            <a:r>
              <a:rPr lang="en-US" altLang="ja-JP" dirty="0" smtClean="0">
                <a:ea typeface="ＭＳ Ｐゴシック" pitchFamily="34" charset="-128"/>
                <a:cs typeface="Times New Roman" pitchFamily="18" charset="0"/>
              </a:rPr>
              <a:t>, </a:t>
            </a:r>
            <a:r>
              <a:rPr lang="en-US" altLang="ja-JP" dirty="0" err="1" smtClean="0">
                <a:ea typeface="ＭＳ Ｐゴシック" pitchFamily="34" charset="-128"/>
                <a:cs typeface="Times New Roman" pitchFamily="18" charset="0"/>
              </a:rPr>
              <a:t>Hongbo</a:t>
            </a:r>
            <a:r>
              <a:rPr lang="en-US" altLang="ja-JP" dirty="0" smtClean="0">
                <a:ea typeface="ＭＳ Ｐゴシック" pitchFamily="34" charset="-128"/>
                <a:cs typeface="Times New Roman" pitchFamily="18" charset="0"/>
              </a:rPr>
              <a:t> Fu</a:t>
            </a:r>
            <a:r>
              <a:rPr lang="en-US" altLang="ja-JP" sz="2400" baseline="30000" dirty="0" smtClean="0">
                <a:ea typeface="ＭＳ Ｐゴシック" pitchFamily="34" charset="-128"/>
                <a:cs typeface="Times New Roman" pitchFamily="18" charset="0"/>
              </a:rPr>
              <a:t>3</a:t>
            </a:r>
          </a:p>
          <a:p>
            <a:pPr algn="ctr">
              <a:buNone/>
            </a:pPr>
            <a:endParaRPr lang="en-US" altLang="ja-JP" sz="2000" baseline="30000" dirty="0" smtClean="0">
              <a:ea typeface="ＭＳ Ｐゴシック" pitchFamily="34" charset="-128"/>
              <a:cs typeface="Times New Roman" pitchFamily="18" charset="0"/>
            </a:endParaRPr>
          </a:p>
          <a:p>
            <a:pPr algn="ctr">
              <a:buNone/>
            </a:pPr>
            <a:r>
              <a:rPr lang="en-US" altLang="ja-JP" sz="2200" baseline="30000" dirty="0" smtClean="0">
                <a:ea typeface="ＭＳ Ｐゴシック" pitchFamily="34" charset="-128"/>
                <a:cs typeface="Times New Roman" pitchFamily="18" charset="0"/>
              </a:rPr>
              <a:t>1 </a:t>
            </a:r>
            <a:r>
              <a:rPr lang="en-US" altLang="zh-CN" sz="2000" dirty="0">
                <a:ea typeface="宋体" charset="-122"/>
                <a:cs typeface="Times New Roman" pitchFamily="18" charset="0"/>
              </a:rPr>
              <a:t>Shenzhen Institutes of Advanced Technology, Chinese Academy of Sciences, </a:t>
            </a:r>
            <a:r>
              <a:rPr lang="en-US" sz="2000" dirty="0"/>
              <a:t>Shenzhen, </a:t>
            </a:r>
            <a:r>
              <a:rPr lang="en-US" altLang="zh-CN" sz="2000" dirty="0" smtClean="0">
                <a:ea typeface="宋体" charset="-122"/>
                <a:cs typeface="Times New Roman" pitchFamily="18" charset="0"/>
              </a:rPr>
              <a:t>China</a:t>
            </a:r>
            <a:endParaRPr lang="en-US" altLang="zh-CN" sz="2000" dirty="0">
              <a:ea typeface="宋体" charset="-122"/>
              <a:cs typeface="Times New Roman" pitchFamily="18" charset="0"/>
            </a:endParaRPr>
          </a:p>
          <a:p>
            <a:pPr algn="ctr">
              <a:buNone/>
            </a:pPr>
            <a:r>
              <a:rPr lang="en-US" altLang="ja-JP" sz="2400" baseline="30000" dirty="0" smtClean="0">
                <a:ea typeface="ＭＳ Ｐゴシック" pitchFamily="34" charset="-128"/>
                <a:cs typeface="Times New Roman" pitchFamily="18" charset="0"/>
              </a:rPr>
              <a:t>2 </a:t>
            </a:r>
            <a:r>
              <a:rPr lang="en-US" sz="2000" dirty="0" smtClean="0"/>
              <a:t>Media </a:t>
            </a:r>
            <a:r>
              <a:rPr lang="en-US" sz="2000" dirty="0"/>
              <a:t>Laboratory, Huawei Technologies Co. Ltd., Shenzhen, China</a:t>
            </a:r>
            <a:endParaRPr lang="en-US" altLang="zh-CN" sz="2000" dirty="0">
              <a:ea typeface="ＭＳ Ｐゴシック" pitchFamily="34" charset="-128"/>
              <a:cs typeface="Times New Roman" pitchFamily="18" charset="0"/>
            </a:endParaRPr>
          </a:p>
          <a:p>
            <a:pPr algn="ctr">
              <a:buNone/>
            </a:pPr>
            <a:r>
              <a:rPr lang="en-US" altLang="ja-JP" sz="2200" baseline="30000" dirty="0" smtClean="0">
                <a:ea typeface="ＭＳ Ｐゴシック" pitchFamily="34" charset="-128"/>
                <a:cs typeface="Times New Roman" pitchFamily="18" charset="0"/>
              </a:rPr>
              <a:t>3 </a:t>
            </a:r>
            <a:r>
              <a:rPr lang="en-US" altLang="zh-CN" sz="2000" dirty="0">
                <a:ea typeface="ＭＳ Ｐゴシック" pitchFamily="34" charset="-128"/>
                <a:cs typeface="Times New Roman" pitchFamily="18" charset="0"/>
              </a:rPr>
              <a:t>City University of Hong </a:t>
            </a:r>
            <a:r>
              <a:rPr lang="en-US" altLang="zh-CN" sz="2000" dirty="0" smtClean="0">
                <a:ea typeface="ＭＳ Ｐゴシック" pitchFamily="34" charset="-128"/>
                <a:cs typeface="Times New Roman" pitchFamily="18" charset="0"/>
              </a:rPr>
              <a:t>Kong, Hong Kong, </a:t>
            </a:r>
            <a:r>
              <a:rPr lang="en-US" altLang="zh-CN" sz="2000" dirty="0">
                <a:ea typeface="ＭＳ Ｐゴシック" pitchFamily="34" charset="-128"/>
                <a:cs typeface="Times New Roman" pitchFamily="18" charset="0"/>
              </a:rPr>
              <a:t>China</a:t>
            </a:r>
            <a:endParaRPr lang="en-US" altLang="ja-JP" sz="2000" dirty="0">
              <a:ea typeface="ＭＳ Ｐゴシック" pitchFamily="34" charset="-128"/>
              <a:cs typeface="Times New Roman" pitchFamily="18" charset="0"/>
            </a:endParaRPr>
          </a:p>
          <a:p>
            <a:pPr algn="ctr">
              <a:buNone/>
            </a:pPr>
            <a:endParaRPr lang="en-US" altLang="ja-JP" sz="2400" dirty="0" smtClean="0">
              <a:ea typeface="宋体" charset="-122"/>
              <a:cs typeface="Times New Roman" pitchFamily="18" charset="0"/>
            </a:endParaRPr>
          </a:p>
          <a:p>
            <a:pPr algn="ctr">
              <a:buNone/>
            </a:pPr>
            <a:endParaRPr lang="en-US" altLang="ja-JP" sz="2400" dirty="0"/>
          </a:p>
        </p:txBody>
      </p:sp>
      <p:pic>
        <p:nvPicPr>
          <p:cNvPr id="1027" name="Picture 3"/>
          <p:cNvPicPr>
            <a:picLocks noChangeAspect="1" noChangeArrowheads="1"/>
          </p:cNvPicPr>
          <p:nvPr/>
        </p:nvPicPr>
        <p:blipFill>
          <a:blip r:embed="rId3" cstate="print"/>
          <a:srcRect/>
          <a:stretch>
            <a:fillRect/>
          </a:stretch>
        </p:blipFill>
        <p:spPr bwMode="auto">
          <a:xfrm>
            <a:off x="6172200" y="5305887"/>
            <a:ext cx="2057400" cy="1018713"/>
          </a:xfrm>
          <a:prstGeom prst="rect">
            <a:avLst/>
          </a:prstGeom>
          <a:noFill/>
          <a:ln w="9525">
            <a:noFill/>
            <a:miter lim="800000"/>
            <a:headEnd/>
            <a:tailEnd/>
          </a:ln>
        </p:spPr>
      </p:pic>
      <p:pic>
        <p:nvPicPr>
          <p:cNvPr id="7" name="图片 6" descr="logoSIAT.jpg"/>
          <p:cNvPicPr>
            <a:picLocks noChangeAspect="1"/>
          </p:cNvPicPr>
          <p:nvPr/>
        </p:nvPicPr>
        <p:blipFill>
          <a:blip r:embed="rId4" cstate="print"/>
          <a:stretch>
            <a:fillRect/>
          </a:stretch>
        </p:blipFill>
        <p:spPr>
          <a:xfrm>
            <a:off x="1530849" y="5257800"/>
            <a:ext cx="1094913" cy="109491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5302686"/>
            <a:ext cx="1018857" cy="1021914"/>
          </a:xfrm>
          <a:prstGeom prst="rect">
            <a:avLst/>
          </a:prstGeom>
        </p:spPr>
      </p:pic>
    </p:spTree>
    <p:extLst>
      <p:ext uri="{BB962C8B-B14F-4D97-AF65-F5344CB8AC3E}">
        <p14:creationId xmlns:p14="http://schemas.microsoft.com/office/powerpoint/2010/main" val="47294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371600" y="1523999"/>
            <a:ext cx="6172200" cy="3677519"/>
          </a:xfrm>
          <a:prstGeom prst="rect">
            <a:avLst/>
          </a:prstGeom>
          <a:noFill/>
          <a:ln w="9525">
            <a:noFill/>
            <a:miter lim="800000"/>
            <a:headEnd/>
            <a:tailEnd/>
          </a:ln>
        </p:spPr>
      </p:pic>
      <p:sp>
        <p:nvSpPr>
          <p:cNvPr id="5" name="TextBox 6"/>
          <p:cNvSpPr txBox="1">
            <a:spLocks noChangeArrowheads="1"/>
          </p:cNvSpPr>
          <p:nvPr/>
        </p:nvSpPr>
        <p:spPr bwMode="auto">
          <a:xfrm>
            <a:off x="304800" y="5105400"/>
            <a:ext cx="8534400" cy="1311128"/>
          </a:xfrm>
          <a:prstGeom prst="rect">
            <a:avLst/>
          </a:prstGeom>
          <a:noFill/>
          <a:ln w="9525">
            <a:noFill/>
            <a:miter lim="800000"/>
            <a:headEnd/>
            <a:tailEnd/>
          </a:ln>
        </p:spPr>
        <p:txBody>
          <a:bodyPr wrap="square">
            <a:spAutoFit/>
          </a:bodyPr>
          <a:lstStyle/>
          <a:p>
            <a:pPr marL="273050" indent="-273050" eaLnBrk="0" hangingPunct="0">
              <a:spcBef>
                <a:spcPct val="20000"/>
              </a:spcBef>
              <a:buClr>
                <a:schemeClr val="accent1"/>
              </a:buClr>
              <a:buSzPct val="85000"/>
              <a:buFont typeface="Wingdings 2" pitchFamily="18" charset="2"/>
              <a:buChar char=""/>
              <a:defRPr/>
            </a:pPr>
            <a:r>
              <a:rPr lang="en-US" altLang="zh-CN" dirty="0">
                <a:latin typeface="+mn-lt"/>
              </a:rPr>
              <a:t>Sampling 42 views for a 3D model and using occluding contour line </a:t>
            </a:r>
            <a:r>
              <a:rPr lang="en-US" altLang="zh-CN" dirty="0" smtClean="0">
                <a:latin typeface="+mn-lt"/>
              </a:rPr>
              <a:t>style</a:t>
            </a:r>
          </a:p>
          <a:p>
            <a:pPr marL="273050" indent="-273050" eaLnBrk="0" hangingPunct="0">
              <a:spcBef>
                <a:spcPct val="20000"/>
              </a:spcBef>
              <a:buClr>
                <a:schemeClr val="accent1"/>
              </a:buClr>
              <a:buSzPct val="85000"/>
              <a:buFont typeface="Wingdings 2" pitchFamily="18" charset="2"/>
              <a:buChar char=""/>
              <a:defRPr/>
            </a:pPr>
            <a:r>
              <a:rPr lang="en-US" altLang="zh-CN" dirty="0" smtClean="0">
                <a:latin typeface="+mn-lt"/>
              </a:rPr>
              <a:t>Local </a:t>
            </a:r>
            <a:r>
              <a:rPr lang="en-US" altLang="zh-CN" dirty="0">
                <a:latin typeface="+mn-lt"/>
              </a:rPr>
              <a:t>Descriptor:  </a:t>
            </a:r>
            <a:r>
              <a:rPr lang="en-US" altLang="ja-JP" dirty="0">
                <a:latin typeface="+mn-lt"/>
              </a:rPr>
              <a:t>junction-based extended shape </a:t>
            </a:r>
            <a:r>
              <a:rPr lang="en-US" altLang="ja-JP" dirty="0" smtClean="0">
                <a:latin typeface="+mn-lt"/>
              </a:rPr>
              <a:t>context</a:t>
            </a:r>
          </a:p>
          <a:p>
            <a:pPr marL="273050" indent="-273050" eaLnBrk="0" hangingPunct="0">
              <a:spcBef>
                <a:spcPct val="20000"/>
              </a:spcBef>
              <a:buClr>
                <a:schemeClr val="accent1"/>
              </a:buClr>
              <a:buSzPct val="85000"/>
              <a:buFont typeface="Wingdings 2" pitchFamily="18" charset="2"/>
              <a:buChar char=""/>
              <a:defRPr/>
            </a:pPr>
            <a:r>
              <a:rPr lang="en-US" altLang="zh-CN" dirty="0" smtClean="0">
                <a:latin typeface="+mn-lt"/>
              </a:rPr>
              <a:t>Histogram </a:t>
            </a:r>
            <a:r>
              <a:rPr lang="en-US" altLang="zh-CN" dirty="0">
                <a:latin typeface="+mn-lt"/>
              </a:rPr>
              <a:t>of visual  words:  K-means clustering </a:t>
            </a:r>
            <a:r>
              <a:rPr lang="en-US" altLang="zh-CN" dirty="0" smtClean="0">
                <a:latin typeface="+mn-lt"/>
              </a:rPr>
              <a:t>(K= 600</a:t>
            </a:r>
            <a:r>
              <a:rPr lang="en-US" altLang="zh-CN" dirty="0">
                <a:latin typeface="+mn-lt"/>
              </a:rPr>
              <a:t>, 800,1000), </a:t>
            </a:r>
            <a:r>
              <a:rPr lang="en-US" altLang="zh-CN" dirty="0" smtClean="0">
                <a:latin typeface="+mn-lt"/>
              </a:rPr>
              <a:t> vector </a:t>
            </a:r>
            <a:r>
              <a:rPr lang="en-US" altLang="zh-CN" dirty="0">
                <a:latin typeface="+mn-lt"/>
              </a:rPr>
              <a:t>quantization</a:t>
            </a:r>
          </a:p>
        </p:txBody>
      </p:sp>
      <p:sp>
        <p:nvSpPr>
          <p:cNvPr id="6" name="タイトル 1"/>
          <p:cNvSpPr>
            <a:spLocks noGrp="1"/>
          </p:cNvSpPr>
          <p:nvPr>
            <p:ph type="title"/>
          </p:nvPr>
        </p:nvSpPr>
        <p:spPr>
          <a:xfrm>
            <a:off x="301625" y="228600"/>
            <a:ext cx="8534400" cy="758825"/>
          </a:xfrm>
        </p:spPr>
        <p:txBody>
          <a:bodyPr/>
          <a:lstStyle/>
          <a:p>
            <a:r>
              <a:rPr kumimoji="1" lang="en-US" altLang="zh-CN" dirty="0"/>
              <a:t>Bag-of-Features Framework</a:t>
            </a:r>
            <a:endParaRPr kumimoji="1" lang="ja-JP" altLang="en-US" dirty="0"/>
          </a:p>
        </p:txBody>
      </p:sp>
    </p:spTree>
    <p:extLst>
      <p:ext uri="{BB962C8B-B14F-4D97-AF65-F5344CB8AC3E}">
        <p14:creationId xmlns:p14="http://schemas.microsoft.com/office/powerpoint/2010/main" val="1344798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keypointSelection.jpg"/>
          <p:cNvPicPr>
            <a:picLocks noChangeAspect="1"/>
          </p:cNvPicPr>
          <p:nvPr/>
        </p:nvPicPr>
        <p:blipFill>
          <a:blip r:embed="rId3" cstate="print"/>
          <a:stretch>
            <a:fillRect/>
          </a:stretch>
        </p:blipFill>
        <p:spPr>
          <a:xfrm>
            <a:off x="1724100" y="1524000"/>
            <a:ext cx="5695799" cy="2803874"/>
          </a:xfrm>
          <a:prstGeom prst="rect">
            <a:avLst/>
          </a:prstGeom>
        </p:spPr>
      </p:pic>
      <p:sp>
        <p:nvSpPr>
          <p:cNvPr id="6" name="矩形 5"/>
          <p:cNvSpPr/>
          <p:nvPr/>
        </p:nvSpPr>
        <p:spPr>
          <a:xfrm>
            <a:off x="152400" y="4327874"/>
            <a:ext cx="8839200" cy="1920526"/>
          </a:xfrm>
          <a:prstGeom prst="rect">
            <a:avLst/>
          </a:prstGeom>
        </p:spPr>
        <p:txBody>
          <a:bodyPr wrap="square">
            <a:spAutoFit/>
          </a:bodyPr>
          <a:lstStyle/>
          <a:p>
            <a:pPr marL="273050" indent="-273050" eaLnBrk="0" hangingPunct="0">
              <a:spcBef>
                <a:spcPct val="20000"/>
              </a:spcBef>
              <a:buClr>
                <a:schemeClr val="accent1"/>
              </a:buClr>
              <a:buSzPct val="85000"/>
              <a:buFont typeface="Wingdings 2" pitchFamily="18" charset="2"/>
              <a:buChar char=""/>
              <a:defRPr/>
            </a:pPr>
            <a:r>
              <a:rPr lang="en-US" altLang="zh-CN" b="1" dirty="0">
                <a:latin typeface="+mn-lt"/>
              </a:rPr>
              <a:t>Characteristics</a:t>
            </a:r>
            <a:r>
              <a:rPr lang="en-US" altLang="zh-CN" dirty="0">
                <a:latin typeface="+mn-lt"/>
              </a:rPr>
              <a:t> of the proposed </a:t>
            </a:r>
            <a:r>
              <a:rPr lang="en-US" altLang="zh-CN" b="1" dirty="0">
                <a:latin typeface="+mn-lt"/>
              </a:rPr>
              <a:t>extended shape context</a:t>
            </a:r>
            <a:r>
              <a:rPr lang="en-US" altLang="zh-CN" dirty="0">
                <a:latin typeface="+mn-lt"/>
              </a:rPr>
              <a:t>:</a:t>
            </a:r>
          </a:p>
          <a:p>
            <a:pPr marL="547688" lvl="1" indent="-273050" eaLnBrk="0" hangingPunct="0">
              <a:spcBef>
                <a:spcPct val="20000"/>
              </a:spcBef>
              <a:buClr>
                <a:schemeClr val="accent2"/>
              </a:buClr>
              <a:buSzPct val="70000"/>
              <a:buFont typeface="Wingdings" pitchFamily="2" charset="2"/>
              <a:buChar char=""/>
            </a:pPr>
            <a:r>
              <a:rPr kumimoji="1" lang="en-US" altLang="zh-CN" dirty="0">
                <a:latin typeface="+mn-lt"/>
                <a:ea typeface="+mn-ea"/>
              </a:rPr>
              <a:t>Edge point locations are quantized into 40 bins of a log-polar coordinate system</a:t>
            </a:r>
          </a:p>
          <a:p>
            <a:pPr marL="547688" lvl="1" indent="-273050" eaLnBrk="0" hangingPunct="0">
              <a:spcBef>
                <a:spcPct val="20000"/>
              </a:spcBef>
              <a:buClr>
                <a:schemeClr val="accent2"/>
              </a:buClr>
              <a:buSzPct val="70000"/>
              <a:buFont typeface="Wingdings" pitchFamily="2" charset="2"/>
              <a:buChar char=""/>
            </a:pPr>
            <a:r>
              <a:rPr kumimoji="1" lang="en-US" altLang="zh-CN" dirty="0">
                <a:latin typeface="+mn-lt"/>
                <a:ea typeface="+mn-ea"/>
              </a:rPr>
              <a:t>Selecting all the junctions,  the points with degree one, and the mid-points in </a:t>
            </a:r>
            <a:r>
              <a:rPr lang="en-US" altLang="zh-CN" dirty="0" smtClean="0">
                <a:latin typeface="+mn-lt"/>
              </a:rPr>
              <a:t>the lines connecting two adjacent junctions as the key-points</a:t>
            </a:r>
          </a:p>
          <a:p>
            <a:pPr marL="547688" lvl="1" indent="-273050" eaLnBrk="0" hangingPunct="0">
              <a:spcBef>
                <a:spcPct val="20000"/>
              </a:spcBef>
              <a:buClr>
                <a:schemeClr val="accent2"/>
              </a:buClr>
              <a:buSzPct val="70000"/>
              <a:buFont typeface="Wingdings" pitchFamily="2" charset="2"/>
              <a:buChar char=""/>
            </a:pPr>
            <a:r>
              <a:rPr lang="en-US" altLang="zh-CN" dirty="0" smtClean="0">
                <a:latin typeface="+mn-lt"/>
              </a:rPr>
              <a:t>Aligning the reference axis with </a:t>
            </a:r>
            <a:r>
              <a:rPr lang="en-US" altLang="zh-CN" dirty="0" smtClean="0">
                <a:latin typeface="+mn-lt"/>
                <a:sym typeface="Symbol"/>
              </a:rPr>
              <a:t> = 0 </a:t>
            </a:r>
            <a:r>
              <a:rPr lang="en-US" altLang="zh-CN" dirty="0" smtClean="0">
                <a:latin typeface="+mn-lt"/>
              </a:rPr>
              <a:t>of the log-polar coordinate system to the corresponding longest edge to handle rotation variations</a:t>
            </a:r>
          </a:p>
        </p:txBody>
      </p:sp>
      <p:sp>
        <p:nvSpPr>
          <p:cNvPr id="7" name="タイトル 1"/>
          <p:cNvSpPr>
            <a:spLocks noGrp="1"/>
          </p:cNvSpPr>
          <p:nvPr>
            <p:ph type="title"/>
          </p:nvPr>
        </p:nvSpPr>
        <p:spPr>
          <a:xfrm>
            <a:off x="301625" y="228600"/>
            <a:ext cx="8534400" cy="758825"/>
          </a:xfrm>
        </p:spPr>
        <p:txBody>
          <a:bodyPr/>
          <a:lstStyle/>
          <a:p>
            <a:r>
              <a:rPr kumimoji="1" lang="en-US" altLang="zh-CN" dirty="0"/>
              <a:t>Local Descriptor Extraction</a:t>
            </a:r>
            <a:endParaRPr kumimoji="1" lang="ja-JP" altLang="en-US" dirty="0"/>
          </a:p>
        </p:txBody>
      </p:sp>
    </p:spTree>
    <p:extLst>
      <p:ext uri="{BB962C8B-B14F-4D97-AF65-F5344CB8AC3E}">
        <p14:creationId xmlns:p14="http://schemas.microsoft.com/office/powerpoint/2010/main" val="141286973"/>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hlinkClick r:id="rId3" action="ppaction://hlinksldjump"/>
              </a:rPr>
              <a:t>Evaluation</a:t>
            </a:r>
            <a:endParaRPr lang="en-US" altLang="zh-CN" sz="2800" dirty="0" smtClean="0">
              <a:ea typeface="宋体" charset="-122"/>
              <a:cs typeface="Times New Roman" pitchFamily="18" charset="0"/>
            </a:endParaRP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1785396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smtClean="0">
                <a:ea typeface="宋体" charset="-122"/>
                <a:cs typeface="Times New Roman" pitchFamily="18" charset="0"/>
              </a:rPr>
              <a:t>Evaluation</a:t>
            </a:r>
          </a:p>
        </p:txBody>
      </p:sp>
      <p:sp>
        <p:nvSpPr>
          <p:cNvPr id="18435" name="Content Placeholder 2"/>
          <p:cNvSpPr>
            <a:spLocks/>
          </p:cNvSpPr>
          <p:nvPr/>
        </p:nvSpPr>
        <p:spPr bwMode="auto">
          <a:xfrm>
            <a:off x="228600" y="1447800"/>
            <a:ext cx="8686800" cy="45720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2400" dirty="0" smtClean="0">
                <a:latin typeface="+mn-lt"/>
              </a:rPr>
              <a:t>Seven </a:t>
            </a:r>
            <a:r>
              <a:rPr lang="en-US" sz="2400" dirty="0">
                <a:latin typeface="+mn-lt"/>
              </a:rPr>
              <a:t>commonly adopted </a:t>
            </a:r>
            <a:r>
              <a:rPr lang="en-US" sz="2400" dirty="0" smtClean="0">
                <a:latin typeface="+mn-lt"/>
              </a:rPr>
              <a:t>performance metrics </a:t>
            </a:r>
            <a:r>
              <a:rPr lang="en-US" sz="2400" dirty="0">
                <a:latin typeface="+mn-lt"/>
              </a:rPr>
              <a:t>in 3D model retrieval </a:t>
            </a:r>
            <a:r>
              <a:rPr lang="en-US" sz="2400" dirty="0" smtClean="0">
                <a:latin typeface="+mn-lt"/>
              </a:rPr>
              <a:t>technique:</a:t>
            </a:r>
          </a:p>
          <a:p>
            <a:pPr marL="742950" lvl="1" indent="-285750">
              <a:spcBef>
                <a:spcPct val="20000"/>
              </a:spcBef>
              <a:buClr>
                <a:schemeClr val="accent1"/>
              </a:buClr>
              <a:buSzPct val="85000"/>
              <a:buFont typeface="Courier New" pitchFamily="49" charset="0"/>
              <a:buChar char="o"/>
              <a:defRPr/>
            </a:pPr>
            <a:r>
              <a:rPr lang="en-US" sz="2000" dirty="0" smtClean="0">
                <a:latin typeface="+mn-lt"/>
              </a:rPr>
              <a:t>Precision-Recall </a:t>
            </a:r>
            <a:r>
              <a:rPr lang="en-US" sz="2000" dirty="0">
                <a:latin typeface="+mn-lt"/>
              </a:rPr>
              <a:t>plot (</a:t>
            </a:r>
            <a:r>
              <a:rPr lang="en-US" sz="2000" i="1" dirty="0">
                <a:latin typeface="+mn-lt"/>
              </a:rPr>
              <a:t>PR</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Nearest </a:t>
            </a:r>
            <a:r>
              <a:rPr lang="en-US" sz="2000" dirty="0">
                <a:latin typeface="+mn-lt"/>
              </a:rPr>
              <a:t>Neighbor (</a:t>
            </a:r>
            <a:r>
              <a:rPr lang="en-US" sz="2000" i="1" dirty="0" smtClean="0">
                <a:latin typeface="+mn-lt"/>
              </a:rPr>
              <a:t>NN</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First </a:t>
            </a:r>
            <a:r>
              <a:rPr lang="en-US" sz="2000" dirty="0">
                <a:latin typeface="+mn-lt"/>
              </a:rPr>
              <a:t>Tier (</a:t>
            </a:r>
            <a:r>
              <a:rPr lang="en-US" sz="2000" i="1" dirty="0" smtClean="0">
                <a:latin typeface="+mn-lt"/>
              </a:rPr>
              <a:t>FT</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Second </a:t>
            </a:r>
            <a:r>
              <a:rPr lang="en-US" sz="2000" dirty="0">
                <a:latin typeface="+mn-lt"/>
              </a:rPr>
              <a:t>Tier (</a:t>
            </a:r>
            <a:r>
              <a:rPr lang="en-US" sz="2000" i="1" dirty="0" smtClean="0">
                <a:latin typeface="+mn-lt"/>
              </a:rPr>
              <a:t>ST</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E-Measures </a:t>
            </a:r>
            <a:r>
              <a:rPr lang="en-US" sz="2000" dirty="0">
                <a:latin typeface="+mn-lt"/>
              </a:rPr>
              <a:t>(</a:t>
            </a:r>
            <a:r>
              <a:rPr lang="en-US" sz="2000" i="1" dirty="0" smtClean="0">
                <a:latin typeface="+mn-lt"/>
              </a:rPr>
              <a:t>E</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Discounted Cumulated Gain </a:t>
            </a:r>
            <a:r>
              <a:rPr lang="en-US" sz="2000" dirty="0">
                <a:latin typeface="+mn-lt"/>
              </a:rPr>
              <a:t>(</a:t>
            </a:r>
            <a:r>
              <a:rPr lang="en-US" sz="2000" i="1" dirty="0">
                <a:latin typeface="+mn-lt"/>
              </a:rPr>
              <a:t>DCG</a:t>
            </a:r>
            <a:r>
              <a:rPr lang="en-US" sz="2000" dirty="0">
                <a:latin typeface="+mn-lt"/>
              </a:rPr>
              <a:t>) </a:t>
            </a:r>
            <a:endParaRPr lang="en-US" sz="2000" dirty="0" smtClean="0">
              <a:latin typeface="+mn-lt"/>
            </a:endParaRPr>
          </a:p>
          <a:p>
            <a:pPr marL="742950" lvl="1" indent="-285750">
              <a:spcBef>
                <a:spcPct val="20000"/>
              </a:spcBef>
              <a:buClr>
                <a:schemeClr val="accent1"/>
              </a:buClr>
              <a:buSzPct val="85000"/>
              <a:buFont typeface="Courier New" pitchFamily="49" charset="0"/>
              <a:buChar char="o"/>
              <a:defRPr/>
            </a:pPr>
            <a:r>
              <a:rPr lang="en-US" sz="2000" dirty="0" smtClean="0">
                <a:latin typeface="+mn-lt"/>
              </a:rPr>
              <a:t>Average </a:t>
            </a:r>
            <a:r>
              <a:rPr lang="en-US" sz="2000" dirty="0">
                <a:latin typeface="+mn-lt"/>
              </a:rPr>
              <a:t>Precision (</a:t>
            </a:r>
            <a:r>
              <a:rPr lang="en-US" sz="2000" i="1" dirty="0" smtClean="0">
                <a:latin typeface="+mn-lt"/>
              </a:rPr>
              <a:t>AP</a:t>
            </a:r>
            <a:r>
              <a:rPr lang="en-US" sz="2000" dirty="0" smtClean="0">
                <a:latin typeface="+mn-lt"/>
              </a:rPr>
              <a:t>)</a:t>
            </a:r>
          </a:p>
          <a:p>
            <a:pPr marL="273050" indent="-273050">
              <a:spcBef>
                <a:spcPct val="20000"/>
              </a:spcBef>
              <a:buClr>
                <a:schemeClr val="accent1"/>
              </a:buClr>
              <a:buSzPct val="85000"/>
              <a:buFont typeface="Wingdings 2" pitchFamily="18" charset="2"/>
              <a:buChar char=""/>
              <a:defRPr/>
            </a:pPr>
            <a:r>
              <a:rPr lang="en-US" sz="2400" dirty="0" smtClean="0">
                <a:latin typeface="+mn-lt"/>
              </a:rPr>
              <a:t>We also have developed the code to compute them</a:t>
            </a:r>
          </a:p>
          <a:p>
            <a:pPr marL="742950" lvl="1" indent="-285750">
              <a:spcBef>
                <a:spcPct val="20000"/>
              </a:spcBef>
              <a:buClr>
                <a:schemeClr val="accent1"/>
              </a:buClr>
              <a:buSzPct val="85000"/>
              <a:buFont typeface="Courier New" pitchFamily="49" charset="0"/>
              <a:buChar char="o"/>
              <a:defRPr/>
            </a:pPr>
            <a:r>
              <a:rPr lang="en-US" sz="2000" dirty="0">
                <a:latin typeface="+mn-lt"/>
                <a:hlinkClick r:id="rId3"/>
              </a:rPr>
              <a:t>http://</a:t>
            </a:r>
            <a:r>
              <a:rPr lang="en-US" sz="2000" dirty="0" smtClean="0">
                <a:latin typeface="+mn-lt"/>
                <a:hlinkClick r:id="rId3"/>
              </a:rPr>
              <a:t>www.itl.nist.gov/iad/vug/sharp/contest/2014/SBR/data.html</a:t>
            </a:r>
            <a:endParaRPr lang="en-US" sz="2000" dirty="0" smtClean="0">
              <a:latin typeface="+mn-lt"/>
            </a:endParaRPr>
          </a:p>
          <a:p>
            <a:pPr marL="742950" lvl="1" indent="-285750">
              <a:spcBef>
                <a:spcPct val="20000"/>
              </a:spcBef>
              <a:buClr>
                <a:schemeClr val="accent1"/>
              </a:buClr>
              <a:buSzPct val="85000"/>
              <a:buFont typeface="Courier New" pitchFamily="49" charset="0"/>
              <a:buChar char="o"/>
              <a:defRPr/>
            </a:pPr>
            <a:endParaRPr lang="en-US" altLang="zh-CN" dirty="0">
              <a:latin typeface="+mn-lt"/>
            </a:endParaRPr>
          </a:p>
        </p:txBody>
      </p:sp>
    </p:spTree>
    <p:extLst>
      <p:ext uri="{BB962C8B-B14F-4D97-AF65-F5344CB8AC3E}">
        <p14:creationId xmlns:p14="http://schemas.microsoft.com/office/powerpoint/2010/main" val="3306852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hlinkClick r:id="rId3" action="ppaction://hlinksldjump"/>
              </a:rPr>
              <a:t>Results</a:t>
            </a:r>
            <a:endParaRPr lang="en-US" altLang="zh-CN" sz="2800" dirty="0" smtClean="0">
              <a:ea typeface="宋体" charset="-122"/>
              <a:cs typeface="Times New Roman" pitchFamily="18" charset="0"/>
            </a:endParaRP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97834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Results: Precision-Recall</a:t>
            </a:r>
            <a:endParaRPr lang="en-US" dirty="0">
              <a:cs typeface="Times New Roman" pitchFamily="18"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11" y="1524000"/>
            <a:ext cx="436618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47" y="1524000"/>
            <a:ext cx="4354553" cy="427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213774" y="5822859"/>
            <a:ext cx="4358225" cy="369332"/>
          </a:xfrm>
          <a:prstGeom prst="rect">
            <a:avLst/>
          </a:prstGeom>
          <a:noFill/>
          <a:ln w="9525">
            <a:noFill/>
            <a:miter lim="800000"/>
            <a:headEnd/>
            <a:tailEnd/>
          </a:ln>
        </p:spPr>
        <p:txBody>
          <a:bodyPr wrap="square">
            <a:spAutoFit/>
          </a:bodyPr>
          <a:lstStyle/>
          <a:p>
            <a:pPr algn="ctr"/>
            <a:r>
              <a:rPr lang="en-US" dirty="0"/>
              <a:t>Complete benchmark</a:t>
            </a:r>
            <a:endParaRPr lang="en-US" altLang="zh-CN" dirty="0">
              <a:latin typeface="+mn-lt"/>
              <a:cs typeface="Times New Roman" pitchFamily="18" charset="0"/>
            </a:endParaRPr>
          </a:p>
        </p:txBody>
      </p:sp>
      <p:sp>
        <p:nvSpPr>
          <p:cNvPr id="12" name="Rectangle 11"/>
          <p:cNvSpPr>
            <a:spLocks noChangeArrowheads="1"/>
          </p:cNvSpPr>
          <p:nvPr/>
        </p:nvSpPr>
        <p:spPr bwMode="auto">
          <a:xfrm>
            <a:off x="4648200" y="5791394"/>
            <a:ext cx="4350880" cy="369332"/>
          </a:xfrm>
          <a:prstGeom prst="rect">
            <a:avLst/>
          </a:prstGeom>
          <a:noFill/>
          <a:ln w="9525">
            <a:noFill/>
            <a:miter lim="800000"/>
            <a:headEnd/>
            <a:tailEnd/>
          </a:ln>
        </p:spPr>
        <p:txBody>
          <a:bodyPr wrap="square">
            <a:spAutoFit/>
          </a:bodyPr>
          <a:lstStyle/>
          <a:p>
            <a:pPr algn="ctr"/>
            <a:r>
              <a:rPr lang="en-US" dirty="0"/>
              <a:t>Complete </a:t>
            </a:r>
            <a:r>
              <a:rPr lang="en-US" dirty="0" smtClean="0"/>
              <a:t>benchmark (best runs)</a:t>
            </a:r>
            <a:endParaRPr lang="en-US" altLang="zh-CN"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a:t>
            </a:r>
            <a:r>
              <a:rPr lang="en-US" dirty="0" smtClean="0">
                <a:cs typeface="Times New Roman" pitchFamily="18" charset="0"/>
              </a:rPr>
              <a:t>Performance Metrics</a:t>
            </a:r>
            <a:endParaRPr lang="en-US" dirty="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0" y="2057400"/>
            <a:ext cx="869674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1676400"/>
            <a:ext cx="8382000" cy="338554"/>
          </a:xfrm>
          <a:prstGeom prst="rect">
            <a:avLst/>
          </a:prstGeom>
        </p:spPr>
        <p:txBody>
          <a:bodyPr wrap="square">
            <a:spAutoFit/>
          </a:bodyPr>
          <a:lstStyle/>
          <a:p>
            <a:r>
              <a:rPr lang="en-US" sz="1600" dirty="0">
                <a:latin typeface="+mn-lt"/>
                <a:cs typeface="Times New Roman" pitchFamily="18" charset="0"/>
              </a:rPr>
              <a:t>Performance metrics comparison on the </a:t>
            </a:r>
            <a:r>
              <a:rPr lang="en-US" sz="1600" dirty="0" smtClean="0">
                <a:latin typeface="+mn-lt"/>
                <a:cs typeface="Times New Roman" pitchFamily="18" charset="0"/>
              </a:rPr>
              <a:t>complete SHREC’14 </a:t>
            </a:r>
            <a:r>
              <a:rPr lang="en-US" sz="1600" dirty="0">
                <a:latin typeface="+mn-lt"/>
                <a:cs typeface="Times New Roman" pitchFamily="18" charset="0"/>
              </a:rPr>
              <a:t>Sketch Track Benchmark.</a:t>
            </a:r>
          </a:p>
        </p:txBody>
      </p:sp>
    </p:spTree>
    <p:extLst>
      <p:ext uri="{BB962C8B-B14F-4D97-AF65-F5344CB8AC3E}">
        <p14:creationId xmlns:p14="http://schemas.microsoft.com/office/powerpoint/2010/main" val="99699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Timing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79" y="2317946"/>
            <a:ext cx="8690321" cy="233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1981200"/>
            <a:ext cx="9071322" cy="361637"/>
          </a:xfrm>
          <a:prstGeom prst="rect">
            <a:avLst/>
          </a:prstGeom>
        </p:spPr>
        <p:txBody>
          <a:bodyPr wrap="square">
            <a:spAutoFit/>
          </a:bodyPr>
          <a:lstStyle/>
          <a:p>
            <a:r>
              <a:rPr lang="en-US" sz="1750" dirty="0">
                <a:latin typeface="+mn-lt"/>
                <a:cs typeface="Times New Roman" pitchFamily="18" charset="0"/>
              </a:rPr>
              <a:t>Timing information comparison: </a:t>
            </a:r>
            <a:r>
              <a:rPr lang="en-US" sz="1750" i="1" dirty="0">
                <a:latin typeface="+mn-lt"/>
                <a:cs typeface="Times New Roman" pitchFamily="18" charset="0"/>
              </a:rPr>
              <a:t>T</a:t>
            </a:r>
            <a:r>
              <a:rPr lang="en-US" sz="1750" dirty="0">
                <a:latin typeface="+mn-lt"/>
                <a:cs typeface="Times New Roman" pitchFamily="18" charset="0"/>
              </a:rPr>
              <a:t> is the average response time (in seconds) per query.</a:t>
            </a:r>
          </a:p>
        </p:txBody>
      </p:sp>
    </p:spTree>
    <p:extLst>
      <p:ext uri="{BB962C8B-B14F-4D97-AF65-F5344CB8AC3E}">
        <p14:creationId xmlns:p14="http://schemas.microsoft.com/office/powerpoint/2010/main" val="269222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Introduction</a:t>
            </a:r>
            <a:endParaRPr lang="en-US" dirty="0">
              <a:cs typeface="Times New Roman" pitchFamily="18" charset="0"/>
            </a:endParaRPr>
          </a:p>
        </p:txBody>
      </p:sp>
      <p:sp>
        <p:nvSpPr>
          <p:cNvPr id="13314" name="Content Placeholder 2"/>
          <p:cNvSpPr>
            <a:spLocks noGrp="1"/>
          </p:cNvSpPr>
          <p:nvPr>
            <p:ph sz="quarter" idx="1"/>
          </p:nvPr>
        </p:nvSpPr>
        <p:spPr>
          <a:xfrm>
            <a:off x="301625" y="1524001"/>
            <a:ext cx="8504238" cy="4258726"/>
          </a:xfrm>
        </p:spPr>
        <p:txBody>
          <a:bodyPr/>
          <a:lstStyle/>
          <a:p>
            <a:r>
              <a:rPr lang="en-US" sz="2000" b="1" dirty="0">
                <a:cs typeface="Times New Roman" pitchFamily="18" charset="0"/>
              </a:rPr>
              <a:t>Sketch-based 3D model retrieval </a:t>
            </a:r>
            <a:r>
              <a:rPr lang="en-US" sz="2000" dirty="0">
                <a:cs typeface="Times New Roman" pitchFamily="18" charset="0"/>
              </a:rPr>
              <a:t>is focusing on </a:t>
            </a:r>
            <a:r>
              <a:rPr lang="en-US" sz="2000" dirty="0" smtClean="0">
                <a:cs typeface="Times New Roman" pitchFamily="18" charset="0"/>
              </a:rPr>
              <a:t>retrieving relevant </a:t>
            </a:r>
            <a:r>
              <a:rPr lang="en-US" sz="2000" dirty="0">
                <a:cs typeface="Times New Roman" pitchFamily="18" charset="0"/>
              </a:rPr>
              <a:t>3D models using sketch(</a:t>
            </a:r>
            <a:r>
              <a:rPr lang="en-US" sz="2000" dirty="0" err="1">
                <a:cs typeface="Times New Roman" pitchFamily="18" charset="0"/>
              </a:rPr>
              <a:t>es</a:t>
            </a:r>
            <a:r>
              <a:rPr lang="en-US" sz="2000" dirty="0">
                <a:cs typeface="Times New Roman" pitchFamily="18" charset="0"/>
              </a:rPr>
              <a:t>) as </a:t>
            </a:r>
            <a:r>
              <a:rPr lang="en-US" sz="2000" dirty="0" smtClean="0">
                <a:cs typeface="Times New Roman" pitchFamily="18" charset="0"/>
              </a:rPr>
              <a:t>input</a:t>
            </a:r>
          </a:p>
          <a:p>
            <a:r>
              <a:rPr lang="en-US" sz="2000" b="1" dirty="0" smtClean="0">
                <a:cs typeface="Times New Roman" pitchFamily="18" charset="0"/>
              </a:rPr>
              <a:t>Characteristics of the scheme:</a:t>
            </a:r>
            <a:r>
              <a:rPr lang="en-US" sz="2000" dirty="0" smtClean="0">
                <a:cs typeface="Times New Roman" pitchFamily="18" charset="0"/>
              </a:rPr>
              <a:t> </a:t>
            </a:r>
          </a:p>
          <a:p>
            <a:pPr lvl="1">
              <a:buFont typeface="Courier New" pitchFamily="49" charset="0"/>
              <a:buChar char="o"/>
            </a:pPr>
            <a:r>
              <a:rPr lang="en-US" sz="1800" dirty="0">
                <a:solidFill>
                  <a:schemeClr val="tx1"/>
                </a:solidFill>
                <a:cs typeface="Times New Roman" pitchFamily="18" charset="0"/>
              </a:rPr>
              <a:t>I</a:t>
            </a:r>
            <a:r>
              <a:rPr lang="en-US" sz="1800" dirty="0" smtClean="0">
                <a:solidFill>
                  <a:schemeClr val="tx1"/>
                </a:solidFill>
                <a:cs typeface="Times New Roman" pitchFamily="18" charset="0"/>
              </a:rPr>
              <a:t>ntuitive and convenient, easy </a:t>
            </a:r>
            <a:r>
              <a:rPr lang="en-US" sz="1800" dirty="0">
                <a:solidFill>
                  <a:schemeClr val="tx1"/>
                </a:solidFill>
                <a:cs typeface="Times New Roman" pitchFamily="18" charset="0"/>
              </a:rPr>
              <a:t>for users to </a:t>
            </a:r>
            <a:r>
              <a:rPr lang="en-US" sz="1800" dirty="0" smtClean="0">
                <a:solidFill>
                  <a:schemeClr val="tx1"/>
                </a:solidFill>
                <a:cs typeface="Times New Roman" pitchFamily="18" charset="0"/>
              </a:rPr>
              <a:t>learn</a:t>
            </a:r>
          </a:p>
          <a:p>
            <a:pPr lvl="1">
              <a:buFont typeface="Courier New" pitchFamily="49" charset="0"/>
              <a:buChar char="o"/>
            </a:pPr>
            <a:r>
              <a:rPr lang="en-US" sz="1800" dirty="0" smtClean="0">
                <a:solidFill>
                  <a:schemeClr val="tx1"/>
                </a:solidFill>
                <a:cs typeface="Times New Roman" pitchFamily="18" charset="0"/>
              </a:rPr>
              <a:t>Popular and important for related applications, such as:</a:t>
            </a:r>
          </a:p>
          <a:p>
            <a:pPr lvl="2">
              <a:buFont typeface="Wingdings" pitchFamily="2" charset="2"/>
              <a:buChar char="ü"/>
            </a:pPr>
            <a:r>
              <a:rPr lang="en-US" sz="1800" dirty="0" smtClean="0">
                <a:cs typeface="Times New Roman" pitchFamily="18" charset="0"/>
              </a:rPr>
              <a:t>Sketch-based modeling and recognition</a:t>
            </a:r>
          </a:p>
          <a:p>
            <a:pPr lvl="2">
              <a:buFont typeface="Wingdings" pitchFamily="2" charset="2"/>
              <a:buChar char="ü"/>
            </a:pPr>
            <a:r>
              <a:rPr lang="en-US" sz="1800" dirty="0" smtClean="0">
                <a:cs typeface="Times New Roman" pitchFamily="18" charset="0"/>
              </a:rPr>
              <a:t>3D animation production via 3D reconstruction of a 2D </a:t>
            </a:r>
            <a:r>
              <a:rPr lang="en-US" sz="1800" dirty="0">
                <a:cs typeface="Times New Roman" pitchFamily="18" charset="0"/>
              </a:rPr>
              <a:t>scene </a:t>
            </a:r>
            <a:r>
              <a:rPr lang="en-US" sz="1800" dirty="0" smtClean="0">
                <a:cs typeface="Times New Roman" pitchFamily="18" charset="0"/>
              </a:rPr>
              <a:t>sketch</a:t>
            </a:r>
          </a:p>
          <a:p>
            <a:r>
              <a:rPr lang="en-US" sz="2000" b="1" dirty="0" smtClean="0">
                <a:cs typeface="Times New Roman" pitchFamily="18" charset="0"/>
              </a:rPr>
              <a:t>Previous work </a:t>
            </a:r>
            <a:r>
              <a:rPr lang="en-US" sz="2000" dirty="0" smtClean="0">
                <a:cs typeface="Times New Roman" pitchFamily="18" charset="0"/>
              </a:rPr>
              <a:t>on </a:t>
            </a:r>
            <a:r>
              <a:rPr lang="en-US" sz="2000" dirty="0">
                <a:cs typeface="Times New Roman" pitchFamily="18" charset="0"/>
              </a:rPr>
              <a:t>sketch-based 3D object retrieval (e.g. </a:t>
            </a:r>
            <a:r>
              <a:rPr lang="en-US" sz="2000" b="1" dirty="0">
                <a:cs typeface="Times New Roman" pitchFamily="18" charset="0"/>
              </a:rPr>
              <a:t>[</a:t>
            </a:r>
            <a:r>
              <a:rPr lang="en-US" sz="2000" b="1" dirty="0">
                <a:solidFill>
                  <a:srgbClr val="0000FF"/>
                </a:solidFill>
                <a:cs typeface="Times New Roman" pitchFamily="18" charset="0"/>
              </a:rPr>
              <a:t>LSG*12</a:t>
            </a:r>
            <a:r>
              <a:rPr lang="en-US" sz="2000" b="1" dirty="0">
                <a:cs typeface="Times New Roman" pitchFamily="18" charset="0"/>
              </a:rPr>
              <a:t>, </a:t>
            </a:r>
            <a:r>
              <a:rPr lang="en-US" sz="2000" b="1" dirty="0">
                <a:solidFill>
                  <a:srgbClr val="0000FF"/>
                </a:solidFill>
                <a:cs typeface="Times New Roman" pitchFamily="18" charset="0"/>
              </a:rPr>
              <a:t>LLG*13</a:t>
            </a:r>
            <a:r>
              <a:rPr lang="en-US" sz="2000" b="1" dirty="0">
                <a:cs typeface="Times New Roman" pitchFamily="18" charset="0"/>
              </a:rPr>
              <a:t>]</a:t>
            </a:r>
            <a:r>
              <a:rPr lang="en-US" sz="2000" dirty="0">
                <a:cs typeface="Times New Roman" pitchFamily="18" charset="0"/>
              </a:rPr>
              <a:t>)</a:t>
            </a:r>
            <a:r>
              <a:rPr lang="en-US" sz="2000" b="1" dirty="0">
                <a:cs typeface="Times New Roman" pitchFamily="18" charset="0"/>
              </a:rPr>
              <a:t> </a:t>
            </a:r>
            <a:r>
              <a:rPr lang="en-US" sz="2000" dirty="0" smtClean="0">
                <a:cs typeface="Times New Roman" pitchFamily="18" charset="0"/>
              </a:rPr>
              <a:t>has evaluated sketch-based </a:t>
            </a:r>
            <a:r>
              <a:rPr lang="en-US" sz="2000" dirty="0">
                <a:cs typeface="Times New Roman" pitchFamily="18" charset="0"/>
              </a:rPr>
              <a:t>retrieval </a:t>
            </a:r>
            <a:r>
              <a:rPr lang="en-US" sz="2000" dirty="0" smtClean="0">
                <a:cs typeface="Times New Roman" pitchFamily="18" charset="0"/>
              </a:rPr>
              <a:t>on a </a:t>
            </a:r>
            <a:r>
              <a:rPr lang="en-US" sz="2000" i="1" dirty="0" smtClean="0">
                <a:cs typeface="Times New Roman" pitchFamily="18" charset="0"/>
              </a:rPr>
              <a:t>small-scale and a large-scale </a:t>
            </a:r>
            <a:r>
              <a:rPr lang="en-US" sz="2000" dirty="0" smtClean="0">
                <a:cs typeface="Times New Roman" pitchFamily="18" charset="0"/>
              </a:rPr>
              <a:t>benchmarks</a:t>
            </a:r>
          </a:p>
          <a:p>
            <a:r>
              <a:rPr lang="en-US" sz="2000" b="1" dirty="0" smtClean="0">
                <a:cs typeface="Times New Roman" pitchFamily="18" charset="0"/>
              </a:rPr>
              <a:t>We </a:t>
            </a:r>
            <a:r>
              <a:rPr lang="en-US" sz="2000" b="1" dirty="0">
                <a:cs typeface="Times New Roman" pitchFamily="18" charset="0"/>
              </a:rPr>
              <a:t>organized this track to </a:t>
            </a:r>
            <a:r>
              <a:rPr lang="en-US" sz="2000" dirty="0" smtClean="0">
                <a:cs typeface="Times New Roman" pitchFamily="18" charset="0"/>
              </a:rPr>
              <a:t>further foster </a:t>
            </a:r>
            <a:r>
              <a:rPr lang="en-US" sz="2000" dirty="0">
                <a:cs typeface="Times New Roman" pitchFamily="18" charset="0"/>
              </a:rPr>
              <a:t>this challenging research area by building </a:t>
            </a:r>
            <a:r>
              <a:rPr lang="en-US" sz="2000" i="1" dirty="0" smtClean="0">
                <a:cs typeface="Times New Roman" pitchFamily="18" charset="0"/>
              </a:rPr>
              <a:t>an even larger sketch-based 3D retrieval benchmark</a:t>
            </a:r>
            <a:r>
              <a:rPr lang="en-US" sz="2000" dirty="0" smtClean="0">
                <a:cs typeface="Times New Roman" pitchFamily="18" charset="0"/>
              </a:rPr>
              <a:t> </a:t>
            </a:r>
          </a:p>
        </p:txBody>
      </p:sp>
      <p:sp>
        <p:nvSpPr>
          <p:cNvPr id="4" name="Rectangle 3"/>
          <p:cNvSpPr/>
          <p:nvPr/>
        </p:nvSpPr>
        <p:spPr>
          <a:xfrm>
            <a:off x="152400" y="5782726"/>
            <a:ext cx="8305800" cy="307777"/>
          </a:xfrm>
          <a:prstGeom prst="rect">
            <a:avLst/>
          </a:prstGeom>
        </p:spPr>
        <p:txBody>
          <a:bodyPr wrap="square">
            <a:spAutoFit/>
          </a:bodyPr>
          <a:lstStyle/>
          <a:p>
            <a:r>
              <a:rPr lang="en-US" sz="1400" dirty="0">
                <a:latin typeface="+mn-lt"/>
                <a:cs typeface="Times New Roman" pitchFamily="18" charset="0"/>
              </a:rPr>
              <a:t>[LSG∗12] </a:t>
            </a:r>
            <a:r>
              <a:rPr lang="en-US" sz="1400" dirty="0" smtClean="0">
                <a:latin typeface="+mn-lt"/>
                <a:cs typeface="Times New Roman" pitchFamily="18" charset="0"/>
              </a:rPr>
              <a:t>LI et al.: SHREC’12 track</a:t>
            </a:r>
            <a:r>
              <a:rPr lang="en-US" sz="1400" dirty="0">
                <a:latin typeface="+mn-lt"/>
                <a:cs typeface="Times New Roman" pitchFamily="18" charset="0"/>
              </a:rPr>
              <a:t>: Sketch-based 3D shape retrieval. In </a:t>
            </a:r>
            <a:r>
              <a:rPr lang="en-US" sz="1400" i="1" dirty="0">
                <a:latin typeface="+mn-lt"/>
                <a:cs typeface="Times New Roman" pitchFamily="18" charset="0"/>
              </a:rPr>
              <a:t>3DOR </a:t>
            </a:r>
            <a:r>
              <a:rPr lang="en-US" sz="1400" dirty="0">
                <a:latin typeface="+mn-lt"/>
                <a:cs typeface="Times New Roman" pitchFamily="18" charset="0"/>
              </a:rPr>
              <a:t>(2012</a:t>
            </a:r>
            <a:r>
              <a:rPr lang="en-US" sz="1400" dirty="0" smtClean="0">
                <a:latin typeface="+mn-lt"/>
                <a:cs typeface="Times New Roman" pitchFamily="18" charset="0"/>
              </a:rPr>
              <a:t>), </a:t>
            </a:r>
            <a:r>
              <a:rPr lang="en-US" sz="1400" dirty="0">
                <a:latin typeface="+mn-lt"/>
                <a:cs typeface="Times New Roman" pitchFamily="18" charset="0"/>
              </a:rPr>
              <a:t>pp. 109–118.</a:t>
            </a:r>
          </a:p>
        </p:txBody>
      </p:sp>
      <p:sp>
        <p:nvSpPr>
          <p:cNvPr id="3" name="Rectangle 2"/>
          <p:cNvSpPr/>
          <p:nvPr/>
        </p:nvSpPr>
        <p:spPr>
          <a:xfrm>
            <a:off x="152400" y="6093023"/>
            <a:ext cx="8991600" cy="307777"/>
          </a:xfrm>
          <a:prstGeom prst="rect">
            <a:avLst/>
          </a:prstGeom>
        </p:spPr>
        <p:txBody>
          <a:bodyPr wrap="square">
            <a:spAutoFit/>
          </a:bodyPr>
          <a:lstStyle/>
          <a:p>
            <a:r>
              <a:rPr lang="en-US" sz="1400" dirty="0">
                <a:latin typeface="+mn-lt"/>
                <a:cs typeface="Times New Roman" pitchFamily="18" charset="0"/>
              </a:rPr>
              <a:t>[LLG∗13] </a:t>
            </a:r>
            <a:r>
              <a:rPr lang="en-US" sz="1400" dirty="0" smtClean="0">
                <a:latin typeface="+mn-lt"/>
                <a:cs typeface="Times New Roman" pitchFamily="18" charset="0"/>
              </a:rPr>
              <a:t>LI </a:t>
            </a:r>
            <a:r>
              <a:rPr lang="en-US" sz="1400" dirty="0">
                <a:latin typeface="+mn-lt"/>
                <a:cs typeface="Times New Roman" pitchFamily="18" charset="0"/>
              </a:rPr>
              <a:t>et al</a:t>
            </a:r>
            <a:r>
              <a:rPr lang="en-US" sz="1400" dirty="0" smtClean="0">
                <a:latin typeface="+mn-lt"/>
                <a:cs typeface="Times New Roman" pitchFamily="18" charset="0"/>
              </a:rPr>
              <a:t>.: </a:t>
            </a:r>
            <a:r>
              <a:rPr lang="en-US" sz="1400" dirty="0">
                <a:latin typeface="+mn-lt"/>
                <a:cs typeface="Times New Roman" pitchFamily="18" charset="0"/>
              </a:rPr>
              <a:t>SHREC’13 track: Large scale sketch-based 3D shape retrieval. In 3DOR (2013</a:t>
            </a:r>
            <a:r>
              <a:rPr lang="en-US" sz="1400" dirty="0" smtClean="0">
                <a:latin typeface="+mn-lt"/>
                <a:cs typeface="Times New Roman" pitchFamily="18" charset="0"/>
              </a:rPr>
              <a:t>), </a:t>
            </a:r>
            <a:r>
              <a:rPr lang="fr-FR" sz="1400" dirty="0" smtClean="0">
                <a:latin typeface="+mn-lt"/>
                <a:cs typeface="Times New Roman" pitchFamily="18" charset="0"/>
              </a:rPr>
              <a:t>pp</a:t>
            </a:r>
            <a:r>
              <a:rPr lang="fr-FR" sz="1400" dirty="0">
                <a:latin typeface="+mn-lt"/>
                <a:cs typeface="Times New Roman" pitchFamily="18" charset="0"/>
              </a:rPr>
              <a:t>. 89–96.</a:t>
            </a:r>
            <a:endParaRPr lang="en-US" sz="1400" dirty="0">
              <a:latin typeface="+mn-lt"/>
              <a:cs typeface="Times New Roman" pitchFamily="18" charset="0"/>
            </a:endParaRPr>
          </a:p>
        </p:txBody>
      </p:sp>
    </p:spTree>
    <p:extLst>
      <p:ext uri="{BB962C8B-B14F-4D97-AF65-F5344CB8AC3E}">
        <p14:creationId xmlns:p14="http://schemas.microsoft.com/office/powerpoint/2010/main" val="4018358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Evaluation and Analysis</a:t>
            </a:r>
          </a:p>
        </p:txBody>
      </p:sp>
      <p:sp>
        <p:nvSpPr>
          <p:cNvPr id="195586" name="Content Placeholder 2"/>
          <p:cNvSpPr>
            <a:spLocks noGrp="1"/>
          </p:cNvSpPr>
          <p:nvPr>
            <p:ph sz="quarter" idx="1"/>
          </p:nvPr>
        </p:nvSpPr>
        <p:spPr>
          <a:xfrm>
            <a:off x="301624" y="1371600"/>
            <a:ext cx="8537575" cy="4873625"/>
          </a:xfrm>
        </p:spPr>
        <p:txBody>
          <a:bodyPr/>
          <a:lstStyle/>
          <a:p>
            <a:r>
              <a:rPr lang="en-US" sz="2400" b="1" dirty="0" smtClean="0">
                <a:cs typeface="Times New Roman" pitchFamily="18" charset="0"/>
              </a:rPr>
              <a:t>Overall </a:t>
            </a:r>
            <a:r>
              <a:rPr lang="en-US" sz="2400" b="1" dirty="0">
                <a:cs typeface="Times New Roman" pitchFamily="18" charset="0"/>
              </a:rPr>
              <a:t>performance </a:t>
            </a:r>
            <a:r>
              <a:rPr lang="en-US" sz="2400" b="1" dirty="0" smtClean="0">
                <a:cs typeface="Times New Roman" pitchFamily="18" charset="0"/>
              </a:rPr>
              <a:t>evaluation:</a:t>
            </a:r>
            <a:endParaRPr lang="en-US" altLang="zh-CN" sz="2400" dirty="0" smtClean="0">
              <a:ea typeface="宋体" charset="-122"/>
              <a:cs typeface="Times New Roman" pitchFamily="18" charset="0"/>
            </a:endParaRPr>
          </a:p>
          <a:p>
            <a:pPr lvl="1" eaLnBrk="1" hangingPunct="1"/>
            <a:r>
              <a:rPr lang="en-US" sz="2000" dirty="0" err="1" smtClean="0">
                <a:solidFill>
                  <a:schemeClr val="tx1"/>
                </a:solidFill>
              </a:rPr>
              <a:t>Tatsuma’s</a:t>
            </a:r>
            <a:r>
              <a:rPr lang="en-US" sz="2000" dirty="0" smtClean="0">
                <a:solidFill>
                  <a:schemeClr val="tx1"/>
                </a:solidFill>
              </a:rPr>
              <a:t> </a:t>
            </a:r>
            <a:r>
              <a:rPr lang="en-US" sz="2000" dirty="0">
                <a:solidFill>
                  <a:schemeClr val="tx1"/>
                </a:solidFill>
              </a:rPr>
              <a:t>SCMR-OPHOG performs best, followed by their </a:t>
            </a:r>
            <a:r>
              <a:rPr lang="en-US" sz="2000" dirty="0" smtClean="0">
                <a:solidFill>
                  <a:schemeClr val="tx1"/>
                </a:solidFill>
              </a:rPr>
              <a:t>OPHOG</a:t>
            </a:r>
            <a:endParaRPr lang="en-US" sz="2000" dirty="0">
              <a:solidFill>
                <a:schemeClr val="tx1"/>
              </a:solidFill>
            </a:endParaRPr>
          </a:p>
          <a:p>
            <a:pPr lvl="1" eaLnBrk="1" hangingPunct="1"/>
            <a:r>
              <a:rPr lang="en-US" sz="2000" dirty="0" smtClean="0">
                <a:solidFill>
                  <a:schemeClr val="tx1"/>
                </a:solidFill>
              </a:rPr>
              <a:t>Close top performance </a:t>
            </a:r>
            <a:r>
              <a:rPr lang="en-US" sz="2000" dirty="0">
                <a:solidFill>
                  <a:schemeClr val="tx1"/>
                </a:solidFill>
              </a:rPr>
              <a:t>of </a:t>
            </a:r>
            <a:r>
              <a:rPr lang="en-US" sz="2000" dirty="0" smtClean="0">
                <a:solidFill>
                  <a:schemeClr val="tx1"/>
                </a:solidFill>
              </a:rPr>
              <a:t>other groups: can catch up with OPHOG</a:t>
            </a:r>
            <a:endParaRPr lang="en-US" sz="2000" dirty="0">
              <a:solidFill>
                <a:schemeClr val="tx1"/>
              </a:solidFill>
            </a:endParaRPr>
          </a:p>
          <a:p>
            <a:pPr lvl="1" eaLnBrk="1" hangingPunct="1"/>
            <a:r>
              <a:rPr lang="en-US" sz="2000" dirty="0">
                <a:solidFill>
                  <a:schemeClr val="tx1"/>
                </a:solidFill>
              </a:rPr>
              <a:t>SCMR </a:t>
            </a:r>
            <a:r>
              <a:rPr lang="en-US" sz="2000" dirty="0" smtClean="0">
                <a:solidFill>
                  <a:schemeClr val="tx1"/>
                </a:solidFill>
              </a:rPr>
              <a:t>contributes much: 77.3% (FT), 74.5% (</a:t>
            </a:r>
            <a:r>
              <a:rPr lang="en-US" sz="2000" dirty="0">
                <a:solidFill>
                  <a:schemeClr val="tx1"/>
                </a:solidFill>
              </a:rPr>
              <a:t>S</a:t>
            </a:r>
            <a:r>
              <a:rPr lang="en-US" sz="2000" dirty="0" smtClean="0">
                <a:solidFill>
                  <a:schemeClr val="tx1"/>
                </a:solidFill>
              </a:rPr>
              <a:t>T</a:t>
            </a:r>
            <a:r>
              <a:rPr lang="en-US" sz="2000" dirty="0">
                <a:solidFill>
                  <a:schemeClr val="tx1"/>
                </a:solidFill>
              </a:rPr>
              <a:t>),</a:t>
            </a:r>
            <a:r>
              <a:rPr lang="en-US" sz="2000" dirty="0" smtClean="0">
                <a:solidFill>
                  <a:schemeClr val="tx1"/>
                </a:solidFill>
              </a:rPr>
              <a:t> </a:t>
            </a:r>
            <a:r>
              <a:rPr lang="en-US" sz="2000" dirty="0">
                <a:solidFill>
                  <a:schemeClr val="tx1"/>
                </a:solidFill>
              </a:rPr>
              <a:t>52.94</a:t>
            </a:r>
            <a:r>
              <a:rPr lang="en-US" sz="2000" dirty="0" smtClean="0">
                <a:solidFill>
                  <a:schemeClr val="tx1"/>
                </a:solidFill>
              </a:rPr>
              <a:t>% (E), </a:t>
            </a:r>
            <a:r>
              <a:rPr lang="en-US" sz="2000" dirty="0">
                <a:solidFill>
                  <a:schemeClr val="tx1"/>
                </a:solidFill>
              </a:rPr>
              <a:t>10.3</a:t>
            </a:r>
            <a:r>
              <a:rPr lang="en-US" sz="2000" dirty="0" smtClean="0">
                <a:solidFill>
                  <a:schemeClr val="tx1"/>
                </a:solidFill>
              </a:rPr>
              <a:t>% (</a:t>
            </a:r>
            <a:r>
              <a:rPr lang="en-US" sz="2000" dirty="0">
                <a:solidFill>
                  <a:schemeClr val="tx1"/>
                </a:solidFill>
              </a:rPr>
              <a:t>DCG</a:t>
            </a:r>
            <a:r>
              <a:rPr lang="en-US" sz="2000" dirty="0" smtClean="0">
                <a:solidFill>
                  <a:schemeClr val="tx1"/>
                </a:solidFill>
              </a:rPr>
              <a:t>), 116.4% </a:t>
            </a:r>
            <a:r>
              <a:rPr lang="en-US" sz="2000" dirty="0">
                <a:solidFill>
                  <a:schemeClr val="tx1"/>
                </a:solidFill>
              </a:rPr>
              <a:t>(</a:t>
            </a:r>
            <a:r>
              <a:rPr lang="en-US" sz="2000" dirty="0" smtClean="0">
                <a:solidFill>
                  <a:schemeClr val="tx1"/>
                </a:solidFill>
              </a:rPr>
              <a:t>AP) gain over OPHOG on the complete benchmark</a:t>
            </a:r>
            <a:endParaRPr lang="en-US" sz="6600" dirty="0" smtClean="0">
              <a:solidFill>
                <a:schemeClr val="tx1"/>
              </a:solidFill>
              <a:cs typeface="Times New Roman" pitchFamily="18" charset="0"/>
            </a:endParaRPr>
          </a:p>
          <a:p>
            <a:r>
              <a:rPr lang="en-US" sz="2400" b="1" dirty="0" smtClean="0">
                <a:cs typeface="Times New Roman" pitchFamily="18" charset="0"/>
              </a:rPr>
              <a:t>Performance analysis</a:t>
            </a:r>
            <a:endParaRPr lang="en-US" sz="2400" b="1" dirty="0">
              <a:cs typeface="Times New Roman" pitchFamily="18" charset="0"/>
            </a:endParaRPr>
          </a:p>
          <a:p>
            <a:pPr lvl="1" eaLnBrk="1" hangingPunct="1"/>
            <a:r>
              <a:rPr lang="en-US" sz="2000" dirty="0">
                <a:solidFill>
                  <a:schemeClr val="tx1"/>
                </a:solidFill>
              </a:rPr>
              <a:t>Compared to </a:t>
            </a:r>
            <a:r>
              <a:rPr lang="en-US" sz="2000" dirty="0" smtClean="0">
                <a:solidFill>
                  <a:schemeClr val="tx1"/>
                </a:solidFill>
              </a:rPr>
              <a:t>SHREC’12 </a:t>
            </a:r>
            <a:r>
              <a:rPr lang="en-US" sz="2000" dirty="0">
                <a:solidFill>
                  <a:schemeClr val="tx1"/>
                </a:solidFill>
              </a:rPr>
              <a:t>and SHREC’13 </a:t>
            </a:r>
            <a:r>
              <a:rPr lang="en-US" sz="2000" dirty="0" smtClean="0">
                <a:solidFill>
                  <a:schemeClr val="tx1"/>
                </a:solidFill>
              </a:rPr>
              <a:t>sketch tracks </a:t>
            </a:r>
            <a:r>
              <a:rPr lang="en-US" sz="2000" dirty="0">
                <a:solidFill>
                  <a:schemeClr val="tx1"/>
                </a:solidFill>
              </a:rPr>
              <a:t>[</a:t>
            </a:r>
            <a:r>
              <a:rPr lang="en-US" sz="2000" dirty="0" smtClean="0">
                <a:solidFill>
                  <a:srgbClr val="0000FF"/>
                </a:solidFill>
              </a:rPr>
              <a:t>LSG*12</a:t>
            </a:r>
            <a:r>
              <a:rPr lang="en-US" sz="2000" dirty="0" smtClean="0">
                <a:solidFill>
                  <a:schemeClr val="tx1"/>
                </a:solidFill>
              </a:rPr>
              <a:t>, </a:t>
            </a:r>
            <a:r>
              <a:rPr lang="en-US" sz="2000" dirty="0" smtClean="0">
                <a:solidFill>
                  <a:srgbClr val="0000FF"/>
                </a:solidFill>
              </a:rPr>
              <a:t>LLG*13</a:t>
            </a:r>
            <a:r>
              <a:rPr lang="en-US" sz="2000" dirty="0">
                <a:solidFill>
                  <a:schemeClr val="tx1"/>
                </a:solidFill>
              </a:rPr>
              <a:t>], </a:t>
            </a:r>
            <a:r>
              <a:rPr lang="en-US" sz="2000" dirty="0" smtClean="0">
                <a:solidFill>
                  <a:schemeClr val="tx1"/>
                </a:solidFill>
              </a:rPr>
              <a:t>the </a:t>
            </a:r>
            <a:r>
              <a:rPr lang="en-US" sz="2000" dirty="0">
                <a:solidFill>
                  <a:schemeClr val="tx1"/>
                </a:solidFill>
              </a:rPr>
              <a:t>performance of all the participants has </a:t>
            </a:r>
            <a:r>
              <a:rPr lang="en-US" sz="2000" b="1" dirty="0">
                <a:solidFill>
                  <a:schemeClr val="tx1"/>
                </a:solidFill>
              </a:rPr>
              <a:t>decreased sharply</a:t>
            </a:r>
            <a:r>
              <a:rPr lang="en-US" sz="2000" dirty="0">
                <a:solidFill>
                  <a:schemeClr val="tx1"/>
                </a:solidFill>
              </a:rPr>
              <a:t> due to much more challenging data in the new </a:t>
            </a:r>
            <a:r>
              <a:rPr lang="en-US" sz="2000" dirty="0" smtClean="0">
                <a:solidFill>
                  <a:schemeClr val="tx1"/>
                </a:solidFill>
              </a:rPr>
              <a:t>benchmark </a:t>
            </a:r>
            <a:endParaRPr lang="en-US" sz="2000" dirty="0">
              <a:solidFill>
                <a:schemeClr val="tx1"/>
              </a:solidFill>
            </a:endParaRPr>
          </a:p>
          <a:p>
            <a:pPr lvl="1" eaLnBrk="1" hangingPunct="1"/>
            <a:r>
              <a:rPr lang="en-US" sz="2000" dirty="0" smtClean="0">
                <a:solidFill>
                  <a:schemeClr val="tx1"/>
                </a:solidFill>
              </a:rPr>
              <a:t>Worth to pay more attention to the </a:t>
            </a:r>
            <a:r>
              <a:rPr lang="en-US" sz="2000" b="1" dirty="0" smtClean="0">
                <a:solidFill>
                  <a:schemeClr val="tx1"/>
                </a:solidFill>
              </a:rPr>
              <a:t>scalability</a:t>
            </a:r>
            <a:r>
              <a:rPr lang="en-US" sz="2000" dirty="0" smtClean="0">
                <a:solidFill>
                  <a:schemeClr val="tx1"/>
                </a:solidFill>
              </a:rPr>
              <a:t> </a:t>
            </a:r>
            <a:r>
              <a:rPr lang="en-US" sz="2000" dirty="0">
                <a:solidFill>
                  <a:schemeClr val="tx1"/>
                </a:solidFill>
              </a:rPr>
              <a:t>issues when developing large-scale </a:t>
            </a:r>
            <a:r>
              <a:rPr lang="en-US" sz="2000" dirty="0" smtClean="0">
                <a:solidFill>
                  <a:schemeClr val="tx1"/>
                </a:solidFill>
              </a:rPr>
              <a:t>sketch-based </a:t>
            </a:r>
            <a:r>
              <a:rPr lang="en-US" sz="2000" dirty="0">
                <a:solidFill>
                  <a:schemeClr val="tx1"/>
                </a:solidFill>
              </a:rPr>
              <a:t>3D retrieval </a:t>
            </a:r>
            <a:r>
              <a:rPr lang="en-US" sz="2000" dirty="0" smtClean="0">
                <a:solidFill>
                  <a:schemeClr val="tx1"/>
                </a:solidFill>
              </a:rPr>
              <a:t>algorithms</a:t>
            </a:r>
            <a:endParaRPr lang="en-US" sz="2000" dirty="0">
              <a:solidFill>
                <a:schemeClr val="tx1"/>
              </a:solidFill>
            </a:endParaRPr>
          </a:p>
        </p:txBody>
      </p:sp>
      <p:sp>
        <p:nvSpPr>
          <p:cNvPr id="5" name="Rectangle 4"/>
          <p:cNvSpPr/>
          <p:nvPr/>
        </p:nvSpPr>
        <p:spPr>
          <a:xfrm>
            <a:off x="165100" y="5486400"/>
            <a:ext cx="8305800" cy="307777"/>
          </a:xfrm>
          <a:prstGeom prst="rect">
            <a:avLst/>
          </a:prstGeom>
        </p:spPr>
        <p:txBody>
          <a:bodyPr wrap="square">
            <a:spAutoFit/>
          </a:bodyPr>
          <a:lstStyle/>
          <a:p>
            <a:r>
              <a:rPr lang="en-US" sz="1400" dirty="0">
                <a:latin typeface="+mn-lt"/>
                <a:cs typeface="Times New Roman" pitchFamily="18" charset="0"/>
              </a:rPr>
              <a:t>[LSG∗12] </a:t>
            </a:r>
            <a:r>
              <a:rPr lang="en-US" sz="1400" dirty="0" smtClean="0">
                <a:latin typeface="+mn-lt"/>
                <a:cs typeface="Times New Roman" pitchFamily="18" charset="0"/>
              </a:rPr>
              <a:t>LI et al.: SHREC’12 track</a:t>
            </a:r>
            <a:r>
              <a:rPr lang="en-US" sz="1400" dirty="0">
                <a:latin typeface="+mn-lt"/>
                <a:cs typeface="Times New Roman" pitchFamily="18" charset="0"/>
              </a:rPr>
              <a:t>: Sketch-based 3D shape retrieval. In </a:t>
            </a:r>
            <a:r>
              <a:rPr lang="en-US" sz="1400" i="1" dirty="0">
                <a:latin typeface="+mn-lt"/>
                <a:cs typeface="Times New Roman" pitchFamily="18" charset="0"/>
              </a:rPr>
              <a:t>3DOR </a:t>
            </a:r>
            <a:r>
              <a:rPr lang="en-US" sz="1400" dirty="0">
                <a:latin typeface="+mn-lt"/>
                <a:cs typeface="Times New Roman" pitchFamily="18" charset="0"/>
              </a:rPr>
              <a:t>(2012</a:t>
            </a:r>
            <a:r>
              <a:rPr lang="en-US" sz="1400" dirty="0" smtClean="0">
                <a:latin typeface="+mn-lt"/>
                <a:cs typeface="Times New Roman" pitchFamily="18" charset="0"/>
              </a:rPr>
              <a:t>), </a:t>
            </a:r>
            <a:r>
              <a:rPr lang="en-US" sz="1400" dirty="0">
                <a:latin typeface="+mn-lt"/>
                <a:cs typeface="Times New Roman" pitchFamily="18" charset="0"/>
              </a:rPr>
              <a:t>pp. 109–118.</a:t>
            </a:r>
          </a:p>
        </p:txBody>
      </p:sp>
      <p:sp>
        <p:nvSpPr>
          <p:cNvPr id="6" name="Rectangle 5"/>
          <p:cNvSpPr/>
          <p:nvPr/>
        </p:nvSpPr>
        <p:spPr>
          <a:xfrm>
            <a:off x="152400" y="5867400"/>
            <a:ext cx="8991600" cy="307777"/>
          </a:xfrm>
          <a:prstGeom prst="rect">
            <a:avLst/>
          </a:prstGeom>
        </p:spPr>
        <p:txBody>
          <a:bodyPr wrap="square">
            <a:spAutoFit/>
          </a:bodyPr>
          <a:lstStyle/>
          <a:p>
            <a:r>
              <a:rPr lang="en-US" sz="1400" dirty="0">
                <a:latin typeface="+mn-lt"/>
                <a:cs typeface="Times New Roman" pitchFamily="18" charset="0"/>
              </a:rPr>
              <a:t>[LLG∗13] </a:t>
            </a:r>
            <a:r>
              <a:rPr lang="en-US" sz="1400" dirty="0" smtClean="0">
                <a:latin typeface="+mn-lt"/>
                <a:cs typeface="Times New Roman" pitchFamily="18" charset="0"/>
              </a:rPr>
              <a:t>LI </a:t>
            </a:r>
            <a:r>
              <a:rPr lang="en-US" sz="1400" dirty="0">
                <a:latin typeface="+mn-lt"/>
                <a:cs typeface="Times New Roman" pitchFamily="18" charset="0"/>
              </a:rPr>
              <a:t>et al</a:t>
            </a:r>
            <a:r>
              <a:rPr lang="en-US" sz="1400" dirty="0" smtClean="0">
                <a:latin typeface="+mn-lt"/>
                <a:cs typeface="Times New Roman" pitchFamily="18" charset="0"/>
              </a:rPr>
              <a:t>.: </a:t>
            </a:r>
            <a:r>
              <a:rPr lang="en-US" sz="1400" dirty="0">
                <a:latin typeface="+mn-lt"/>
                <a:cs typeface="Times New Roman" pitchFamily="18" charset="0"/>
              </a:rPr>
              <a:t>SHREC’13 track: Large scale sketch-based 3D shape retrieval. In 3DOR (2013</a:t>
            </a:r>
            <a:r>
              <a:rPr lang="en-US" sz="1400" dirty="0" smtClean="0">
                <a:latin typeface="+mn-lt"/>
                <a:cs typeface="Times New Roman" pitchFamily="18" charset="0"/>
              </a:rPr>
              <a:t>), </a:t>
            </a:r>
            <a:r>
              <a:rPr lang="fr-FR" sz="1400" dirty="0" smtClean="0">
                <a:latin typeface="+mn-lt"/>
                <a:cs typeface="Times New Roman" pitchFamily="18" charset="0"/>
              </a:rPr>
              <a:t>pp</a:t>
            </a:r>
            <a:r>
              <a:rPr lang="fr-FR" sz="1400" dirty="0">
                <a:latin typeface="+mn-lt"/>
                <a:cs typeface="Times New Roman" pitchFamily="18" charset="0"/>
              </a:rPr>
              <a:t>. 89–96.</a:t>
            </a:r>
            <a:endParaRPr lang="en-US" sz="1400" dirty="0">
              <a:latin typeface="+mn-lt"/>
              <a:cs typeface="Times New Roman" pitchFamily="18" charset="0"/>
            </a:endParaRPr>
          </a:p>
        </p:txBody>
      </p:sp>
    </p:spTree>
    <p:extLst>
      <p:ext uri="{BB962C8B-B14F-4D97-AF65-F5344CB8AC3E}">
        <p14:creationId xmlns:p14="http://schemas.microsoft.com/office/powerpoint/2010/main" val="2078519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a:t>
            </a:r>
            <a:r>
              <a:rPr lang="en-US" dirty="0" smtClean="0">
                <a:cs typeface="Times New Roman" pitchFamily="18" charset="0"/>
              </a:rPr>
              <a:t>Method Classification</a:t>
            </a:r>
            <a:endParaRPr lang="en-US" dirty="0">
              <a:cs typeface="Times New Roman" pitchFamily="18" charset="0"/>
            </a:endParaRPr>
          </a:p>
        </p:txBody>
      </p:sp>
      <p:sp>
        <p:nvSpPr>
          <p:cNvPr id="195586" name="Content Placeholder 2"/>
          <p:cNvSpPr>
            <a:spLocks noGrp="1"/>
          </p:cNvSpPr>
          <p:nvPr>
            <p:ph sz="quarter" idx="1"/>
          </p:nvPr>
        </p:nvSpPr>
        <p:spPr>
          <a:xfrm>
            <a:off x="301624" y="1371600"/>
            <a:ext cx="8537575" cy="4876799"/>
          </a:xfrm>
        </p:spPr>
        <p:txBody>
          <a:bodyPr/>
          <a:lstStyle/>
          <a:p>
            <a:pPr>
              <a:spcAft>
                <a:spcPts val="600"/>
              </a:spcAft>
            </a:pPr>
            <a:r>
              <a:rPr lang="en-US" sz="2400" b="1" dirty="0" smtClean="0">
                <a:cs typeface="Times New Roman" pitchFamily="18" charset="0"/>
              </a:rPr>
              <a:t>Classification of participating method</a:t>
            </a:r>
            <a:r>
              <a:rPr lang="en-US" sz="2400" b="1" dirty="0">
                <a:cs typeface="Times New Roman" pitchFamily="18" charset="0"/>
              </a:rPr>
              <a:t>s w.r.t techniques employed </a:t>
            </a:r>
          </a:p>
          <a:p>
            <a:pPr lvl="1" eaLnBrk="1" hangingPunct="1">
              <a:spcBef>
                <a:spcPts val="1200"/>
              </a:spcBef>
              <a:spcAft>
                <a:spcPts val="1200"/>
              </a:spcAft>
            </a:pPr>
            <a:r>
              <a:rPr lang="en-US" sz="2000" b="1" dirty="0" smtClean="0">
                <a:solidFill>
                  <a:schemeClr val="tx1"/>
                </a:solidFill>
              </a:rPr>
              <a:t>Local versus global features: </a:t>
            </a:r>
            <a:r>
              <a:rPr lang="en-US" sz="2000" dirty="0" smtClean="0">
                <a:solidFill>
                  <a:schemeClr val="tx1"/>
                </a:solidFill>
              </a:rPr>
              <a:t>Three groups (Furuya, Tatsuma and Zou) utilize local features; one group (Li) employs a global</a:t>
            </a:r>
            <a:r>
              <a:rPr lang="en-US" sz="2000" b="1" dirty="0" smtClean="0">
                <a:solidFill>
                  <a:schemeClr val="tx1"/>
                </a:solidFill>
              </a:rPr>
              <a:t> </a:t>
            </a:r>
            <a:r>
              <a:rPr lang="en-US" sz="2000" dirty="0" smtClean="0">
                <a:solidFill>
                  <a:schemeClr val="tx1"/>
                </a:solidFill>
              </a:rPr>
              <a:t>feature</a:t>
            </a:r>
          </a:p>
          <a:p>
            <a:pPr lvl="1" eaLnBrk="1" hangingPunct="1">
              <a:spcBef>
                <a:spcPts val="1200"/>
              </a:spcBef>
              <a:spcAft>
                <a:spcPts val="1200"/>
              </a:spcAft>
            </a:pPr>
            <a:r>
              <a:rPr lang="en-US" sz="2000" b="1" dirty="0" smtClean="0">
                <a:solidFill>
                  <a:schemeClr val="tx1"/>
                </a:solidFill>
              </a:rPr>
              <a:t>Bag-of-Features framework: </a:t>
            </a:r>
            <a:r>
              <a:rPr lang="en-US" sz="2000" dirty="0" smtClean="0">
                <a:solidFill>
                  <a:schemeClr val="tx1"/>
                </a:solidFill>
              </a:rPr>
              <a:t>Two </a:t>
            </a:r>
            <a:r>
              <a:rPr lang="en-US" sz="2000" dirty="0">
                <a:solidFill>
                  <a:schemeClr val="tx1"/>
                </a:solidFill>
              </a:rPr>
              <a:t>(Furuya and Zou) of the three methods based on local features apply </a:t>
            </a:r>
            <a:r>
              <a:rPr lang="en-US" sz="2000" dirty="0" smtClean="0">
                <a:solidFill>
                  <a:schemeClr val="tx1"/>
                </a:solidFill>
              </a:rPr>
              <a:t>BOF framework</a:t>
            </a:r>
            <a:endParaRPr lang="en-US" sz="2000" b="1" dirty="0" smtClean="0">
              <a:solidFill>
                <a:schemeClr val="tx1"/>
              </a:solidFill>
            </a:endParaRPr>
          </a:p>
          <a:p>
            <a:pPr lvl="1" eaLnBrk="1" hangingPunct="1">
              <a:spcBef>
                <a:spcPts val="1200"/>
              </a:spcBef>
              <a:spcAft>
                <a:spcPts val="1200"/>
              </a:spcAft>
            </a:pPr>
            <a:r>
              <a:rPr lang="en-US" sz="2000" b="1" dirty="0" smtClean="0">
                <a:solidFill>
                  <a:schemeClr val="tx1"/>
                </a:solidFill>
              </a:rPr>
              <a:t>Manifold Ranking: </a:t>
            </a:r>
            <a:r>
              <a:rPr lang="en-US" sz="2000" dirty="0" smtClean="0">
                <a:solidFill>
                  <a:schemeClr val="tx1"/>
                </a:solidFill>
              </a:rPr>
              <a:t>Two </a:t>
            </a:r>
            <a:r>
              <a:rPr lang="en-US" sz="2000" dirty="0">
                <a:solidFill>
                  <a:schemeClr val="tx1"/>
                </a:solidFill>
              </a:rPr>
              <a:t>(Furuya and Tatsuma) of the three local feature-based </a:t>
            </a:r>
            <a:r>
              <a:rPr lang="en-US" sz="2000" dirty="0" smtClean="0">
                <a:solidFill>
                  <a:schemeClr val="tx1"/>
                </a:solidFill>
              </a:rPr>
              <a:t>algorithms adopt it</a:t>
            </a:r>
            <a:endParaRPr lang="en-US" sz="2000" dirty="0">
              <a:solidFill>
                <a:schemeClr val="tx1"/>
              </a:solidFill>
            </a:endParaRPr>
          </a:p>
        </p:txBody>
      </p:sp>
    </p:spTree>
    <p:extLst>
      <p:ext uri="{BB962C8B-B14F-4D97-AF65-F5344CB8AC3E}">
        <p14:creationId xmlns:p14="http://schemas.microsoft.com/office/powerpoint/2010/main" val="1582717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hlinkClick r:id="rId3" action="ppaction://hlinksldjump"/>
              </a:rPr>
              <a:t>Conclusions and Future Work</a:t>
            </a:r>
            <a:endParaRPr lang="en-US" sz="2800" dirty="0" smtClean="0">
              <a:cs typeface="Times New Roman" pitchFamily="18" charset="0"/>
            </a:endParaRP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978345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Conclusions </a:t>
            </a:r>
            <a:endParaRPr lang="en-US" dirty="0">
              <a:cs typeface="Times New Roman" pitchFamily="18" charset="0"/>
            </a:endParaRPr>
          </a:p>
        </p:txBody>
      </p:sp>
      <p:sp>
        <p:nvSpPr>
          <p:cNvPr id="195586" name="Content Placeholder 2"/>
          <p:cNvSpPr>
            <a:spLocks noGrp="1"/>
          </p:cNvSpPr>
          <p:nvPr>
            <p:ph sz="quarter" idx="1"/>
          </p:nvPr>
        </p:nvSpPr>
        <p:spPr>
          <a:xfrm>
            <a:off x="301625" y="1447800"/>
            <a:ext cx="8504238" cy="4572000"/>
          </a:xfrm>
        </p:spPr>
        <p:txBody>
          <a:bodyPr/>
          <a:lstStyle/>
          <a:p>
            <a:pPr>
              <a:spcBef>
                <a:spcPts val="1200"/>
              </a:spcBef>
              <a:spcAft>
                <a:spcPts val="1200"/>
              </a:spcAft>
            </a:pPr>
            <a:r>
              <a:rPr lang="en-US" sz="2000" b="1" dirty="0" smtClean="0"/>
              <a:t>Objective: </a:t>
            </a:r>
            <a:r>
              <a:rPr lang="en-US" sz="2000" dirty="0" smtClean="0"/>
              <a:t>To </a:t>
            </a:r>
            <a:r>
              <a:rPr lang="en-US" sz="2000" dirty="0"/>
              <a:t>further foster this challenging and interesting </a:t>
            </a:r>
            <a:r>
              <a:rPr lang="en-US" sz="2000" i="1" dirty="0"/>
              <a:t>research direction</a:t>
            </a:r>
          </a:p>
          <a:p>
            <a:pPr>
              <a:spcBef>
                <a:spcPts val="1200"/>
              </a:spcBef>
              <a:spcAft>
                <a:spcPts val="1200"/>
              </a:spcAft>
            </a:pPr>
            <a:r>
              <a:rPr lang="en-US" sz="2000" b="1" dirty="0" smtClean="0"/>
              <a:t>Dataset: </a:t>
            </a:r>
            <a:r>
              <a:rPr lang="en-US" sz="2000" dirty="0" smtClean="0"/>
              <a:t>Build a more </a:t>
            </a:r>
            <a:r>
              <a:rPr lang="en-US" sz="2000" i="1" dirty="0" smtClean="0"/>
              <a:t>comprehensive large scale </a:t>
            </a:r>
            <a:r>
              <a:rPr lang="en-US" sz="2000" dirty="0" smtClean="0"/>
              <a:t>SBR benchmark</a:t>
            </a:r>
          </a:p>
          <a:p>
            <a:pPr>
              <a:spcBef>
                <a:spcPts val="1200"/>
              </a:spcBef>
              <a:spcAft>
                <a:spcPts val="1200"/>
              </a:spcAft>
            </a:pPr>
            <a:r>
              <a:rPr lang="en-US" sz="2000" b="1" dirty="0" smtClean="0"/>
              <a:t>Participation: </a:t>
            </a:r>
            <a:r>
              <a:rPr lang="en-US" sz="2000" dirty="0" smtClean="0"/>
              <a:t>Though </a:t>
            </a:r>
            <a:r>
              <a:rPr lang="en-US" sz="2000" dirty="0"/>
              <a:t>challenging, </a:t>
            </a:r>
            <a:r>
              <a:rPr lang="en-US" sz="2000" i="1" dirty="0"/>
              <a:t>4</a:t>
            </a:r>
            <a:r>
              <a:rPr lang="en-US" sz="2000" dirty="0"/>
              <a:t> groups successfully participated in the track and contributed </a:t>
            </a:r>
            <a:r>
              <a:rPr lang="en-US" sz="2000" i="1" dirty="0"/>
              <a:t>12</a:t>
            </a:r>
            <a:r>
              <a:rPr lang="en-US" sz="2000" dirty="0"/>
              <a:t> runs of </a:t>
            </a:r>
            <a:r>
              <a:rPr lang="en-US" sz="2000" i="1" dirty="0"/>
              <a:t>6</a:t>
            </a:r>
            <a:r>
              <a:rPr lang="en-US" sz="2000" dirty="0"/>
              <a:t> methods</a:t>
            </a:r>
            <a:endParaRPr lang="en-US" altLang="zh-CN" sz="2000" dirty="0">
              <a:ea typeface="宋体" charset="-122"/>
              <a:cs typeface="Times New Roman" pitchFamily="18" charset="0"/>
            </a:endParaRPr>
          </a:p>
          <a:p>
            <a:pPr>
              <a:spcBef>
                <a:spcPts val="1200"/>
              </a:spcBef>
              <a:spcAft>
                <a:spcPts val="1200"/>
              </a:spcAft>
            </a:pPr>
            <a:r>
              <a:rPr lang="en-US" sz="2000" b="1" dirty="0" smtClean="0"/>
              <a:t>Evaluation: </a:t>
            </a:r>
            <a:r>
              <a:rPr lang="en-US" sz="2000" dirty="0" smtClean="0"/>
              <a:t>Performed a </a:t>
            </a:r>
            <a:r>
              <a:rPr lang="en-US" sz="2000" i="1" dirty="0" smtClean="0"/>
              <a:t>comparative evaluation</a:t>
            </a:r>
            <a:r>
              <a:rPr lang="en-US" sz="2000" dirty="0"/>
              <a:t> </a:t>
            </a:r>
            <a:r>
              <a:rPr lang="en-US" sz="2000" dirty="0" smtClean="0"/>
              <a:t>including both</a:t>
            </a:r>
            <a:r>
              <a:rPr lang="en-US" sz="2000" b="1" dirty="0" smtClean="0"/>
              <a:t> </a:t>
            </a:r>
            <a:r>
              <a:rPr lang="en-US" sz="2000" dirty="0" smtClean="0"/>
              <a:t>accuracy and efficiency</a:t>
            </a:r>
          </a:p>
          <a:p>
            <a:pPr>
              <a:spcBef>
                <a:spcPts val="1200"/>
              </a:spcBef>
              <a:spcAft>
                <a:spcPts val="1200"/>
              </a:spcAft>
            </a:pPr>
            <a:r>
              <a:rPr lang="en-US" sz="2000" b="1" dirty="0" smtClean="0"/>
              <a:t>Impact: </a:t>
            </a:r>
            <a:r>
              <a:rPr lang="en-US" sz="2000" dirty="0" smtClean="0"/>
              <a:t>Provided </a:t>
            </a:r>
            <a:r>
              <a:rPr lang="en-US" sz="2000" dirty="0"/>
              <a:t>a </a:t>
            </a:r>
            <a:r>
              <a:rPr lang="en-US" sz="2000" i="1" dirty="0"/>
              <a:t>common platform </a:t>
            </a:r>
            <a:r>
              <a:rPr lang="en-US" sz="2000" dirty="0"/>
              <a:t>to solicit current approaches in terms of this large scale retrieval scenario</a:t>
            </a:r>
          </a:p>
          <a:p>
            <a:pPr marL="0" indent="0">
              <a:buNone/>
            </a:pPr>
            <a:endParaRPr lang="en-US" sz="2200" dirty="0"/>
          </a:p>
          <a:p>
            <a:pPr marL="0" indent="0">
              <a:buNone/>
            </a:pPr>
            <a:endParaRPr lang="en-US" sz="2000" dirty="0" smtClean="0"/>
          </a:p>
        </p:txBody>
      </p:sp>
    </p:spTree>
    <p:extLst>
      <p:ext uri="{BB962C8B-B14F-4D97-AF65-F5344CB8AC3E}">
        <p14:creationId xmlns:p14="http://schemas.microsoft.com/office/powerpoint/2010/main" val="3664400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Future Work </a:t>
            </a:r>
          </a:p>
        </p:txBody>
      </p:sp>
      <p:sp>
        <p:nvSpPr>
          <p:cNvPr id="195586" name="Content Placeholder 2"/>
          <p:cNvSpPr>
            <a:spLocks noGrp="1"/>
          </p:cNvSpPr>
          <p:nvPr>
            <p:ph sz="quarter" idx="1"/>
          </p:nvPr>
        </p:nvSpPr>
        <p:spPr>
          <a:xfrm>
            <a:off x="301625" y="1527175"/>
            <a:ext cx="8504238" cy="4572000"/>
          </a:xfrm>
        </p:spPr>
        <p:txBody>
          <a:bodyPr/>
          <a:lstStyle/>
          <a:p>
            <a:pPr>
              <a:spcAft>
                <a:spcPts val="600"/>
              </a:spcAft>
            </a:pPr>
            <a:r>
              <a:rPr lang="en-US" sz="2400" b="1" dirty="0" smtClean="0"/>
              <a:t>Current issue: </a:t>
            </a:r>
            <a:r>
              <a:rPr lang="en-US" sz="2400" dirty="0" smtClean="0"/>
              <a:t>Performance </a:t>
            </a:r>
            <a:r>
              <a:rPr lang="en-US" sz="2400" dirty="0"/>
              <a:t>of existing SBR algorithms </a:t>
            </a:r>
            <a:r>
              <a:rPr lang="en-US" sz="2400" i="1" dirty="0"/>
              <a:t>drop sharply </a:t>
            </a:r>
            <a:r>
              <a:rPr lang="en-US" sz="2400" dirty="0"/>
              <a:t>when scaled to this extended large collection</a:t>
            </a:r>
          </a:p>
          <a:p>
            <a:pPr>
              <a:spcAft>
                <a:spcPts val="600"/>
              </a:spcAft>
            </a:pPr>
            <a:r>
              <a:rPr lang="en-US" sz="2200" b="1" dirty="0" smtClean="0"/>
              <a:t>Future </a:t>
            </a:r>
            <a:r>
              <a:rPr lang="en-US" sz="2200" b="1" dirty="0"/>
              <a:t>direction: </a:t>
            </a:r>
            <a:r>
              <a:rPr lang="en-US" sz="2200" dirty="0" smtClean="0"/>
              <a:t>develop more robust algorithms </a:t>
            </a:r>
            <a:r>
              <a:rPr lang="en-US" sz="2200" dirty="0"/>
              <a:t>scalable to different sizes and types of </a:t>
            </a:r>
            <a:r>
              <a:rPr lang="en-US" sz="2200" dirty="0" smtClean="0"/>
              <a:t>sketch queries and </a:t>
            </a:r>
            <a:r>
              <a:rPr lang="en-US" sz="2200" dirty="0"/>
              <a:t>models</a:t>
            </a:r>
          </a:p>
          <a:p>
            <a:pPr>
              <a:spcAft>
                <a:spcPts val="600"/>
              </a:spcAft>
            </a:pPr>
            <a:r>
              <a:rPr lang="en-US" sz="2200" b="1" dirty="0" smtClean="0"/>
              <a:t>Recommendations:</a:t>
            </a:r>
            <a:r>
              <a:rPr lang="en-US" sz="2200" dirty="0" smtClean="0"/>
              <a:t> </a:t>
            </a:r>
          </a:p>
          <a:p>
            <a:pPr lvl="1">
              <a:spcAft>
                <a:spcPts val="600"/>
              </a:spcAft>
            </a:pPr>
            <a:r>
              <a:rPr lang="en-US" sz="2000" dirty="0">
                <a:solidFill>
                  <a:schemeClr val="tx1"/>
                </a:solidFill>
              </a:rPr>
              <a:t>Utilizing knowledge and techniques from other related disciplines: </a:t>
            </a:r>
            <a:endParaRPr lang="en-US" sz="2000" dirty="0" smtClean="0">
              <a:solidFill>
                <a:schemeClr val="tx1"/>
              </a:solidFill>
            </a:endParaRPr>
          </a:p>
          <a:p>
            <a:pPr lvl="2">
              <a:spcAft>
                <a:spcPts val="600"/>
              </a:spcAft>
              <a:buFont typeface="Wingdings" panose="05000000000000000000" pitchFamily="2" charset="2"/>
              <a:buChar char="ü"/>
            </a:pPr>
            <a:r>
              <a:rPr kumimoji="1" lang="en-US" dirty="0"/>
              <a:t>Machine learning</a:t>
            </a:r>
          </a:p>
          <a:p>
            <a:pPr lvl="2">
              <a:spcAft>
                <a:spcPts val="600"/>
              </a:spcAft>
              <a:buFont typeface="Wingdings" panose="05000000000000000000" pitchFamily="2" charset="2"/>
              <a:buChar char="ü"/>
            </a:pPr>
            <a:r>
              <a:rPr kumimoji="1" lang="en-US" dirty="0" smtClean="0"/>
              <a:t>Pattern recognition</a:t>
            </a:r>
          </a:p>
          <a:p>
            <a:pPr lvl="1">
              <a:spcAft>
                <a:spcPts val="600"/>
              </a:spcAft>
            </a:pPr>
            <a:r>
              <a:rPr lang="en-US" sz="2000" dirty="0" smtClean="0">
                <a:solidFill>
                  <a:schemeClr val="tx1"/>
                </a:solidFill>
              </a:rPr>
              <a:t>Develop </a:t>
            </a:r>
            <a:r>
              <a:rPr lang="en-US" sz="2000" dirty="0">
                <a:solidFill>
                  <a:schemeClr val="tx1"/>
                </a:solidFill>
              </a:rPr>
              <a:t>more powerful local features</a:t>
            </a:r>
          </a:p>
        </p:txBody>
      </p:sp>
    </p:spTree>
    <p:extLst>
      <p:ext uri="{BB962C8B-B14F-4D97-AF65-F5344CB8AC3E}">
        <p14:creationId xmlns:p14="http://schemas.microsoft.com/office/powerpoint/2010/main" val="176758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WordArt 4"/>
          <p:cNvSpPr>
            <a:spLocks noChangeArrowheads="1" noChangeShapeType="1" noTextEdit="1"/>
          </p:cNvSpPr>
          <p:nvPr/>
        </p:nvSpPr>
        <p:spPr bwMode="auto">
          <a:xfrm>
            <a:off x="3200400" y="2362200"/>
            <a:ext cx="2905125" cy="1866900"/>
          </a:xfrm>
          <a:prstGeom prst="rect">
            <a:avLst/>
          </a:prstGeom>
        </p:spPr>
        <p:txBody>
          <a:bodyPr wrap="none" fromWordArt="1">
            <a:prstTxWarp prst="textPlain">
              <a:avLst>
                <a:gd name="adj" fmla="val 50000"/>
              </a:avLst>
            </a:prstTxWarp>
          </a:bodyPr>
          <a:lstStyle/>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Thank you!</a:t>
            </a:r>
          </a:p>
          <a:p>
            <a:pPr algn="ctr"/>
            <a:endPar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Any Questions?</a:t>
            </a:r>
            <a:endParaRPr lang="en-US" altLang="zh-CN" sz="3600"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hlinkClick r:id="rId3" action="ppaction://hlinksldjump"/>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337935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Benchmark (1/3)</a:t>
            </a:r>
            <a:endParaRPr lang="en-US" dirty="0">
              <a:cs typeface="Times New Roman" pitchFamily="18" charset="0"/>
            </a:endParaRPr>
          </a:p>
        </p:txBody>
      </p:sp>
      <p:sp>
        <p:nvSpPr>
          <p:cNvPr id="13314" name="Content Placeholder 2"/>
          <p:cNvSpPr>
            <a:spLocks noGrp="1"/>
          </p:cNvSpPr>
          <p:nvPr>
            <p:ph sz="quarter" idx="1"/>
          </p:nvPr>
        </p:nvSpPr>
        <p:spPr>
          <a:xfrm>
            <a:off x="301625" y="1371601"/>
            <a:ext cx="8504238" cy="4572000"/>
          </a:xfrm>
        </p:spPr>
        <p:txBody>
          <a:bodyPr/>
          <a:lstStyle/>
          <a:p>
            <a:r>
              <a:rPr lang="en-US" sz="2000" dirty="0"/>
              <a:t>M</a:t>
            </a:r>
            <a:r>
              <a:rPr lang="en-US" sz="2000" dirty="0" smtClean="0"/>
              <a:t>otivated </a:t>
            </a:r>
            <a:r>
              <a:rPr lang="en-US" sz="2000" dirty="0"/>
              <a:t>by the </a:t>
            </a:r>
            <a:r>
              <a:rPr lang="en-US" sz="2000" i="1" dirty="0" smtClean="0"/>
              <a:t>large</a:t>
            </a:r>
            <a:r>
              <a:rPr lang="en-US" sz="2000" dirty="0" smtClean="0"/>
              <a:t> sketch dataset built by </a:t>
            </a:r>
            <a:r>
              <a:rPr lang="en-US" sz="2000" dirty="0" err="1" smtClean="0"/>
              <a:t>Eitz</a:t>
            </a:r>
            <a:r>
              <a:rPr lang="en-US" sz="2000" dirty="0" smtClean="0"/>
              <a:t> </a:t>
            </a:r>
            <a:r>
              <a:rPr lang="en-US" sz="2000" dirty="0"/>
              <a:t>et al. </a:t>
            </a:r>
            <a:r>
              <a:rPr lang="en-US" sz="2000" dirty="0">
                <a:solidFill>
                  <a:srgbClr val="0000FF"/>
                </a:solidFill>
              </a:rPr>
              <a:t>[EHA12</a:t>
            </a:r>
            <a:r>
              <a:rPr lang="en-US" sz="2000" dirty="0" smtClean="0">
                <a:solidFill>
                  <a:srgbClr val="0000FF"/>
                </a:solidFill>
              </a:rPr>
              <a:t>]</a:t>
            </a:r>
            <a:r>
              <a:rPr lang="en-US" sz="2000" dirty="0" smtClean="0"/>
              <a:t>:</a:t>
            </a:r>
            <a:endParaRPr lang="en-US" sz="2000" dirty="0" smtClean="0">
              <a:latin typeface="Times New Roman" pitchFamily="18" charset="0"/>
              <a:cs typeface="Times New Roman" pitchFamily="18" charset="0"/>
            </a:endParaRPr>
          </a:p>
          <a:p>
            <a:pPr lvl="1">
              <a:buFont typeface="Courier New" pitchFamily="49" charset="0"/>
              <a:buChar char="o"/>
            </a:pPr>
            <a:r>
              <a:rPr lang="en-US" sz="1800" b="1" dirty="0" smtClean="0">
                <a:solidFill>
                  <a:schemeClr val="tx1"/>
                </a:solidFill>
                <a:ea typeface="宋体" charset="-122"/>
              </a:rPr>
              <a:t>Content</a:t>
            </a:r>
            <a:r>
              <a:rPr lang="en-US" sz="1800" dirty="0" smtClean="0">
                <a:solidFill>
                  <a:schemeClr val="tx1"/>
                </a:solidFill>
                <a:ea typeface="宋体" charset="-122"/>
              </a:rPr>
              <a:t>: </a:t>
            </a:r>
            <a:r>
              <a:rPr lang="en-US" sz="1800" dirty="0">
                <a:solidFill>
                  <a:schemeClr val="tx1"/>
                </a:solidFill>
                <a:ea typeface="宋体" charset="-122"/>
              </a:rPr>
              <a:t>20,000 human-drawn sketches, categorized into 250 classes, each with 80 </a:t>
            </a:r>
            <a:r>
              <a:rPr lang="en-US" sz="1800" dirty="0" smtClean="0">
                <a:solidFill>
                  <a:schemeClr val="tx1"/>
                </a:solidFill>
                <a:ea typeface="宋体" charset="-122"/>
              </a:rPr>
              <a:t>sketches</a:t>
            </a:r>
            <a:endParaRPr lang="en-US" sz="1800" dirty="0">
              <a:solidFill>
                <a:schemeClr val="tx1"/>
              </a:solidFill>
              <a:ea typeface="宋体" charset="-122"/>
            </a:endParaRPr>
          </a:p>
          <a:p>
            <a:pPr lvl="1">
              <a:buFont typeface="Courier New" pitchFamily="49" charset="0"/>
              <a:buChar char="o"/>
            </a:pPr>
            <a:r>
              <a:rPr lang="en-US" sz="1800" b="1" dirty="0" smtClean="0">
                <a:solidFill>
                  <a:schemeClr val="tx1"/>
                </a:solidFill>
                <a:ea typeface="宋体" charset="-122"/>
              </a:rPr>
              <a:t>Topics</a:t>
            </a:r>
            <a:r>
              <a:rPr lang="en-US" sz="1800" dirty="0" smtClean="0">
                <a:solidFill>
                  <a:schemeClr val="tx1"/>
                </a:solidFill>
                <a:ea typeface="宋体" charset="-122"/>
              </a:rPr>
              <a:t>: </a:t>
            </a:r>
            <a:r>
              <a:rPr lang="en-US" sz="1800" dirty="0">
                <a:solidFill>
                  <a:schemeClr val="tx1"/>
                </a:solidFill>
                <a:ea typeface="宋体" charset="-122"/>
              </a:rPr>
              <a:t>how humans draw sketches and human sketch </a:t>
            </a:r>
            <a:r>
              <a:rPr lang="en-US" sz="1800" dirty="0" smtClean="0">
                <a:solidFill>
                  <a:schemeClr val="tx1"/>
                </a:solidFill>
                <a:ea typeface="宋体" charset="-122"/>
              </a:rPr>
              <a:t>recognition.</a:t>
            </a:r>
            <a:endParaRPr lang="en-US" sz="1800" dirty="0">
              <a:solidFill>
                <a:schemeClr val="tx1"/>
              </a:solidFill>
              <a:ea typeface="宋体" charset="-122"/>
            </a:endParaRPr>
          </a:p>
          <a:p>
            <a:pPr lvl="1">
              <a:buFont typeface="Courier New" pitchFamily="49" charset="0"/>
              <a:buChar char="o"/>
            </a:pPr>
            <a:r>
              <a:rPr lang="en-US" sz="1800" b="1" dirty="0">
                <a:solidFill>
                  <a:schemeClr val="tx1"/>
                </a:solidFill>
                <a:ea typeface="宋体" charset="-122"/>
              </a:rPr>
              <a:t>Characteristics</a:t>
            </a:r>
            <a:r>
              <a:rPr lang="en-US" sz="1800" dirty="0">
                <a:solidFill>
                  <a:schemeClr val="tx1"/>
                </a:solidFill>
                <a:ea typeface="宋体" charset="-122"/>
              </a:rPr>
              <a:t>: </a:t>
            </a:r>
          </a:p>
          <a:p>
            <a:pPr lvl="2">
              <a:buFont typeface="Wingdings" pitchFamily="2" charset="2"/>
              <a:buChar char="ü"/>
            </a:pPr>
            <a:r>
              <a:rPr lang="en-US" sz="1800" dirty="0">
                <a:ea typeface="宋体" charset="-122"/>
              </a:rPr>
              <a:t>E</a:t>
            </a:r>
            <a:r>
              <a:rPr lang="en-US" sz="1800" dirty="0" smtClean="0">
                <a:solidFill>
                  <a:schemeClr val="tx1"/>
                </a:solidFill>
                <a:ea typeface="宋体" charset="-122"/>
              </a:rPr>
              <a:t>xhaustive </a:t>
            </a:r>
            <a:r>
              <a:rPr lang="en-US" sz="1800" dirty="0">
                <a:solidFill>
                  <a:schemeClr val="tx1"/>
                </a:solidFill>
                <a:ea typeface="宋体" charset="-122"/>
              </a:rPr>
              <a:t>in terms of the number of object </a:t>
            </a:r>
            <a:r>
              <a:rPr lang="en-US" sz="1800" dirty="0" smtClean="0">
                <a:solidFill>
                  <a:schemeClr val="tx1"/>
                </a:solidFill>
                <a:ea typeface="宋体" charset="-122"/>
              </a:rPr>
              <a:t>categories </a:t>
            </a:r>
            <a:r>
              <a:rPr lang="en-US" sz="1800" dirty="0" smtClean="0">
                <a:ea typeface="宋体" charset="-122"/>
              </a:rPr>
              <a:t>(250</a:t>
            </a:r>
            <a:r>
              <a:rPr lang="en-US" sz="1800" dirty="0">
                <a:ea typeface="宋体" charset="-122"/>
              </a:rPr>
              <a:t>) </a:t>
            </a:r>
            <a:endParaRPr lang="en-US" sz="1800" dirty="0" smtClean="0">
              <a:solidFill>
                <a:schemeClr val="tx1"/>
              </a:solidFill>
              <a:ea typeface="宋体" charset="-122"/>
            </a:endParaRPr>
          </a:p>
          <a:p>
            <a:pPr lvl="2">
              <a:buFont typeface="Wingdings" pitchFamily="2" charset="2"/>
              <a:buChar char="ü"/>
            </a:pPr>
            <a:r>
              <a:rPr lang="en-US" sz="1800" dirty="0" smtClean="0">
                <a:solidFill>
                  <a:schemeClr val="tx1"/>
                </a:solidFill>
                <a:ea typeface="宋体" charset="-122"/>
              </a:rPr>
              <a:t>Sufficiently </a:t>
            </a:r>
            <a:r>
              <a:rPr lang="en-US" sz="1800" dirty="0">
                <a:solidFill>
                  <a:schemeClr val="tx1"/>
                </a:solidFill>
                <a:ea typeface="宋体" charset="-122"/>
              </a:rPr>
              <a:t>large number of </a:t>
            </a:r>
            <a:r>
              <a:rPr lang="en-US" sz="1800" dirty="0" smtClean="0">
                <a:solidFill>
                  <a:schemeClr val="tx1"/>
                </a:solidFill>
                <a:ea typeface="宋体" charset="-122"/>
              </a:rPr>
              <a:t>query </a:t>
            </a:r>
            <a:r>
              <a:rPr lang="en-US" sz="1800" dirty="0">
                <a:solidFill>
                  <a:schemeClr val="tx1"/>
                </a:solidFill>
                <a:ea typeface="宋体" charset="-122"/>
              </a:rPr>
              <a:t>objects per </a:t>
            </a:r>
            <a:r>
              <a:rPr lang="en-US" sz="1800" dirty="0" smtClean="0">
                <a:solidFill>
                  <a:schemeClr val="tx1"/>
                </a:solidFill>
                <a:ea typeface="宋体" charset="-122"/>
              </a:rPr>
              <a:t>class</a:t>
            </a:r>
            <a:r>
              <a:rPr lang="en-US" sz="1800" dirty="0">
                <a:ea typeface="宋体" charset="-122"/>
              </a:rPr>
              <a:t> </a:t>
            </a:r>
            <a:r>
              <a:rPr lang="en-US" sz="1800" dirty="0" smtClean="0">
                <a:ea typeface="宋体" charset="-122"/>
              </a:rPr>
              <a:t>(80</a:t>
            </a:r>
            <a:r>
              <a:rPr lang="en-US" sz="1800" dirty="0">
                <a:ea typeface="宋体" charset="-122"/>
              </a:rPr>
              <a:t>) </a:t>
            </a:r>
            <a:endParaRPr lang="en-US" sz="1800" dirty="0" smtClean="0">
              <a:solidFill>
                <a:schemeClr val="tx1"/>
              </a:solidFill>
              <a:ea typeface="宋体" charset="-122"/>
            </a:endParaRPr>
          </a:p>
          <a:p>
            <a:pPr lvl="2">
              <a:buFont typeface="Wingdings" pitchFamily="2" charset="2"/>
              <a:buChar char="ü"/>
            </a:pPr>
            <a:r>
              <a:rPr lang="en-US" sz="1800" dirty="0" smtClean="0">
                <a:ea typeface="宋体" charset="-122"/>
              </a:rPr>
              <a:t>Equal models per class, thus </a:t>
            </a:r>
            <a:r>
              <a:rPr lang="en-US" sz="1800" dirty="0" smtClean="0">
                <a:solidFill>
                  <a:schemeClr val="tx1"/>
                </a:solidFill>
                <a:ea typeface="宋体" charset="-122"/>
              </a:rPr>
              <a:t>avoiding </a:t>
            </a:r>
            <a:r>
              <a:rPr lang="en-US" sz="1800" dirty="0">
                <a:solidFill>
                  <a:schemeClr val="tx1"/>
                </a:solidFill>
                <a:ea typeface="宋体" charset="-122"/>
              </a:rPr>
              <a:t>query class </a:t>
            </a:r>
            <a:r>
              <a:rPr lang="en-US" sz="1800" dirty="0" smtClean="0">
                <a:solidFill>
                  <a:schemeClr val="tx1"/>
                </a:solidFill>
                <a:ea typeface="宋体" charset="-122"/>
              </a:rPr>
              <a:t>bias</a:t>
            </a:r>
            <a:r>
              <a:rPr lang="en-US" sz="1800" dirty="0">
                <a:ea typeface="宋体" charset="-122"/>
              </a:rPr>
              <a:t> </a:t>
            </a:r>
            <a:r>
              <a:rPr lang="en-US" sz="1800" dirty="0" smtClean="0">
                <a:solidFill>
                  <a:schemeClr val="tx1"/>
                </a:solidFill>
                <a:ea typeface="宋体" charset="-122"/>
              </a:rPr>
              <a:t>(80 each)</a:t>
            </a:r>
          </a:p>
          <a:p>
            <a:pPr lvl="2">
              <a:buFont typeface="Wingdings" pitchFamily="2" charset="2"/>
              <a:buChar char="ü"/>
            </a:pPr>
            <a:r>
              <a:rPr lang="en-US" sz="1800" dirty="0" smtClean="0">
                <a:solidFill>
                  <a:schemeClr val="tx1"/>
                </a:solidFill>
                <a:ea typeface="宋体" charset="-122"/>
              </a:rPr>
              <a:t>Sketch </a:t>
            </a:r>
            <a:r>
              <a:rPr lang="en-US" sz="1800" dirty="0">
                <a:solidFill>
                  <a:schemeClr val="tx1"/>
                </a:solidFill>
                <a:ea typeface="宋体" charset="-122"/>
              </a:rPr>
              <a:t>variation within each class is </a:t>
            </a:r>
            <a:r>
              <a:rPr lang="en-US" sz="1800" dirty="0" smtClean="0">
                <a:solidFill>
                  <a:schemeClr val="tx1"/>
                </a:solidFill>
                <a:ea typeface="宋体" charset="-122"/>
              </a:rPr>
              <a:t>high</a:t>
            </a:r>
            <a:endParaRPr lang="en-US" sz="1800" dirty="0">
              <a:solidFill>
                <a:schemeClr val="tx1"/>
              </a:solidFill>
              <a:ea typeface="宋体" charset="-122"/>
            </a:endParaRPr>
          </a:p>
          <a:p>
            <a:r>
              <a:rPr lang="en-US" sz="2000" b="1" dirty="0"/>
              <a:t>SHREC’13 </a:t>
            </a:r>
            <a:r>
              <a:rPr lang="en-US" sz="2000" b="1" dirty="0" smtClean="0"/>
              <a:t>Sketch Track </a:t>
            </a:r>
            <a:r>
              <a:rPr lang="en-US" sz="2000" b="1" dirty="0"/>
              <a:t>Benchmark (SHREC13STB</a:t>
            </a:r>
            <a:r>
              <a:rPr lang="en-US" sz="2000" dirty="0" smtClean="0"/>
              <a:t>): finding 90 common classes between </a:t>
            </a:r>
            <a:r>
              <a:rPr lang="en-US" sz="2000" dirty="0" smtClean="0">
                <a:solidFill>
                  <a:srgbClr val="0000FF"/>
                </a:solidFill>
              </a:rPr>
              <a:t>[</a:t>
            </a:r>
            <a:r>
              <a:rPr lang="en-US" sz="2000" dirty="0">
                <a:solidFill>
                  <a:srgbClr val="0000FF"/>
                </a:solidFill>
              </a:rPr>
              <a:t>EHA12</a:t>
            </a:r>
            <a:r>
              <a:rPr lang="en-US" sz="2000" dirty="0" smtClean="0">
                <a:solidFill>
                  <a:srgbClr val="0000FF"/>
                </a:solidFill>
              </a:rPr>
              <a:t>]</a:t>
            </a:r>
            <a:r>
              <a:rPr lang="en-US" sz="2000" dirty="0" smtClean="0"/>
              <a:t> and the PSB dataset</a:t>
            </a:r>
          </a:p>
          <a:p>
            <a:r>
              <a:rPr lang="en-US" sz="2000" b="1" dirty="0" smtClean="0">
                <a:cs typeface="Times New Roman" pitchFamily="18" charset="0"/>
              </a:rPr>
              <a:t>Existing problem</a:t>
            </a:r>
            <a:r>
              <a:rPr lang="en-US" sz="2000" dirty="0" smtClean="0">
                <a:cs typeface="Times New Roman" pitchFamily="18" charset="0"/>
              </a:rPr>
              <a:t>: </a:t>
            </a:r>
            <a:r>
              <a:rPr lang="en-US" sz="2000" dirty="0"/>
              <a:t>still much room left for further improvement to </a:t>
            </a:r>
            <a:r>
              <a:rPr lang="en-US" sz="2000" dirty="0" smtClean="0"/>
              <a:t>build a </a:t>
            </a:r>
            <a:r>
              <a:rPr lang="en-US" sz="2000" dirty="0"/>
              <a:t>more </a:t>
            </a:r>
            <a:r>
              <a:rPr lang="en-US" sz="2000" dirty="0" smtClean="0"/>
              <a:t>comprehensive benchmark which contains more classes</a:t>
            </a:r>
            <a:endParaRPr lang="en-US" sz="2000" dirty="0">
              <a:cs typeface="Times New Roman" pitchFamily="18" charset="0"/>
            </a:endParaRPr>
          </a:p>
          <a:p>
            <a:pPr marL="0" indent="0">
              <a:buNone/>
            </a:pPr>
            <a:endParaRPr lang="en-US" sz="2000" dirty="0" smtClean="0"/>
          </a:p>
        </p:txBody>
      </p:sp>
      <p:sp>
        <p:nvSpPr>
          <p:cNvPr id="4" name="Rectangle 3"/>
          <p:cNvSpPr/>
          <p:nvPr/>
        </p:nvSpPr>
        <p:spPr>
          <a:xfrm>
            <a:off x="495300" y="5814536"/>
            <a:ext cx="8496300" cy="738664"/>
          </a:xfrm>
          <a:prstGeom prst="rect">
            <a:avLst/>
          </a:prstGeom>
        </p:spPr>
        <p:txBody>
          <a:bodyPr wrap="square">
            <a:spAutoFit/>
          </a:bodyPr>
          <a:lstStyle/>
          <a:p>
            <a:r>
              <a:rPr lang="en-US" sz="1400" dirty="0">
                <a:latin typeface="+mn-lt"/>
                <a:cs typeface="Times New Roman" pitchFamily="18" charset="0"/>
              </a:rPr>
              <a:t>[EHA12] EITZ M., HAYS J., ALEXA M.: How do humans sketch objects? ACM Trans. Graph. 31, 4 (2012), </a:t>
            </a:r>
            <a:r>
              <a:rPr lang="en-US" sz="1400" dirty="0" smtClean="0">
                <a:latin typeface="+mn-lt"/>
                <a:cs typeface="Times New Roman" pitchFamily="18" charset="0"/>
              </a:rPr>
              <a:t>44:1–44:10. </a:t>
            </a:r>
          </a:p>
          <a:p>
            <a:endParaRPr lang="en-US" sz="1400" dirty="0" smtClean="0">
              <a:latin typeface="+mn-lt"/>
              <a:cs typeface="Times New Roman" pitchFamily="18" charset="0"/>
            </a:endParaRPr>
          </a:p>
        </p:txBody>
      </p:sp>
    </p:spTree>
    <p:extLst>
      <p:ext uri="{BB962C8B-B14F-4D97-AF65-F5344CB8AC3E}">
        <p14:creationId xmlns:p14="http://schemas.microsoft.com/office/powerpoint/2010/main" val="406562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Benchmark </a:t>
            </a:r>
            <a:r>
              <a:rPr lang="en-US" dirty="0" smtClean="0">
                <a:cs typeface="Times New Roman" pitchFamily="18" charset="0"/>
              </a:rPr>
              <a:t>(2/3)</a:t>
            </a:r>
            <a:endParaRPr lang="en-US" dirty="0">
              <a:cs typeface="Times New Roman" pitchFamily="18" charset="0"/>
            </a:endParaRPr>
          </a:p>
        </p:txBody>
      </p:sp>
      <p:sp>
        <p:nvSpPr>
          <p:cNvPr id="13314" name="Content Placeholder 2"/>
          <p:cNvSpPr>
            <a:spLocks noGrp="1"/>
          </p:cNvSpPr>
          <p:nvPr>
            <p:ph sz="quarter" idx="1"/>
          </p:nvPr>
        </p:nvSpPr>
        <p:spPr>
          <a:xfrm>
            <a:off x="301625" y="1371601"/>
            <a:ext cx="8504238" cy="3581400"/>
          </a:xfrm>
        </p:spPr>
        <p:txBody>
          <a:bodyPr/>
          <a:lstStyle/>
          <a:p>
            <a:r>
              <a:rPr lang="en-US" sz="1800" b="1" dirty="0" smtClean="0"/>
              <a:t>SHREC’14 </a:t>
            </a:r>
            <a:r>
              <a:rPr lang="en-US" sz="1800" b="1" dirty="0"/>
              <a:t>Large Scale Sketch Track Benchmark (SHREC14LSSTB</a:t>
            </a:r>
            <a:r>
              <a:rPr lang="en-US" sz="1800" b="1" dirty="0" smtClean="0"/>
              <a:t>)</a:t>
            </a:r>
            <a:r>
              <a:rPr lang="en-US" sz="1800" dirty="0" smtClean="0"/>
              <a:t>:</a:t>
            </a:r>
            <a:r>
              <a:rPr lang="en-US" sz="1800" b="1" dirty="0" smtClean="0"/>
              <a:t>  </a:t>
            </a:r>
          </a:p>
          <a:p>
            <a:pPr lvl="1">
              <a:buFont typeface="Courier New" pitchFamily="49" charset="0"/>
              <a:buChar char="o"/>
            </a:pPr>
            <a:r>
              <a:rPr lang="en-US" sz="1800" b="1" dirty="0" smtClean="0">
                <a:solidFill>
                  <a:schemeClr val="tx1"/>
                </a:solidFill>
                <a:ea typeface="宋体" charset="-122"/>
              </a:rPr>
              <a:t>Building approach: </a:t>
            </a:r>
            <a:r>
              <a:rPr lang="en-US" sz="1800" dirty="0">
                <a:solidFill>
                  <a:schemeClr val="tx1"/>
                </a:solidFill>
                <a:ea typeface="宋体" charset="-122"/>
              </a:rPr>
              <a:t>Extending the </a:t>
            </a:r>
            <a:r>
              <a:rPr lang="en-US" sz="1800" b="1" dirty="0">
                <a:solidFill>
                  <a:schemeClr val="tx1"/>
                </a:solidFill>
                <a:ea typeface="宋体" charset="-122"/>
              </a:rPr>
              <a:t>SHREC13STB</a:t>
            </a:r>
            <a:r>
              <a:rPr lang="en-US" sz="1800" dirty="0">
                <a:solidFill>
                  <a:schemeClr val="tx1"/>
                </a:solidFill>
                <a:ea typeface="宋体" charset="-122"/>
              </a:rPr>
              <a:t> by means of identifying and consolidating relevant models for the 250 classes of sketches from </a:t>
            </a:r>
            <a:r>
              <a:rPr lang="en-US" sz="1800" dirty="0" smtClean="0">
                <a:solidFill>
                  <a:schemeClr val="tx1"/>
                </a:solidFill>
                <a:ea typeface="宋体" charset="-122"/>
              </a:rPr>
              <a:t>the major previously proposed </a:t>
            </a:r>
            <a:r>
              <a:rPr lang="en-US" sz="1800" dirty="0">
                <a:solidFill>
                  <a:schemeClr val="tx1"/>
                </a:solidFill>
                <a:ea typeface="宋体" charset="-122"/>
              </a:rPr>
              <a:t>3D object retrieval </a:t>
            </a:r>
            <a:r>
              <a:rPr lang="en-US" sz="1800" dirty="0" smtClean="0">
                <a:solidFill>
                  <a:schemeClr val="tx1"/>
                </a:solidFill>
                <a:ea typeface="宋体" charset="-122"/>
              </a:rPr>
              <a:t>benchmarks:</a:t>
            </a:r>
          </a:p>
          <a:p>
            <a:pPr lvl="2">
              <a:buFont typeface="Wingdings" pitchFamily="2" charset="2"/>
              <a:buChar char="ü"/>
            </a:pPr>
            <a:r>
              <a:rPr lang="en-US" sz="1600" dirty="0">
                <a:ea typeface="宋体" charset="-122"/>
              </a:rPr>
              <a:t>Princeton Shape Benchmark (</a:t>
            </a:r>
            <a:r>
              <a:rPr lang="en-US" sz="1600" b="1" dirty="0">
                <a:ea typeface="宋体" charset="-122"/>
              </a:rPr>
              <a:t>PSB</a:t>
            </a:r>
            <a:r>
              <a:rPr lang="en-US" sz="1600" dirty="0" smtClean="0">
                <a:ea typeface="宋体" charset="-122"/>
              </a:rPr>
              <a:t>) </a:t>
            </a:r>
            <a:r>
              <a:rPr lang="en-US" sz="1600" dirty="0"/>
              <a:t>[SMKF04]</a:t>
            </a:r>
            <a:endParaRPr lang="en-US" sz="1600" dirty="0">
              <a:ea typeface="宋体" charset="-122"/>
            </a:endParaRPr>
          </a:p>
          <a:p>
            <a:pPr lvl="2">
              <a:buFont typeface="Wingdings" pitchFamily="2" charset="2"/>
              <a:buChar char="ü"/>
            </a:pPr>
            <a:r>
              <a:rPr lang="en-US" sz="1600" dirty="0">
                <a:ea typeface="宋体" charset="-122"/>
              </a:rPr>
              <a:t>SHREC’12 Generic Track </a:t>
            </a:r>
            <a:r>
              <a:rPr lang="en-US" sz="1600" dirty="0" smtClean="0">
                <a:ea typeface="宋体" charset="-122"/>
              </a:rPr>
              <a:t>Benchmark (</a:t>
            </a:r>
            <a:r>
              <a:rPr lang="en-US" sz="1600" b="1" dirty="0" smtClean="0">
                <a:ea typeface="宋体" charset="-122"/>
              </a:rPr>
              <a:t>SHREC12GTB</a:t>
            </a:r>
            <a:r>
              <a:rPr lang="en-US" sz="1600" dirty="0">
                <a:ea typeface="宋体" charset="-122"/>
              </a:rPr>
              <a:t>) [</a:t>
            </a:r>
            <a:r>
              <a:rPr lang="en-US" sz="1600" dirty="0" smtClean="0">
                <a:ea typeface="宋体" charset="-122"/>
              </a:rPr>
              <a:t>LGA12]</a:t>
            </a:r>
          </a:p>
          <a:p>
            <a:pPr lvl="2">
              <a:buFont typeface="Wingdings" pitchFamily="2" charset="2"/>
              <a:buChar char="ü"/>
            </a:pPr>
            <a:r>
              <a:rPr lang="en-US" sz="1600" dirty="0" smtClean="0">
                <a:ea typeface="宋体" charset="-122"/>
              </a:rPr>
              <a:t>Toyohashi </a:t>
            </a:r>
            <a:r>
              <a:rPr lang="en-US" sz="1600" dirty="0">
                <a:ea typeface="宋体" charset="-122"/>
              </a:rPr>
              <a:t>Shape </a:t>
            </a:r>
            <a:r>
              <a:rPr lang="en-US" sz="1600" dirty="0" smtClean="0">
                <a:ea typeface="宋体" charset="-122"/>
              </a:rPr>
              <a:t>Benchmark (</a:t>
            </a:r>
            <a:r>
              <a:rPr lang="en-US" sz="1600" b="1" dirty="0" smtClean="0">
                <a:ea typeface="宋体" charset="-122"/>
              </a:rPr>
              <a:t>TSB</a:t>
            </a:r>
            <a:r>
              <a:rPr lang="en-US" sz="1600" dirty="0">
                <a:ea typeface="宋体" charset="-122"/>
              </a:rPr>
              <a:t>) [</a:t>
            </a:r>
            <a:r>
              <a:rPr lang="en-US" sz="1600" dirty="0" smtClean="0">
                <a:ea typeface="宋体" charset="-122"/>
              </a:rPr>
              <a:t>TKA12]</a:t>
            </a:r>
          </a:p>
          <a:p>
            <a:pPr lvl="2">
              <a:buFont typeface="Wingdings" pitchFamily="2" charset="2"/>
              <a:buChar char="ü"/>
            </a:pPr>
            <a:r>
              <a:rPr lang="en-US" sz="1600" dirty="0" smtClean="0">
                <a:ea typeface="宋体" charset="-122"/>
              </a:rPr>
              <a:t>Konstanz </a:t>
            </a:r>
            <a:r>
              <a:rPr lang="en-US" sz="1600" dirty="0">
                <a:ea typeface="宋体" charset="-122"/>
              </a:rPr>
              <a:t>3D Model </a:t>
            </a:r>
            <a:r>
              <a:rPr lang="en-US" sz="1600" dirty="0" smtClean="0">
                <a:ea typeface="宋体" charset="-122"/>
              </a:rPr>
              <a:t>Benchmark (</a:t>
            </a:r>
            <a:r>
              <a:rPr lang="en-US" sz="1600" b="1" dirty="0" smtClean="0">
                <a:ea typeface="宋体" charset="-122"/>
              </a:rPr>
              <a:t>CCCC</a:t>
            </a:r>
            <a:r>
              <a:rPr lang="en-US" sz="1600" dirty="0">
                <a:ea typeface="宋体" charset="-122"/>
              </a:rPr>
              <a:t>) [</a:t>
            </a:r>
            <a:r>
              <a:rPr lang="en-US" sz="1600" dirty="0" smtClean="0">
                <a:ea typeface="宋体" charset="-122"/>
              </a:rPr>
              <a:t>Vra04]</a:t>
            </a:r>
          </a:p>
          <a:p>
            <a:pPr lvl="2">
              <a:buFont typeface="Wingdings" pitchFamily="2" charset="2"/>
              <a:buChar char="ü"/>
            </a:pPr>
            <a:r>
              <a:rPr lang="en-US" sz="1600" dirty="0" smtClean="0">
                <a:ea typeface="宋体" charset="-122"/>
              </a:rPr>
              <a:t>Watertight Model Benchmark (</a:t>
            </a:r>
            <a:r>
              <a:rPr lang="en-US" sz="1600" b="1" dirty="0" smtClean="0">
                <a:ea typeface="宋体" charset="-122"/>
              </a:rPr>
              <a:t>WMB</a:t>
            </a:r>
            <a:r>
              <a:rPr lang="en-US" sz="1600" dirty="0" smtClean="0">
                <a:ea typeface="宋体" charset="-122"/>
              </a:rPr>
              <a:t>) [VtH07]</a:t>
            </a:r>
          </a:p>
          <a:p>
            <a:pPr lvl="2">
              <a:buFont typeface="Wingdings" pitchFamily="2" charset="2"/>
              <a:buChar char="ü"/>
            </a:pPr>
            <a:r>
              <a:rPr lang="en-US" sz="1600" dirty="0" smtClean="0">
                <a:ea typeface="宋体" charset="-122"/>
              </a:rPr>
              <a:t>McGill </a:t>
            </a:r>
            <a:r>
              <a:rPr lang="en-US" sz="1600" dirty="0">
                <a:ea typeface="宋体" charset="-122"/>
              </a:rPr>
              <a:t>3D Shape </a:t>
            </a:r>
            <a:r>
              <a:rPr lang="en-US" sz="1600" dirty="0" smtClean="0">
                <a:ea typeface="宋体" charset="-122"/>
              </a:rPr>
              <a:t>Benchmark (</a:t>
            </a:r>
            <a:r>
              <a:rPr lang="en-US" sz="1600" b="1" dirty="0" smtClean="0">
                <a:ea typeface="宋体" charset="-122"/>
              </a:rPr>
              <a:t>MSB</a:t>
            </a:r>
            <a:r>
              <a:rPr lang="en-US" sz="1600" dirty="0">
                <a:ea typeface="宋体" charset="-122"/>
              </a:rPr>
              <a:t>) [</a:t>
            </a:r>
            <a:r>
              <a:rPr lang="en-US" sz="1600" dirty="0" smtClean="0">
                <a:ea typeface="宋体" charset="-122"/>
              </a:rPr>
              <a:t>SZM08]</a:t>
            </a:r>
          </a:p>
          <a:p>
            <a:pPr lvl="2">
              <a:buFont typeface="Wingdings" pitchFamily="2" charset="2"/>
              <a:buChar char="ü"/>
            </a:pPr>
            <a:r>
              <a:rPr lang="en-US" sz="1600" dirty="0" smtClean="0">
                <a:ea typeface="宋体" charset="-122"/>
              </a:rPr>
              <a:t>Bonn’s </a:t>
            </a:r>
            <a:r>
              <a:rPr lang="en-US" sz="1600" dirty="0">
                <a:ea typeface="宋体" charset="-122"/>
              </a:rPr>
              <a:t>Architecture Benchmark (</a:t>
            </a:r>
            <a:r>
              <a:rPr lang="en-US" sz="1600" b="1" dirty="0">
                <a:ea typeface="宋体" charset="-122"/>
              </a:rPr>
              <a:t>BAB</a:t>
            </a:r>
            <a:r>
              <a:rPr lang="en-US" sz="1600" dirty="0" smtClean="0">
                <a:ea typeface="宋体" charset="-122"/>
              </a:rPr>
              <a:t>) [</a:t>
            </a:r>
            <a:r>
              <a:rPr lang="en-US" sz="1600" dirty="0">
                <a:ea typeface="宋体" charset="-122"/>
              </a:rPr>
              <a:t>WBK09</a:t>
            </a:r>
            <a:r>
              <a:rPr lang="en-US" sz="1600" dirty="0" smtClean="0">
                <a:ea typeface="宋体" charset="-122"/>
              </a:rPr>
              <a:t>]</a:t>
            </a:r>
          </a:p>
          <a:p>
            <a:pPr lvl="2">
              <a:buFont typeface="Wingdings" pitchFamily="2" charset="2"/>
              <a:buChar char="ü"/>
            </a:pPr>
            <a:r>
              <a:rPr lang="en-US" sz="1600" dirty="0" smtClean="0">
                <a:ea typeface="宋体" charset="-122"/>
              </a:rPr>
              <a:t>Engineering Shape Benchmark (</a:t>
            </a:r>
            <a:r>
              <a:rPr lang="en-US" sz="1600" b="1" dirty="0" smtClean="0">
                <a:ea typeface="宋体" charset="-122"/>
              </a:rPr>
              <a:t>ESB</a:t>
            </a:r>
            <a:r>
              <a:rPr lang="en-US" sz="1600" dirty="0" smtClean="0">
                <a:ea typeface="宋体" charset="-122"/>
              </a:rPr>
              <a:t>) [JKIR06]</a:t>
            </a:r>
            <a:endParaRPr lang="en-US" sz="1600" dirty="0">
              <a:ea typeface="宋体" charset="-122"/>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060" y="3812155"/>
            <a:ext cx="3101340" cy="197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0" y="5791200"/>
            <a:ext cx="3200400" cy="584775"/>
          </a:xfrm>
          <a:prstGeom prst="rect">
            <a:avLst/>
          </a:prstGeom>
        </p:spPr>
        <p:txBody>
          <a:bodyPr wrap="square">
            <a:spAutoFit/>
          </a:bodyPr>
          <a:lstStyle/>
          <a:p>
            <a:pPr algn="ctr"/>
            <a:r>
              <a:rPr lang="en-US" sz="1600" dirty="0">
                <a:latin typeface="+mn-lt"/>
                <a:cs typeface="Times New Roman" pitchFamily="18" charset="0"/>
              </a:rPr>
              <a:t>Example 3D models </a:t>
            </a:r>
            <a:r>
              <a:rPr lang="en-US" sz="1600" dirty="0">
                <a:latin typeface="+mn-lt"/>
              </a:rPr>
              <a:t>in </a:t>
            </a:r>
            <a:r>
              <a:rPr lang="en-US" sz="1600" b="1" dirty="0">
                <a:latin typeface="+mn-lt"/>
              </a:rPr>
              <a:t>ESB</a:t>
            </a:r>
            <a:r>
              <a:rPr lang="en-US" sz="1600" dirty="0">
                <a:latin typeface="+mn-lt"/>
              </a:rPr>
              <a:t>, </a:t>
            </a:r>
            <a:r>
              <a:rPr lang="en-US" sz="1600" b="1" dirty="0">
                <a:latin typeface="+mn-lt"/>
              </a:rPr>
              <a:t>MSB</a:t>
            </a:r>
            <a:r>
              <a:rPr lang="en-US" sz="1600" dirty="0">
                <a:latin typeface="+mn-lt"/>
              </a:rPr>
              <a:t>, </a:t>
            </a:r>
            <a:r>
              <a:rPr lang="en-US" sz="1600" b="1" dirty="0">
                <a:latin typeface="+mn-lt"/>
              </a:rPr>
              <a:t>WMB </a:t>
            </a:r>
            <a:r>
              <a:rPr lang="en-US" sz="1600" dirty="0">
                <a:latin typeface="+mn-lt"/>
              </a:rPr>
              <a:t>and </a:t>
            </a:r>
            <a:r>
              <a:rPr lang="en-US" sz="1600" b="1" dirty="0">
                <a:latin typeface="+mn-lt"/>
              </a:rPr>
              <a:t>BAB </a:t>
            </a:r>
            <a:r>
              <a:rPr lang="en-US" sz="1600" dirty="0" smtClean="0">
                <a:latin typeface="+mn-lt"/>
              </a:rPr>
              <a:t>datasets</a:t>
            </a:r>
            <a:endParaRPr lang="en-US" sz="1600" dirty="0">
              <a:latin typeface="+mn-lt"/>
            </a:endParaRPr>
          </a:p>
        </p:txBody>
      </p:sp>
    </p:spTree>
    <p:extLst>
      <p:ext uri="{BB962C8B-B14F-4D97-AF65-F5344CB8AC3E}">
        <p14:creationId xmlns:p14="http://schemas.microsoft.com/office/powerpoint/2010/main" val="318294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Benchmark </a:t>
            </a:r>
            <a:r>
              <a:rPr lang="en-US" dirty="0" smtClean="0">
                <a:cs typeface="Times New Roman" pitchFamily="18" charset="0"/>
              </a:rPr>
              <a:t>(3/3)</a:t>
            </a:r>
            <a:endParaRPr lang="en-US" dirty="0">
              <a:cs typeface="Times New Roman" pitchFamily="18" charset="0"/>
            </a:endParaRPr>
          </a:p>
        </p:txBody>
      </p:sp>
      <p:sp>
        <p:nvSpPr>
          <p:cNvPr id="13314" name="Content Placeholder 2"/>
          <p:cNvSpPr>
            <a:spLocks noGrp="1"/>
          </p:cNvSpPr>
          <p:nvPr>
            <p:ph sz="quarter" idx="1"/>
          </p:nvPr>
        </p:nvSpPr>
        <p:spPr>
          <a:xfrm>
            <a:off x="301625" y="1444625"/>
            <a:ext cx="8504238" cy="3630295"/>
          </a:xfrm>
        </p:spPr>
        <p:txBody>
          <a:bodyPr/>
          <a:lstStyle/>
          <a:p>
            <a:pPr marL="273050" lvl="1">
              <a:buClr>
                <a:schemeClr val="accent1"/>
              </a:buClr>
              <a:buSzPct val="85000"/>
              <a:buFont typeface="Wingdings 2" pitchFamily="18" charset="2"/>
              <a:buChar char=""/>
            </a:pPr>
            <a:r>
              <a:rPr lang="en-US" sz="1800" b="1" dirty="0" smtClean="0">
                <a:solidFill>
                  <a:schemeClr val="tx1"/>
                </a:solidFill>
              </a:rPr>
              <a:t>Overview of SHREC14LSSTB</a:t>
            </a:r>
            <a:endParaRPr lang="en-US" sz="1800" dirty="0" smtClean="0">
              <a:solidFill>
                <a:schemeClr val="tx1"/>
              </a:solidFill>
              <a:ea typeface="宋体" charset="-122"/>
            </a:endParaRPr>
          </a:p>
          <a:p>
            <a:pPr lvl="1">
              <a:buFont typeface="Courier New" pitchFamily="49" charset="0"/>
              <a:buChar char="o"/>
            </a:pPr>
            <a:r>
              <a:rPr lang="en-US" sz="1800" b="1" dirty="0" smtClean="0">
                <a:solidFill>
                  <a:schemeClr val="tx1"/>
                </a:solidFill>
                <a:ea typeface="宋体" charset="-122"/>
              </a:rPr>
              <a:t>171</a:t>
            </a:r>
            <a:r>
              <a:rPr lang="en-US" sz="1800" dirty="0" smtClean="0">
                <a:solidFill>
                  <a:schemeClr val="tx1"/>
                </a:solidFill>
                <a:ea typeface="宋体" charset="-122"/>
              </a:rPr>
              <a:t> classes: cover </a:t>
            </a:r>
            <a:r>
              <a:rPr lang="en-US" sz="1800" b="1" dirty="0" smtClean="0">
                <a:solidFill>
                  <a:schemeClr val="tx1"/>
                </a:solidFill>
                <a:ea typeface="宋体" charset="-122"/>
              </a:rPr>
              <a:t>68.4% </a:t>
            </a:r>
            <a:r>
              <a:rPr lang="en-US" sz="1800" dirty="0" smtClean="0">
                <a:solidFill>
                  <a:schemeClr val="tx1"/>
                </a:solidFill>
                <a:ea typeface="宋体" charset="-122"/>
              </a:rPr>
              <a:t>of the total number of (250) classes</a:t>
            </a:r>
          </a:p>
          <a:p>
            <a:pPr lvl="1">
              <a:buFont typeface="Courier New" pitchFamily="49" charset="0"/>
              <a:buChar char="o"/>
            </a:pPr>
            <a:r>
              <a:rPr lang="en-US" sz="1800" b="1" dirty="0" smtClean="0">
                <a:solidFill>
                  <a:schemeClr val="tx1"/>
                </a:solidFill>
                <a:ea typeface="宋体" charset="-122"/>
              </a:rPr>
              <a:t>13,680</a:t>
            </a:r>
            <a:r>
              <a:rPr lang="en-US" sz="1800" dirty="0" smtClean="0">
                <a:solidFill>
                  <a:schemeClr val="tx1"/>
                </a:solidFill>
                <a:ea typeface="宋体" charset="-122"/>
              </a:rPr>
              <a:t> sketches: </a:t>
            </a:r>
            <a:r>
              <a:rPr lang="en-US" sz="1800" b="1" dirty="0" smtClean="0">
                <a:solidFill>
                  <a:schemeClr val="tx1"/>
                </a:solidFill>
                <a:ea typeface="宋体" charset="-122"/>
              </a:rPr>
              <a:t>80</a:t>
            </a:r>
            <a:r>
              <a:rPr lang="en-US" sz="1800" dirty="0" smtClean="0">
                <a:solidFill>
                  <a:schemeClr val="tx1"/>
                </a:solidFill>
                <a:ea typeface="宋体" charset="-122"/>
              </a:rPr>
              <a:t> sketch for each class</a:t>
            </a:r>
          </a:p>
          <a:p>
            <a:pPr lvl="1">
              <a:buFont typeface="Courier New" pitchFamily="49" charset="0"/>
              <a:buChar char="o"/>
            </a:pPr>
            <a:r>
              <a:rPr lang="en-US" sz="1800" b="1" dirty="0" smtClean="0">
                <a:solidFill>
                  <a:schemeClr val="tx1"/>
                </a:solidFill>
                <a:ea typeface="宋体" charset="-122"/>
              </a:rPr>
              <a:t>8,987</a:t>
            </a:r>
            <a:r>
              <a:rPr lang="en-US" sz="1800" dirty="0" smtClean="0">
                <a:solidFill>
                  <a:schemeClr val="tx1"/>
                </a:solidFill>
                <a:ea typeface="宋体" charset="-122"/>
              </a:rPr>
              <a:t> </a:t>
            </a:r>
            <a:r>
              <a:rPr lang="en-US" sz="1800" dirty="0">
                <a:solidFill>
                  <a:schemeClr val="tx1"/>
                </a:solidFill>
                <a:ea typeface="宋体" charset="-122"/>
              </a:rPr>
              <a:t>relevant models (OFF  format): </a:t>
            </a:r>
          </a:p>
          <a:p>
            <a:pPr lvl="2">
              <a:buFont typeface="Wingdings" pitchFamily="2" charset="2"/>
              <a:buChar char="ü"/>
            </a:pPr>
            <a:r>
              <a:rPr lang="en-US" sz="1800" b="1" dirty="0">
                <a:ea typeface="宋体" charset="-122"/>
              </a:rPr>
              <a:t>53</a:t>
            </a:r>
            <a:r>
              <a:rPr lang="en-US" sz="1800" dirty="0">
                <a:ea typeface="宋体" charset="-122"/>
              </a:rPr>
              <a:t> models per class in </a:t>
            </a:r>
            <a:r>
              <a:rPr lang="en-US" sz="1800" dirty="0" smtClean="0">
                <a:ea typeface="宋体" charset="-122"/>
              </a:rPr>
              <a:t>average</a:t>
            </a:r>
            <a:endParaRPr lang="en-US" sz="1800" dirty="0">
              <a:ea typeface="宋体" charset="-122"/>
            </a:endParaRPr>
          </a:p>
          <a:p>
            <a:pPr lvl="2">
              <a:buFont typeface="Wingdings" pitchFamily="2" charset="2"/>
              <a:buChar char="ü"/>
            </a:pPr>
            <a:r>
              <a:rPr lang="en-US" sz="1800" dirty="0" smtClean="0">
                <a:ea typeface="宋体" charset="-122"/>
              </a:rPr>
              <a:t>Also used in SHREC’14 Track: Comprehensive </a:t>
            </a:r>
            <a:r>
              <a:rPr lang="en-US" sz="1800" dirty="0">
                <a:ea typeface="宋体" charset="-122"/>
              </a:rPr>
              <a:t>3D shape </a:t>
            </a:r>
            <a:r>
              <a:rPr lang="en-US" sz="1800" dirty="0" smtClean="0">
                <a:ea typeface="宋体" charset="-122"/>
              </a:rPr>
              <a:t>retrieval</a:t>
            </a:r>
            <a:endParaRPr lang="en-US" sz="1800" dirty="0">
              <a:ea typeface="宋体" charset="-122"/>
            </a:endParaRPr>
          </a:p>
          <a:p>
            <a:pPr lvl="1">
              <a:buFont typeface="Courier New" pitchFamily="49" charset="0"/>
              <a:buChar char="o"/>
            </a:pPr>
            <a:r>
              <a:rPr lang="en-US" sz="1800" b="1" dirty="0" smtClean="0">
                <a:solidFill>
                  <a:schemeClr val="tx1"/>
                </a:solidFill>
                <a:ea typeface="宋体" charset="-122"/>
              </a:rPr>
              <a:t>Training &amp; Testing datasets</a:t>
            </a:r>
            <a:r>
              <a:rPr lang="en-US" sz="1800" dirty="0" smtClean="0">
                <a:solidFill>
                  <a:schemeClr val="tx1"/>
                </a:solidFill>
                <a:ea typeface="宋体" charset="-122"/>
              </a:rPr>
              <a:t>:  </a:t>
            </a:r>
          </a:p>
          <a:p>
            <a:pPr lvl="2">
              <a:buFont typeface="Wingdings" pitchFamily="2" charset="2"/>
              <a:buChar char="ü"/>
            </a:pPr>
            <a:r>
              <a:rPr lang="en-US" sz="1800" dirty="0" smtClean="0">
                <a:ea typeface="宋体" charset="-122"/>
              </a:rPr>
              <a:t>Randomly </a:t>
            </a:r>
            <a:r>
              <a:rPr lang="en-US" sz="1800" dirty="0">
                <a:ea typeface="宋体" charset="-122"/>
              </a:rPr>
              <a:t>select </a:t>
            </a:r>
            <a:r>
              <a:rPr lang="en-US" sz="1800" b="1" dirty="0">
                <a:ea typeface="宋体" charset="-122"/>
              </a:rPr>
              <a:t>50</a:t>
            </a:r>
            <a:r>
              <a:rPr lang="en-US" sz="1800" dirty="0">
                <a:ea typeface="宋体" charset="-122"/>
              </a:rPr>
              <a:t> sketches from each class for </a:t>
            </a:r>
            <a:r>
              <a:rPr lang="en-US" sz="1800" i="1" dirty="0">
                <a:ea typeface="宋体" charset="-122"/>
              </a:rPr>
              <a:t>training </a:t>
            </a:r>
            <a:endParaRPr lang="en-US" sz="1800" i="1" dirty="0" smtClean="0">
              <a:ea typeface="宋体" charset="-122"/>
            </a:endParaRPr>
          </a:p>
          <a:p>
            <a:pPr lvl="2">
              <a:buFont typeface="Wingdings" pitchFamily="2" charset="2"/>
              <a:buChar char="ü"/>
            </a:pPr>
            <a:r>
              <a:rPr lang="en-US" sz="1800" dirty="0" smtClean="0">
                <a:ea typeface="宋体" charset="-122"/>
              </a:rPr>
              <a:t>Remaining </a:t>
            </a:r>
            <a:r>
              <a:rPr lang="en-US" sz="1800" b="1" dirty="0">
                <a:ea typeface="宋体" charset="-122"/>
              </a:rPr>
              <a:t>30</a:t>
            </a:r>
            <a:r>
              <a:rPr lang="en-US" sz="1800" dirty="0">
                <a:ea typeface="宋体" charset="-122"/>
              </a:rPr>
              <a:t> sketches per class for </a:t>
            </a:r>
            <a:r>
              <a:rPr lang="en-US" sz="1800" i="1" dirty="0" smtClean="0">
                <a:ea typeface="宋体" charset="-122"/>
              </a:rPr>
              <a:t>testing</a:t>
            </a:r>
            <a:endParaRPr lang="en-US" sz="1800" i="1" dirty="0">
              <a:ea typeface="宋体" charset="-122"/>
            </a:endParaRPr>
          </a:p>
          <a:p>
            <a:pPr lvl="2">
              <a:buFont typeface="Wingdings" pitchFamily="2" charset="2"/>
              <a:buChar char="ü"/>
            </a:pPr>
            <a:r>
              <a:rPr lang="en-US" sz="1800" dirty="0">
                <a:ea typeface="宋体" charset="-122"/>
              </a:rPr>
              <a:t>The </a:t>
            </a:r>
            <a:r>
              <a:rPr lang="en-US" sz="1800" b="1" dirty="0" smtClean="0">
                <a:ea typeface="宋体" charset="-122"/>
              </a:rPr>
              <a:t>8,987</a:t>
            </a:r>
            <a:r>
              <a:rPr lang="en-US" sz="1800" dirty="0" smtClean="0">
                <a:ea typeface="宋体" charset="-122"/>
              </a:rPr>
              <a:t> </a:t>
            </a:r>
            <a:r>
              <a:rPr lang="en-US" sz="1800" dirty="0">
                <a:ea typeface="宋体" charset="-122"/>
              </a:rPr>
              <a:t>relevant models as a whole are remained as the </a:t>
            </a:r>
            <a:r>
              <a:rPr lang="en-US" sz="1800" i="1" dirty="0">
                <a:ea typeface="宋体" charset="-122"/>
              </a:rPr>
              <a:t>target</a:t>
            </a:r>
            <a:r>
              <a:rPr lang="en-US" sz="1800" dirty="0">
                <a:ea typeface="宋体" charset="-122"/>
              </a:rPr>
              <a:t> </a:t>
            </a:r>
            <a:r>
              <a:rPr lang="en-US" sz="1800" dirty="0" smtClean="0">
                <a:ea typeface="宋体" charset="-122"/>
              </a:rPr>
              <a:t>dataset</a:t>
            </a:r>
            <a:endParaRPr lang="en-US" sz="2000" dirty="0" smtClean="0"/>
          </a:p>
          <a:p>
            <a:r>
              <a:rPr lang="en-US" sz="2000" dirty="0" smtClean="0"/>
              <a:t>Example </a:t>
            </a:r>
            <a:r>
              <a:rPr lang="en-US" sz="2000" dirty="0"/>
              <a:t>sketches and their relevant </a:t>
            </a:r>
            <a:r>
              <a:rPr lang="en-US" sz="2000" dirty="0" smtClean="0"/>
              <a:t>models in </a:t>
            </a:r>
            <a:r>
              <a:rPr lang="en-US" sz="2000" dirty="0"/>
              <a:t>the </a:t>
            </a:r>
            <a:r>
              <a:rPr lang="en-US" sz="2000" dirty="0" smtClean="0"/>
              <a:t>benchmark</a:t>
            </a:r>
          </a:p>
          <a:p>
            <a:pPr marL="0" indent="0">
              <a:buNone/>
            </a:pPr>
            <a:endParaRPr lang="en-US" sz="2000" dirty="0"/>
          </a:p>
          <a:p>
            <a:endParaRPr lang="en-US" sz="2000" dirty="0" smtClean="0"/>
          </a:p>
          <a:p>
            <a:pPr marL="0" indent="0">
              <a:buNone/>
            </a:pPr>
            <a:endParaRPr lang="en-US" sz="2000" dirty="0"/>
          </a:p>
          <a:p>
            <a:endParaRPr lang="en-US" sz="2000" dirty="0" smtClean="0"/>
          </a:p>
          <a:p>
            <a:endParaRPr lang="en-US" sz="2000" dirty="0"/>
          </a:p>
          <a:p>
            <a:endParaRPr lang="en-US" sz="2000" dirty="0" smtClean="0"/>
          </a:p>
          <a:p>
            <a:pPr marL="0" indent="0">
              <a:buNone/>
            </a:pPr>
            <a:endParaRPr lang="en-US" sz="1800" dirty="0">
              <a:solidFill>
                <a:schemeClr val="tx1"/>
              </a:solidFill>
              <a:ea typeface="宋体"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074920"/>
            <a:ext cx="5410200" cy="129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70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hlinkClick r:id="rId3" action="ppaction://hlinksldjump"/>
              </a:rPr>
              <a:t>Methods</a:t>
            </a:r>
            <a:endParaRPr lang="en-US" altLang="zh-CN" sz="2800" dirty="0" smtClean="0"/>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52397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1625" y="228600"/>
            <a:ext cx="8534400" cy="758825"/>
          </a:xfrm>
        </p:spPr>
        <p:txBody>
          <a:bodyPr/>
          <a:lstStyle/>
          <a:p>
            <a:pPr eaLnBrk="1" hangingPunct="1"/>
            <a:r>
              <a:rPr lang="en-US" altLang="zh-CN" dirty="0" smtClean="0">
                <a:solidFill>
                  <a:srgbClr val="7B9899"/>
                </a:solidFill>
                <a:cs typeface="Times New Roman" pitchFamily="18" charset="0"/>
              </a:rPr>
              <a:t>Methods</a:t>
            </a:r>
            <a:endParaRPr lang="en-US" altLang="zh-CN" dirty="0" smtClean="0">
              <a:solidFill>
                <a:srgbClr val="7B9899"/>
              </a:solidFill>
              <a:ea typeface="宋体" charset="-122"/>
              <a:cs typeface="Times New Roman" pitchFamily="18" charset="0"/>
            </a:endParaRPr>
          </a:p>
        </p:txBody>
      </p:sp>
      <p:sp>
        <p:nvSpPr>
          <p:cNvPr id="4" name="Content Placeholder 2"/>
          <p:cNvSpPr txBox="1">
            <a:spLocks/>
          </p:cNvSpPr>
          <p:nvPr/>
        </p:nvSpPr>
        <p:spPr>
          <a:xfrm>
            <a:off x="301625" y="1447800"/>
            <a:ext cx="8537575" cy="51054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hangingPunct="1">
              <a:spcBef>
                <a:spcPts val="1800"/>
              </a:spcBef>
              <a:spcAft>
                <a:spcPts val="1800"/>
              </a:spcAft>
            </a:pPr>
            <a:r>
              <a:rPr lang="en-US" sz="2400" dirty="0"/>
              <a:t>Ranking on Cross-Domain Manifold for Sketch-based 3D Model Retrieval (CDMR)</a:t>
            </a:r>
          </a:p>
          <a:p>
            <a:pPr eaLnBrk="1" hangingPunct="1">
              <a:spcBef>
                <a:spcPts val="1800"/>
              </a:spcBef>
              <a:spcAft>
                <a:spcPts val="1800"/>
              </a:spcAft>
            </a:pPr>
            <a:r>
              <a:rPr lang="en-US" sz="2400" dirty="0"/>
              <a:t>Efficient Sketch-Based 3D Model Retrieval Based on View Clustering and  Parallel Shape Context Matching  (SBR-VC)</a:t>
            </a:r>
          </a:p>
          <a:p>
            <a:pPr eaLnBrk="1" hangingPunct="1">
              <a:spcBef>
                <a:spcPts val="1800"/>
              </a:spcBef>
              <a:spcAft>
                <a:spcPts val="1800"/>
              </a:spcAft>
            </a:pPr>
            <a:r>
              <a:rPr lang="en-US" altLang="ja-JP" sz="2400" dirty="0"/>
              <a:t>Overlapped Pyramid of HOG and Similarity Constrained Manifold Ranking (SCMR-OPHOG)</a:t>
            </a:r>
          </a:p>
          <a:p>
            <a:pPr eaLnBrk="1" hangingPunct="1">
              <a:spcBef>
                <a:spcPts val="1800"/>
              </a:spcBef>
              <a:spcAft>
                <a:spcPts val="1800"/>
              </a:spcAft>
            </a:pPr>
            <a:r>
              <a:rPr lang="en-US" altLang="ja-JP" sz="2400" dirty="0" smtClean="0"/>
              <a:t>Bag-of-Features </a:t>
            </a:r>
            <a:r>
              <a:rPr lang="en-US" altLang="ja-JP" sz="2400" dirty="0"/>
              <a:t>Framework Based on Junction-Based Extended Shape Context (BOF-JESC)</a:t>
            </a:r>
            <a:endParaRPr lang="en-US" altLang="zh-CN" sz="2400" dirty="0"/>
          </a:p>
          <a:p>
            <a:pPr marL="0" indent="0" eaLnBrk="1" hangingPunct="1">
              <a:spcBef>
                <a:spcPts val="1800"/>
              </a:spcBef>
              <a:spcAft>
                <a:spcPts val="1800"/>
              </a:spcAft>
              <a:buNone/>
            </a:pPr>
            <a:endParaRPr lang="fr-F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16807</TotalTime>
  <Words>3548</Words>
  <Application>Microsoft Office PowerPoint</Application>
  <PresentationFormat>On-screen Show (4:3)</PresentationFormat>
  <Paragraphs>440</Paragraphs>
  <Slides>35</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Civic</vt:lpstr>
      <vt:lpstr>数式</vt:lpstr>
      <vt:lpstr>SHREC’14 Track: Extended Large Scale Sketch-Based 3D Shape Retrieval</vt:lpstr>
      <vt:lpstr>Outline</vt:lpstr>
      <vt:lpstr>Introduction</vt:lpstr>
      <vt:lpstr>Outline</vt:lpstr>
      <vt:lpstr>Benchmark (1/3)</vt:lpstr>
      <vt:lpstr>Benchmark (2/3)</vt:lpstr>
      <vt:lpstr>Benchmark (3/3)</vt:lpstr>
      <vt:lpstr>Outline</vt:lpstr>
      <vt:lpstr>Methods</vt:lpstr>
      <vt:lpstr>Ranking on Cross-Domain Manifold</vt:lpstr>
      <vt:lpstr>Cross-Domain Manifold Ranking [Furuya 13]</vt:lpstr>
      <vt:lpstr>BF-GALIF [Eitz 12]</vt:lpstr>
      <vt:lpstr>BF-Dense SIFT (DSIFT) [Furuya 09]</vt:lpstr>
      <vt:lpstr>Efficient Sketch-Based 3D Model Retrieval Based on View Clustering and  Parallel Shape Context Matching </vt:lpstr>
      <vt:lpstr>SBR-VC Overview</vt:lpstr>
      <vt:lpstr>PowerPoint Presentation</vt:lpstr>
      <vt:lpstr>Overlapped Pyramid of HOG and Similarity Constrained Manifold Ranking</vt:lpstr>
      <vt:lpstr>Overlapped Pyramid of HOG (OPHOG)</vt:lpstr>
      <vt:lpstr>Overlapped Pyramid of HOG (OPHOG)</vt:lpstr>
      <vt:lpstr>Similarity Constrained Manifold Ranking (SCMR)</vt:lpstr>
      <vt:lpstr> Bag-of-Features Framework Based on Junction-Based Extended Shape Context (BOF-JESC)</vt:lpstr>
      <vt:lpstr>Bag-of-Features Framework</vt:lpstr>
      <vt:lpstr>Local Descriptor Extraction</vt:lpstr>
      <vt:lpstr>Outline</vt:lpstr>
      <vt:lpstr>Evaluation</vt:lpstr>
      <vt:lpstr>Outline</vt:lpstr>
      <vt:lpstr>Results: Precision-Recall</vt:lpstr>
      <vt:lpstr>Results: Performance Metrics</vt:lpstr>
      <vt:lpstr>Results: Timing</vt:lpstr>
      <vt:lpstr>Results: Evaluation and Analysis</vt:lpstr>
      <vt:lpstr>Results: Method Classification</vt:lpstr>
      <vt:lpstr>Outline</vt:lpstr>
      <vt:lpstr>Conclusions </vt:lpstr>
      <vt:lpstr>Future Work </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Li, Bo</cp:lastModifiedBy>
  <cp:revision>586</cp:revision>
  <dcterms:created xsi:type="dcterms:W3CDTF">2009-03-09T18:21:29Z</dcterms:created>
  <dcterms:modified xsi:type="dcterms:W3CDTF">2015-01-29T18:43:07Z</dcterms:modified>
</cp:coreProperties>
</file>