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34"/>
  </p:notesMasterIdLst>
  <p:sldIdLst>
    <p:sldId id="256" r:id="rId2"/>
    <p:sldId id="257" r:id="rId3"/>
    <p:sldId id="313" r:id="rId4"/>
    <p:sldId id="260" r:id="rId5"/>
    <p:sldId id="405" r:id="rId6"/>
    <p:sldId id="401" r:id="rId7"/>
    <p:sldId id="382" r:id="rId8"/>
    <p:sldId id="391" r:id="rId9"/>
    <p:sldId id="392" r:id="rId10"/>
    <p:sldId id="393" r:id="rId11"/>
    <p:sldId id="402" r:id="rId12"/>
    <p:sldId id="404" r:id="rId13"/>
    <p:sldId id="403" r:id="rId14"/>
    <p:sldId id="394" r:id="rId15"/>
    <p:sldId id="395" r:id="rId16"/>
    <p:sldId id="396" r:id="rId17"/>
    <p:sldId id="397" r:id="rId18"/>
    <p:sldId id="333" r:id="rId19"/>
    <p:sldId id="383" r:id="rId20"/>
    <p:sldId id="344" r:id="rId21"/>
    <p:sldId id="379" r:id="rId22"/>
    <p:sldId id="410" r:id="rId23"/>
    <p:sldId id="411" r:id="rId24"/>
    <p:sldId id="400" r:id="rId25"/>
    <p:sldId id="389" r:id="rId26"/>
    <p:sldId id="310" r:id="rId27"/>
    <p:sldId id="315" r:id="rId28"/>
    <p:sldId id="406" r:id="rId29"/>
    <p:sldId id="407" r:id="rId30"/>
    <p:sldId id="371" r:id="rId31"/>
    <p:sldId id="312" r:id="rId32"/>
    <p:sldId id="327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75" autoAdjust="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w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DA7393E9-4810-470A-A67C-4F21E5A8CBF4}" type="datetimeFigureOut">
              <a:rPr lang="zh-CN" altLang="en-US"/>
              <a:pPr>
                <a:defRPr/>
              </a:pPr>
              <a:t>2014/3/27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8B6601CA-B457-4690-A27D-A5BDA3913E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53472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A711C1C-803D-4239-9AFD-0B4396922125}" type="slidenum">
              <a:rPr lang="zh-CN" altLang="en-US" smtClean="0"/>
              <a:pPr>
                <a:defRPr/>
              </a:pPr>
              <a:t>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Local Shape Distribution (LSD) description: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r-neighborhood is defined as the spherical region centered at P with the radius r.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Then we compute the Euclidean-distances between P and other surface points within the region. (first histogram)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To differentiate the contributions of the points with different distances from P, we apply Gaussian weighting and we obtain the local feature of the point P . (second histogram).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3410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retrieval algorithm is as follows: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Feature Extraction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…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Feature Matching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…</a:t>
            </a:r>
            <a:endParaRPr lang="zh-CN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15186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Furuya’s</a:t>
            </a:r>
            <a:r>
              <a:rPr lang="en-US" baseline="0" dirty="0" smtClean="0"/>
              <a:t>  algorithm combines, by summing, the similarities computed by using two </a:t>
            </a:r>
            <a:r>
              <a:rPr kumimoji="1" lang="en-US" altLang="ja-JP" dirty="0" smtClean="0"/>
              <a:t>3D model comparison algorithms.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two algorithms are multi-view-based algorithms proposed before by Furuya and Ohbuchi</a:t>
            </a:r>
            <a:r>
              <a:rPr kumimoji="1" lang="en-US" altLang="ja-JP" dirty="0" smtClean="0"/>
              <a:t>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dirty="0" smtClean="0"/>
              <a:t>Both relies on multi-view, depth-image rendering of 3D models for comparison.</a:t>
            </a:r>
          </a:p>
          <a:p>
            <a:endParaRPr lang="en-US" dirty="0" smtClean="0"/>
          </a:p>
          <a:p>
            <a:r>
              <a:rPr lang="en-US" dirty="0" smtClean="0"/>
              <a:t>First algorithm, the DSIFT, is a versatile algorithm that is robust against global deformation and articulation. </a:t>
            </a:r>
          </a:p>
          <a:p>
            <a:r>
              <a:rPr lang="en-US" dirty="0" smtClean="0"/>
              <a:t>However, some of the 3D models in the database need</a:t>
            </a:r>
            <a:r>
              <a:rPr lang="en-US" baseline="0" dirty="0" smtClean="0"/>
              <a:t> to be differentiated based on their articulation. So we added the second algorithm One SIFT, which is an algorithm sensitive to global deformation and articulation of 3D models. 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Each of the two algorithms employ </a:t>
            </a:r>
            <a:r>
              <a:rPr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distance, rather, similarity-metric learning. </a:t>
            </a:r>
            <a:endParaRPr lang="en-US" baseline="0" dirty="0" smtClean="0"/>
          </a:p>
          <a:p>
            <a:r>
              <a:rPr lang="en-US" baseline="0" dirty="0" smtClean="0"/>
              <a:t>These two similarity values are combined late in the shape comparison pipeline, that is, by adding their similarities.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Notes: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DSIFT: Dense SIFT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1SIFT: One SIFT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2947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algorithm, DSIFT, densely extracts a set of about 300 SIFT features for each view. The SIFT is a popular local image feature that is invariant to scale, translation, and rotation. </a:t>
            </a:r>
          </a:p>
          <a:p>
            <a:endParaRPr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SIFT features of a 3D model, about 12,000 for 42 views, are integrated into a feature vector per 3D model by using bag-of-words, or bag-of-features approach. </a:t>
            </a:r>
          </a:p>
          <a:p>
            <a:pPr>
              <a:spcBef>
                <a:spcPct val="0"/>
              </a:spcBef>
            </a:pPr>
            <a:endParaRPr kumimoji="1" lang="en-US" altLang="ja-JP" baseline="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DSIFT is i</a:t>
            </a:r>
            <a:r>
              <a:rPr kumimoji="1" lang="en-US" altLang="ja-JP" dirty="0" smtClean="0"/>
              <a:t>nvariant to shape representation since it is a view-based approach.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The DSIFT is invariant to articulation and global deformation because it employs bags local</a:t>
            </a:r>
            <a:r>
              <a:rPr kumimoji="1" lang="en-US" altLang="ja-JP" baseline="0" dirty="0" smtClean="0"/>
              <a:t> features without their positional information. </a:t>
            </a:r>
            <a:endParaRPr kumimoji="1" lang="en-US" altLang="ja-JP" dirty="0" smtClean="0"/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similarity between a pair of 3D models is computed adaptively to the distribution of all the features of 3D models in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database by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Manifold Ranking algorithm by Zhou and others.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D614A2-7B43-4969-92BC-24485D6C9E93}" type="slidenum">
              <a:rPr lang="en-US" altLang="ja-JP"/>
              <a:pPr/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 algorithm, One SIFT, renders 42 depth images of a 3D model from multiple viewpoints, as in the case of the DSIFT.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Instead of many SIFT features per view, however, the One-SIFT extracts only one SIFT feature per view, that is, 42 SIFT features per 3D model.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One-SIFT algorithm, for each view, single SIFT feature is used as a global image feature.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SIFT is surprisingly powerful. It is about as good as the famous Light Field Descriptor, or LFD, by Chen and others.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One-SIFT does 3D-model-to-3D-model distance computation differently from the DSIFT, without using Bag-of-Words integration.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case of One-SIFT, for a pair of 3D models with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viewpoints each, all the possible pairs, about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squared, are compared.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distance among the two 3D models is the minimum of about k squared distances between the two 3D models.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Then, feature-adaptive similarity for One-SIFT is computed by using Manifold Ranking algorithm.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On-SIFT-based similarity is then added with the one for the DSIFT to become final similarity among a pair of 3D models.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0163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</a:rPr>
              <a:t>Cube-Based View Sampling</a:t>
            </a:r>
            <a:r>
              <a:rPr lang="en-US" baseline="0" dirty="0" smtClean="0">
                <a:latin typeface="+mn-lt"/>
              </a:rPr>
              <a:t> is for computing Z and F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>
              <a:latin typeface="+mn-lt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8859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ZFDR denotes Zernike moments, Fourier Descriptor, Depth-based and Ray-based features.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computation process consists of two steps: 3D model normalization (before CPCA alignment) and feature extraction (after).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figures are example for the normalization process.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Note: can roughly follow the flows to introduce the algorithm. The details for each step are in the following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6601CA-B457-4690-A27D-A5BDA3913E72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163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C3256255-9A83-43C5-9BCC-3D9303A7EECA}" type="slidenum">
              <a:rPr lang="zh-CN" altLang="en-US" smtClean="0"/>
              <a:pPr>
                <a:defRPr/>
              </a:pPr>
              <a:t>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propose a new 3D model feature known as Depth Buffered Super-Vector Coding (DBSVC).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DBSVC extracts 3D model features from rendered depth buffer images using the super-vector coding method.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first render depth buffer images with 300x300 resolution.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image rendering, we extract local features from each depth buffer image.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calculate DBSVC, we generate a codebook of visual words in advance.</a:t>
            </a:r>
          </a:p>
          <a:p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visual word is thus defined as the center of a cluster obtained by applying k-means clustering to local features.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 we calculate DBSVC with the codebook of visual words using the super-vector coding method.</a:t>
            </a:r>
          </a:p>
          <a:p>
            <a:endParaRPr kumimoji="1" lang="en-US" altLang="ja-JP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D902E-77F8-C94F-95EC-C69C59FF53B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342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In addition, raking scores are calculated</a:t>
            </a:r>
            <a:r>
              <a:rPr kumimoji="1" lang="en-US" altLang="ja-JP" baseline="0" dirty="0" smtClean="0"/>
              <a:t> using our modified manifold ranking method.</a:t>
            </a:r>
          </a:p>
          <a:p>
            <a:r>
              <a:rPr kumimoji="1" lang="en-US" altLang="ja-JP" baseline="0" dirty="0" smtClean="0"/>
              <a:t>We use a locally constrained diffusion process for calculating the affinity matrix.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Locally constrained diffusion process is more robust to noise than an ordinary affinity matrix.</a:t>
            </a:r>
          </a:p>
          <a:p>
            <a:r>
              <a:rPr kumimoji="1" lang="en-US" altLang="ja-JP" baseline="0" dirty="0" smtClean="0"/>
              <a:t>We call this method Locally Constrained Diffusion Ranking.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D902E-77F8-C94F-95EC-C69C59FF53B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116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D67E010-025B-439A-861C-19B40A722F4E}" type="slidenum">
              <a:rPr lang="zh-CN" altLang="en-US" smtClean="0"/>
              <a:pPr>
                <a:defRPr/>
              </a:pPr>
              <a:t>25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+mn-lt"/>
              </a:rPr>
              <a:t>First is the Precision-Recall plots.</a:t>
            </a:r>
          </a:p>
          <a:p>
            <a:pPr eaLnBrk="1" hangingPunct="1">
              <a:spcBef>
                <a:spcPct val="0"/>
              </a:spcBef>
            </a:pPr>
            <a:endParaRPr lang="en-US" altLang="zh-CN" dirty="0" smtClean="0"/>
          </a:p>
          <a:p>
            <a:pPr eaLnBrk="1" hangingPunct="1">
              <a:spcBef>
                <a:spcPct val="0"/>
              </a:spcBef>
            </a:pPr>
            <a:r>
              <a:rPr lang="en-US" sz="1200" dirty="0" err="1" smtClean="0"/>
              <a:t>Yanagimachi’s</a:t>
            </a:r>
            <a:r>
              <a:rPr lang="en-US" sz="1200" dirty="0" smtClean="0"/>
              <a:t> DG1SIFT performs the best.</a:t>
            </a:r>
            <a:r>
              <a:rPr lang="en-US" sz="1200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sz="1200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Overall, Li’s ZFDR method is comparable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Tatsuma’s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DVD+DB approach.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after incorporated an enhanced Manifold Ranking learning method, DVD+DB+GMR have achieved an apparent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improvement.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fact, all the three runs proposed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Yanagimachi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also have adopted Manifold Ranking method.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indicates the advantage of employing machine learning approach in the 3D model retrieval research.</a:t>
            </a:r>
            <a:endParaRPr lang="zh-CN" altLang="en-US" dirty="0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5E91814-72A9-4FAC-8602-18E0C170BBAB}" type="slidenum">
              <a:rPr lang="zh-CN" altLang="en-US" smtClean="0"/>
              <a:pPr>
                <a:defRPr/>
              </a:pPr>
              <a:t>26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Then,</a:t>
            </a:r>
            <a:r>
              <a:rPr lang="en-US" altLang="zh-CN" baseline="0" dirty="0" smtClean="0"/>
              <a:t> comparisons of other six metrics.</a:t>
            </a:r>
          </a:p>
          <a:p>
            <a:pPr eaLnBrk="1" hangingPunct="1">
              <a:spcBef>
                <a:spcPct val="0"/>
              </a:spcBef>
            </a:pP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Similar conclusion.</a:t>
            </a:r>
            <a:endParaRPr lang="zh-CN" alt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945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8AD6AE-E4E1-4EB5-BE40-CEB123A86ADF}" type="slidenum">
              <a:rPr lang="zh-CN" altLang="en-US" sz="1200">
                <a:latin typeface="Calibri" pitchFamily="34" charset="0"/>
              </a:rPr>
              <a:pPr algn="r"/>
              <a:t>27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Then,</a:t>
            </a:r>
            <a:r>
              <a:rPr lang="en-US" altLang="zh-CN" baseline="0" dirty="0" smtClean="0"/>
              <a:t> comparisons of other six metrics.</a:t>
            </a:r>
          </a:p>
          <a:p>
            <a:pPr eaLnBrk="1" hangingPunct="1">
              <a:spcBef>
                <a:spcPct val="0"/>
              </a:spcBef>
            </a:pP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Similar conclusion.</a:t>
            </a:r>
            <a:endParaRPr lang="zh-CN" alt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945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8AD6AE-E4E1-4EB5-BE40-CEB123A86ADF}" type="slidenum">
              <a:rPr lang="zh-CN" altLang="en-US" sz="1200">
                <a:latin typeface="Calibri" pitchFamily="34" charset="0"/>
              </a:rPr>
              <a:pPr algn="r"/>
              <a:t>28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Then,</a:t>
            </a:r>
            <a:r>
              <a:rPr lang="en-US" altLang="zh-CN" baseline="0" dirty="0" smtClean="0"/>
              <a:t> comparisons of other six metrics.</a:t>
            </a:r>
          </a:p>
          <a:p>
            <a:pPr eaLnBrk="1" hangingPunct="1">
              <a:spcBef>
                <a:spcPct val="0"/>
              </a:spcBef>
            </a:pP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endParaRPr lang="en-US" altLang="zh-CN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CN" baseline="0" dirty="0" smtClean="0"/>
              <a:t>Similar conclusion.</a:t>
            </a:r>
            <a:endParaRPr lang="zh-CN" altLang="en-US" dirty="0" smtClean="0"/>
          </a:p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945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8AD6AE-E4E1-4EB5-BE40-CEB123A86ADF}" type="slidenum">
              <a:rPr lang="zh-CN" altLang="en-US" sz="1200">
                <a:latin typeface="Calibri" pitchFamily="34" charset="0"/>
              </a:rPr>
              <a:pPr algn="r"/>
              <a:t>29</a:t>
            </a:fld>
            <a:endParaRPr lang="en-US" altLang="zh-CN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1087635-F456-449F-AD9C-76B167EA5E24}" type="slidenum">
              <a:rPr lang="zh-CN" altLang="en-US" smtClean="0"/>
              <a:pPr>
                <a:defRPr/>
              </a:pPr>
              <a:t>30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80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1087635-F456-449F-AD9C-76B167EA5E24}" type="slidenum">
              <a:rPr lang="zh-CN" altLang="en-US" smtClean="0"/>
              <a:pPr>
                <a:defRPr/>
              </a:pPr>
              <a:t>31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354EC3D8-CD37-4A7D-9AD0-A7BC63D8272A}" type="slidenum">
              <a:rPr lang="zh-CN" altLang="en-US" smtClean="0"/>
              <a:pPr>
                <a:defRPr/>
              </a:pPr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 dirty="0" smtClean="0"/>
              <a:t>for our built benchmark, the average number of models in each class is 53, which is much more than any of the benchmark in Table 1</a:t>
            </a:r>
            <a:endParaRPr lang="zh-CN" alt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D67E010-025B-439A-861C-19B40A722F4E}" type="slidenum">
              <a:rPr lang="zh-CN" altLang="en-US" smtClean="0"/>
              <a:pPr>
                <a:defRPr/>
              </a:pPr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zh-CN" dirty="0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34E19FE-22D1-4EE1-8B3A-98283F384488}" type="slidenum">
              <a:rPr lang="zh-CN" altLang="en-US" smtClean="0"/>
              <a:pPr>
                <a:defRPr/>
              </a:pPr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CSLBP*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hybrid shape descriptor, composed of </a:t>
            </a:r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enter-</a:t>
            </a:r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ymmetric </a:t>
            </a:r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ocal Binary Pattern (CSLBP) feature [Marko, ‘06], </a:t>
            </a:r>
            <a:r>
              <a:rPr kumimoji="1" lang="en-US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ntropy descriptor [Chen ‘98], and optional Chain Code (CC) [Rafael ’08]. The difference between the three runs comes from the number of view projections and the existence of the optional CC: 16 views for CSLBP in Run-1, 24 views for CSLBP in Run-2 and Run-3, while no CC for Run-1 and Run-2 and CC addition in Run-3. CSLBP* is computed by first generating depth buffer images from multiple viewpoints for a given 3D shape object, then by analyzing gray-scale intensities to produce three- resolution level histograms (in our implementation, 256x256, 128x128, and 64x64), having 16 bins each, after segmenting each depth-buffer image into sub-images (16, 8, 4, respectively).  In addition to CSLBP, we have augmented it with “Entropy”, trying to capture the randomness of surface shapes, resulting in CSLBP*. 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B59D2-3DBA-45C5-A6FE-8D58C49D24C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80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fourth run, we applied HSR-DE, another hybrid shape descriptor, composed of multiple Fourier spectra obtained by Hole, Surface-Roughness, Depth-buffer, Contour, Line, Circle, and Edge images, an extension to the method we published in Aono, M. ,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Koyanagi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H., and Tatsuma, A.: 3D Shape Retrieval Focused on Holes and Surface Roughness, Signal &amp; Information Processing Association Annual Summit and Conference (APSIPA2013) 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1B2B-07D5-4BFA-905E-DD47FE2FAE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363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Run-5, we applied KVLAD, a supervised learning method we developed by combining non-linear scale space [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Alcantarilla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‘12] with VLAD [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Jegou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‘10]. For the training stage, we employ SHREC2011 data and generate a code book of size 500, which is used for distance computation during the testing stage.</a:t>
            </a:r>
            <a:endParaRPr kumimoji="1" lang="ja-JP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1B2B-07D5-4BFA-905E-DD47FE2FAE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910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F7FBD2-AEB5-4AC2-9370-AD0F6D6B7F63}" type="datetimeFigureOut">
              <a:rPr lang="zh-CN" altLang="en-US" smtClean="0"/>
              <a:pPr>
                <a:defRPr/>
              </a:pPr>
              <a:t>2014/3/27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2A1F3-1F1E-46C4-999B-9366BAA68E87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22BAE-8A43-4CCB-9BD6-37C4F064CC5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22BAE-8A43-4CCB-9BD6-37C4F064CC5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DE52F-DBA3-4B58-8F0B-0018974E437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22BAE-8A43-4CCB-9BD6-37C4F064CC5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22BAE-8A43-4CCB-9BD6-37C4F064CC5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22BAE-8A43-4CCB-9BD6-37C4F064CC5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BB66F-E8AF-47B6-AD45-48AB516E32CC}" type="datetimeFigureOut">
              <a:rPr lang="zh-CN" altLang="en-US" smtClean="0"/>
              <a:pPr>
                <a:defRPr/>
              </a:pPr>
              <a:t>2014/3/27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1DCC9B-6A46-433A-8156-0A1F3D85073D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1FFF8B-1988-435F-B5EC-0BC14F8947BA}" type="datetimeFigureOut">
              <a:rPr lang="zh-CN" altLang="en-US" smtClean="0"/>
              <a:pPr>
                <a:defRPr/>
              </a:pPr>
              <a:t>2014/3/27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BDD1AF-2DEF-457E-9970-B56B2FD44B26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22BAE-8A43-4CCB-9BD6-37C4F064CC5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D622BAE-8A43-4CCB-9BD6-37C4F064CC5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622BAE-8A43-4CCB-9BD6-37C4F064CC5F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gi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2.e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2.png"/><Relationship Id="rId9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l.nist.gov/iad/vug/sharp/contest/2014/Generic3D/ind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76200" y="838200"/>
            <a:ext cx="8686800" cy="1219200"/>
          </a:xfrm>
        </p:spPr>
        <p:txBody>
          <a:bodyPr/>
          <a:lstStyle/>
          <a:p>
            <a:pPr eaLnBrk="1" hangingPunct="1"/>
            <a:r>
              <a:rPr lang="tr-TR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SHREC’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14</a:t>
            </a:r>
            <a:r>
              <a:rPr lang="tr-TR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TRACK: </a:t>
            </a:r>
            <a:r>
              <a:rPr lang="en-US" altLang="zh-CN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Large 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Scale Comprehensive</a:t>
            </a:r>
            <a:b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</a:b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3D Shape Retrieval</a:t>
            </a:r>
            <a:endParaRPr lang="en-US" altLang="zh-CN" sz="3200" b="1" dirty="0" smtClean="0">
              <a:solidFill>
                <a:schemeClr val="tx1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pic>
        <p:nvPicPr>
          <p:cNvPr id="7170" name="Picture 3" descr="NIST_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9854" y="2873972"/>
            <a:ext cx="1295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Subtitle 2"/>
          <p:cNvSpPr>
            <a:spLocks/>
          </p:cNvSpPr>
          <p:nvPr/>
        </p:nvSpPr>
        <p:spPr bwMode="auto">
          <a:xfrm>
            <a:off x="-152400" y="5181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Godil,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Schreck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Aono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Chen,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N.K.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Chowdhury, B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Fang,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Furuya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Johan,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Kosaka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Koyanagi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Ohbuchi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Tatsuma</a:t>
            </a:r>
            <a:endParaRPr lang="en-US" altLang="zh-CN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AutoNum type="romanUcPeriod"/>
            </a:pP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図 5" descr="mark_daigakumei_shita_E_hig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80" y="3546229"/>
            <a:ext cx="1117407" cy="986248"/>
          </a:xfrm>
          <a:prstGeom prst="rect">
            <a:avLst/>
          </a:prstGeom>
        </p:spPr>
      </p:pic>
      <p:pic>
        <p:nvPicPr>
          <p:cNvPr id="9" name="Picture 1" descr="C:\Users\ohbuchi\Documents\Research\3DSearch\SHREC\SHREC2012\Slides\Univ_Yamanashi_Insignia_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9621" y="3546229"/>
            <a:ext cx="620233" cy="1025771"/>
          </a:xfrm>
          <a:prstGeom prst="rect">
            <a:avLst/>
          </a:prstGeom>
          <a:noFill/>
        </p:spPr>
      </p:pic>
      <p:pic>
        <p:nvPicPr>
          <p:cNvPr id="16" name="Picture 15" descr="Texas State University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95" y="2746890"/>
            <a:ext cx="1829584" cy="59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CEAAkGBwgHBgkIBwgKCgkLDRYPDQwMDRsUFRAWIB0iIiAdHx8kKDQsJCYxJx8fLT0tMTU3Ojo6Iys/RD84QzQ5OjcBCgoKDQwNGg8PGjclHyU3Nzc3Nzc3Nzc3Nzc3Nzc3Nzc3Nzc3Nzc3Nzc3Nzc3Nzc3Nzc3Nzc3Nzc3Nzc3Nzc3N//AABEIAGUA4wMBIgACEQEDEQH/xAAbAAACAwEBAQAAAAAAAAAAAAAABQMEBgIBB//EAFYQAAEDAwIDBAMGEQgGCwAAAAECAwQABRESIQYTMRQiQVEVMmEHI0JicZQlMzQ1UlVjcnSBkZKhsbLR0yRTVIKEs8HSQ3OTpOLwFhc2N0RFZZXh4/H/xAAUAQEAAAAAAAAAAAAAAAAAAAAA/8QAFBEBAAAAAAAAAAAAAAAAAAAAAP/aAAwDAQACEQMRAD8A+40UUUBRRRQFFFFAUUUUBRRRQFFFFAUUUUBSTipovR4LaYzMomYj3l84Qvuq6nB/Uad0k4qaDzEBsxkSQZifeVnAV3VdTQUYdojuXlInWC1sDsytIaAdCu8nrltOP09aqSVxWrnLjt8L2nssdxLQlvLShJWUpVggNHT6wwScGu1WtHpdAPDcLeOru85O/eTv6tMOFWEtrvDXZG4ye2AFhBCkj3lv2UCu+Wx0WqQf+jFkR3fWS9uNx9xq6mGy1Pix53DVnabkrUgONKDhBCSrcFpP2J8ap8R8MxIdvmSLfCjONlOVxXEDrnctq+CfYe797ua8gGM7erWpqzsW95DziXEhY5iDyl7KSAMDbruD4ZoNGLDZ8fWmB82R+6o5Vis4jOkWqADoO/ZkeXyV3LvDMOcqNIbcS0ltK1ycZQ3qJA1eIHdO/TzIq5IUFw3FJIUktkgjoRigU2ex2hdogqVaoJUY7ZJMdG/dHsq56Bs/2pgfNkfuqSy/WaB+DN/sirtAu9A2f7UwPmyP3Uq4ZstqctWpy1wlHtMgZVHQdg8sDwrTUo4W+tH9qk/37lBN6Bs/2pgfNkfuoNhs/wBqYHzZH7qY0UHxvjGHEY4kmtsxWW0ApwlCAAO6PACip+OP+1M75UfsJooPrtFKLFxBHvdhTeYzTzbCub3HANY5a1JPQkdUnxqxYbqzfLNDukZDjbMtoOoS5jUAfPFBforwnFLLVdJM6bcmH7ZIiNxH+W0876slOM6k+z/nrmgaUUUUBRRRQFFK7/c5NrhofiW2RcXFPIb5LHrAKOCr5BVh+5R486JCdWRIl6+UnT10jJ3+SguUUumXURLnBgmFNeMzXh5lnU0zpGffFZ7ueg86ii35h6zP3WTGlwY7HMLiZjJQsJQTlWnfY4yPOgbUVFGfRJjNSGjlt1AWg4xkEZFS0BSXidIW1b0llbwM1PcQvSo91XQ5H66dUk4pGWYA5b7n8sT3GF6Fnuq6HIx+WgXqio9Lt/Qib9TL27UM+snx5nSoLTFSZ14+hMxWJadhKAx7y3sffN6lMUm4pe9F3zlhlSTmbvkqB/nulVLbann5t1lRVzmlplhKocma4Ascps51JUcK367jGxHiAtX2Kj0RJ+hExPd6qlAgb+XMr2YwiNe7RJas0gPh1xAWt9ClFJaUSASs+QP4qr3q0vv2mTJfM+Ky2nWiKmc4pxwjwWdekfeg+WVYyKlnQlvTILiLXe9DLqlOapu+ChSRj37zIoL7UuV6flH0ZIyYjO3Ma+yc+NUEtq4Q2XnLTbXm21JUVxXXWw0dtykhRKD8gI9md6pota5t7krjqucJ5qO1huTLWUugqc2VpcJxtscjHt3Bsv2eVOjuJdVNt7KUnWU3F1bjhHXSdWEp9p7x8k9aB9ZT9B4P4O3+yKuZ3rJWppJtcP6G31XvDe6Z2Ae6Onv1ePApucVsW+/BCmnSpHbj3iCjB+neGT+Wg19KOFvrT/apP9+5S5CmlvONJt1+1tY1jtx2zuP9NS6wWp9Ft7ZHVPeackPlyEua4laMOrHcIXjPmCcE+I8Q3BIFFY+dbZTK4kuQ9cBqkBCYUWc4cpIPrKUsajt7AN+vWrvKT9q7/wDPv/uoMNxuM8UTvlR+wmiqPFTaRf5fvExvdPcee1LHdHU6z+uig2Xua/8Adiz/AGz+/dpTFcmN+5lwamBPfhOuvw2S6yRnSs6TkHYjfodthTxrg64wosq22riF2LapDjigwYqVuMhZJUlC/AZJIyDjNNJHDEVVotNrjOKYj2x9h1rbUVco5APy43NAltbEq0+6Eq0JutxlxJVoVJWmZILpS6l1KdSSfVyFHYYHTao7JHuL44zszN3nrcYdS1DkPvlTjRUwlQwr741plWVCuKm79z1a0QVQ+Tp2wVherPn3cYotVmRbrnd5yXlOG5PodUgpwEaUBGB5+rQZdm/zL/D4VhRHnI8yWvnXEtKwptDGzqc+GXNKfaCaUXK8yLtdL/qe4nbdhSVRoCbQy6plBQAdS9IwslXUKyMY9tbWx8LRbPfrpdWnVrXPVlDSvVYBJUsJ++WSo1DI4Ymx7pNnWC8qt4nqDkplUdLqC5gDWnJGlRAGeucUCS8TL3Nt3BilS5dqm3B4MTENp0kamFlWUq+ECnbPQ74NdcVRpFqetLUmZfVcPMMOCVJiSXFPh3I0rdWnvlGNXTbOM7CtLNsRmqsin5rrjlskB/mKQnL6g2pHexgDOonYV1eLfdpTyXLZeBCRo0raXFS6D8YZIIP6KDM8XrUxwnarlaL9PdS0/GbRIRJ2koW6hJLmAAo4z5dak4rsomcc2JXpK5sc9EgYjydAb0oHqjG2fHzpm5wdGPCcTh5mS6hmM405zlJBUpSHAvcbDcj8VW+IbJIucqBNgXDsUyCtZbWWQ4lSVp0qCkkj9dAq4p7BFTbLfIuXEDj6WyGolseXz5IGBrcUnvbfZFSRvvSFtUy7e5TekT5lyS5DVKbSt1wJfKG9QSh0jIVtsd98da00vhie5cYV1jXtTVzYiKiPPripUl5BUFepkBJBG1S2nhREGxXO0SZ8iYzPceWt10JCxzB3ugAO+T08cUEnBlqFutEd0T58rnx2TplyC4lGE9EDw6/oHlWhpHw5arla2Us3C79vabaS0yns6WtITtkkE5JH4qeUBSjiF3k+jnNC3MTU91sZJ7qqb0svf022fhqf2V0HvpU4+t0//ZD99I2Y6l3C5SH4t6aS/IC2ww4pAKQ2hOcJV5pNa2vaDF3yO0LVJw3xB6vwpDmOo+NV7s7OfpfEXzlz/PTTiEfQaWfif4imIoMY0w16bkDl8QfUzR2kOZ9Zzr3+n/zVqRHZ7O773xF6h6yHPL76prktKOIXtTtwRmI19RtFee851wk4/wD2opL7fZnf5Tfz3D1iK8v9XQQWqO0bXDPL4g+kI9WQ4B6o6d+h2EDcY7qWeIS2ltwKV2leQSU4+H7D+QVo7L9ZoH4M3+yKgvs0x4vZ2XAmZK96jj4xIGr+rqz8goMJZJrsjiu7NSBd+wuhvsQbkuc0lIOrV3vHBI9gp5Z4HZ4XLkMX9DnOeVpRIXjCnFEHZfiCDVdMbs6234TZUtoyVshA3ww4hAQPapAWn+tWygzY9wjIlQnUvR3M6XE9Dg4/WDQZW5x2guF73xBvKSO9IcPwVdO9V3s7P83xF85c/wA1Mb+0XRAQHHGiZaO+2QFDuqqQ2tf20n/no/y0HyTilpAv8sBNwxlP05wlfqjqSc15VnjGOWuJJqDIfcIKe8tQye4PIUUH2SiiigSy70Y/FMGyFgFMqK6/zteNJQUjGMeOrz8K44fvqr4/PcjRwLaw7yI8oq3kLTkLKRj1QdgfHesd7pka5S+KbezaTl42qVrbSdK3m9betCVfBURkA00vF8io9zBy4cMq7OwI6WGdCcKi5IQQR4KRk59ooNzqFGoedfPp9mhcKXzhh+woUyuZM7JLw4o9qQW1K1LyTqUCkHV1rpmxQL7x3xTGuzbsiKhqGoRlPLDepSFgkpBwT3R8lBv9QFVbnOat1ulTngotRmVOrCBuQkEnHt2r5tZIVyvnuT2ZDIXcOS+vtEVx/lmWy28tPLK/DYDrscYNX327BcPc5v0e229+GiI2+XoLxWhUZ8Nk4xnp0IwdO9BvLfLROgRpjaVJRIaS6lKuoChkA/lqwCD0rG2yHY7FwJ22Q041HetzfalNuOFawUAYTvkHvbYx1rP8ORvRnug2pMKwu2KNNgyCtlcoOGRpKCFLSCQlQz1yTvv0oPqRIHU0ZFfN27Bbr3eONEXRtyQ1HlJUy0p5ehtRjoJUEg41Z8fDwq3AdtbvuWWi48UKceZZgtOqVzlpWtenAGUkEqOce0mg3uR0r2sj7nVgetFufmTUOMzbisPLil5TiYyBnQ2ConcA7nxJPkK11AUn4jbW8m3NtvOMKVNThxsAqT3VdMgj9FOKWXr6bbPw1P7KqDgWqb9vrh+Yx/Do9FTPt9cPzGP4dNqKDM3+2S02iUTe56gEdChnzH3OmHoqYf8Az64fmMfw6k4i+s0v7z/EUxFAlTYpCZK5Avlw5q0JQVaWegJI/wBH8Y17JtcwR3Sb7cCNCtihjy/1dOqhl/Urv3h/VQJLRbJarTBIvk9IMdvuhDOB3R9zqCXZ33L5beZeJq1ttvONqKGcoPdTt3PJRFeWziGI2i2xu0o5Zt+tWUKzqToA/Fua4gcQRJb1llPyEc1yEtTgSk4CjyyQNqCrbrdKSLIE3icOYp/OEs7ZCifgeJqzwraH27KhuPeJzLLb8hCUIQzhIDyxt73UUG7wB6CzIT3FPau6du6r2UWfiCJHhwGkvo0v3CUlzKVbJ1PKGNvMJoLt0tksLgZvc9WZaRuhnbuq+51fNqm/b64fmMfw6VOX+HJTEU5IRqRclJ7qD6oKwP0YpsriG0peDKpzQdKSsIOdRSMAnGOm4/KKD5fxfHda4jmIcmvuqBTlawjJ7o8k4or3jGWw/wASTXGnApBKcHB+xFeUH2WiiigWv2eO9fI14WXO1RmFsNgEadKyCc+3uiqaeE7UlV4TyV9nvG8uNrPLUojClADoo+JHlmn1FBnLXwjGgzY0qROn3BcMFMMTHgtMcEY2AAycbajk9aZRLRHiXefc2tfaJyWku5V3QGwoJwPD1jTGigzrHCceJYYtot064Q24q1uNPMPYXlRUTnIwoZUdiMdPKprbwzBg22dCWX5XpAqVNekOalvlSdJJIwBsMYAAp5RQZiNwXFRaJNqmXC5TYbzIYSh9/wClIT6unAG4wNzvtXUDg+PFucS6P3C4zJ8VK20PSX8+9qGNGkAJx45xk+JrS0UCyLZYsaRdH2+Zruawt/KtshARt5bAUrmcFW+VZrVahImsx7WpKo5adAVlIwknbcitPRQK7NaFWsulVxnzS5p+q3tejGemwx1ppRRQFLL19Ntn4an9lVM6UcRB1Xo4R1oQ6ZqdKlo1Ad1XhkZ/LQNq9zS0M3f+nQvmav4le8m7/wBOhfM1fxKDziL6zS/vP8RTEVnr+1dhaJWubDKdHQRFeY+6Vxcrjd4UtDSX4TjaAFy3OzKHIQo4SrGvffJPTCUqPkCGlzUMv6le+8V+qlPaLqJ0iOuZBShlhDxcMVWMEqH854af01Sgz7zPYkofdhx1hrmtoMZZK2VA6VHvjB2IKfCgq2+4ThIteLLKOLWoAB5nvDLW/r/85riyXCelmwabNKUBbyE4fZ740t7jv1Wlqu0dFkW3OjJUqI0gFMYg6VOsJIPf36/r86u2Nu6Fjh7TMiDNuOnMVRwMNdffN6CKDPnj0F9BZR0l3B57Pe7qunfqKBPnBq04s8pWLnKI9+Z7x/lGR6/hk/krm0elFz7a322NhClcsGMohJLa8/DqJ70qxY4bzc2Klbc2cpBEZWQoJknPr/LQMYk6UoRRItz0dkXR5S33HWilPecJBwon9FXVMPvRTfW21GaFh9ps+sWACA18qklRweilewUseg3Cbb2Y7syNy3Ls4FARlb4cWSD3+hwQR5GtLyLuP/HQfmav4lB8z4veRI4hlPsr1tOhtaFDoQUJINFL+KbbKicQTWUzcDmasNtkJGoBWACo4G/TNFB9vooooCiiigKKKKAooooCiiigKKKKAooooCll7+m2z8NT+yqmdJ+I3kx0255aXFJTNSSGm1LUe6rokAk0DiikJ4utIkdnKpQfzjldkd1Z+TTmu18U21CXVLTOSlk6XCqC8Ag4B37u2xB/HQS8VPtRuHbhIfVpaaZK1kDOEjc7fJXFsMcxXnJrrHPmErfQpxJwCMBHXwTgfLk+NLLvxJbbjZJiYqZUhBRpUUwnVJ+Q93Fdv3nhlh4NSIfKdV0Q5bVpUfxFFAtakJfvb1jefQoIYaS+6pf0yOlThG/iVZSk/wBenfEchhmOLkw80pcRKuYlCwVLZI76QPHGAoDqSgDxpc3MsybzKcVa3gz2Vk/WpzA7zmT6n6fZUgu/Dcxl5MOHzVJQc8q2rUU7eOE7UFWWUyEWNDLjSlIiNLUOYkYCXWFHqfAAn8VXrFKjBjh3L7QxbSD3xsdLVL4C7aV21w2eSW024pWr0S4QVnl4+Bv0VXNrXbmE2RqTZ5IcagqQ6k2pwnUA2PsN+lBNZ1ttz7a4t1pKFqVpPMT4NqB8fbUDq237HDYadaU4ubPSlPMAyVJkgePtFdRBAQLTrssockuc7Npc2yk4z3N+tQW1dvXHtqhaZCw1cZS3SLW4cIy+B8DzKRigcsSY4YigvtZ9LOn1x01uVoTMi/0ln/aCsXzLY23GDtnkpJuTi97U5ugqcI+BvtjanRlWX7TyP/aHf8lBgONXG18TzlIWhQJRuCD8BNFVuK3IiuIJZYiuNNkpwhUZTZHdHwSkYooPtNFFFAUUUUBRRRQFFFFAUUUUBRRRQFFFFAVlfdGlGFZYz45ndmtA8tehRScggK8MgkZG4ztRRQZ1PHkJMXso4cY7Pp08rmjTjyxopLZOLmotyubj9uXLSiUBHS9J1ckcpHmjc+Go74AHmT7RQTcU8aJm215yNbexzEo7klt4EgZGUkaMKHsPjg9RTKNx3FhtclqxJIxlSlyMqcPiVHRuT5miigSs8Wx0cRSCq1FcFuO0tqEZHvaF6nN/V3A6hJ2BJI8MM7xxwxPhOIFn5L6UEsyG5A1sqxsR3PyjoRkHY0UUFi2+6RyrbDb9EZ0sIGe0/FHxa5e90fN0iu+ifUadTjtPXJR8X2UUUFv/AKzP/R/95/4KoWT3ROy28NeitXvzy89px6zqlfY+2iigkuHujc5UM+idPLkpV9U9dlfF9tWx7pmSPoR/vX/BRRQYniHiAXG8SJfZA3zCnu8zOMJA649lFFF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4" name="Picture 10" descr="http://upload.wikimedia.org/wikipedia/de/thumb/5/5e/Signet_Uni_Konstanz.svg/1000px-Signet_Uni_Konstanz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700" y="2729236"/>
            <a:ext cx="1739984" cy="7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ntu.edu.sg/events/events/PublishingImages/frat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3687639"/>
            <a:ext cx="14605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xh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100" y="3419174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6873" y="457200"/>
            <a:ext cx="8491591" cy="796950"/>
          </a:xfrm>
        </p:spPr>
        <p:txBody>
          <a:bodyPr>
            <a:noAutofit/>
          </a:bodyPr>
          <a:lstStyle/>
          <a:p>
            <a:r>
              <a:rPr lang="en-US" altLang="ja-JP" sz="28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KVLAD (Non-linear Scale Space + VLAD) Descriptor</a:t>
            </a:r>
            <a:endParaRPr lang="ja-JP" altLang="en-US" sz="28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12744" y="382785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3D Shape Model with </a:t>
            </a:r>
          </a:p>
          <a:p>
            <a:r>
              <a:rPr kumimoji="1" lang="en-US" altLang="ja-JP" sz="1200" dirty="0" smtClean="0"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Pose Normalization</a:t>
            </a:r>
            <a:endParaRPr kumimoji="1" lang="ja-JP" altLang="en-US" sz="1200" dirty="0">
              <a:latin typeface="Arial" panose="020B0604020202020204" pitchFamily="34" charset="0"/>
              <a:ea typeface="メイリオ"/>
              <a:cs typeface="Arial" panose="020B0604020202020204" pitchFamily="34" charset="0"/>
            </a:endParaRPr>
          </a:p>
        </p:txBody>
      </p:sp>
      <p:sp>
        <p:nvSpPr>
          <p:cNvPr id="103" name="右矢印 102"/>
          <p:cNvSpPr/>
          <p:nvPr/>
        </p:nvSpPr>
        <p:spPr>
          <a:xfrm>
            <a:off x="1500899" y="3026076"/>
            <a:ext cx="388208" cy="258557"/>
          </a:xfrm>
          <a:prstGeom prst="rightArrow">
            <a:avLst/>
          </a:prstGeom>
          <a:ln>
            <a:solidFill>
              <a:srgbClr val="25406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図形グループ 12"/>
          <p:cNvGrpSpPr/>
          <p:nvPr/>
        </p:nvGrpSpPr>
        <p:grpSpPr>
          <a:xfrm>
            <a:off x="6997372" y="2390773"/>
            <a:ext cx="369332" cy="1318210"/>
            <a:chOff x="7835650" y="1910388"/>
            <a:chExt cx="379203" cy="1697199"/>
          </a:xfrm>
        </p:grpSpPr>
        <p:sp>
          <p:nvSpPr>
            <p:cNvPr id="194" name="正方形/長方形 193"/>
            <p:cNvSpPr/>
            <p:nvPr/>
          </p:nvSpPr>
          <p:spPr>
            <a:xfrm>
              <a:off x="7840586" y="1910388"/>
              <a:ext cx="202674" cy="2161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正方形/長方形 194"/>
            <p:cNvSpPr/>
            <p:nvPr/>
          </p:nvSpPr>
          <p:spPr>
            <a:xfrm>
              <a:off x="7840586" y="2126547"/>
              <a:ext cx="202674" cy="2161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正方形/長方形 195"/>
            <p:cNvSpPr/>
            <p:nvPr/>
          </p:nvSpPr>
          <p:spPr>
            <a:xfrm>
              <a:off x="7840586" y="2339704"/>
              <a:ext cx="202674" cy="2161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正方形/長方形 196"/>
            <p:cNvSpPr/>
            <p:nvPr/>
          </p:nvSpPr>
          <p:spPr>
            <a:xfrm>
              <a:off x="7840586" y="2555863"/>
              <a:ext cx="202674" cy="2161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正方形/長方形 197"/>
            <p:cNvSpPr/>
            <p:nvPr/>
          </p:nvSpPr>
          <p:spPr>
            <a:xfrm>
              <a:off x="7840586" y="3391428"/>
              <a:ext cx="202674" cy="21615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正方形/長方形 198"/>
            <p:cNvSpPr/>
            <p:nvPr/>
          </p:nvSpPr>
          <p:spPr>
            <a:xfrm>
              <a:off x="7840586" y="2775430"/>
              <a:ext cx="202674" cy="62159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テキスト ボックス 199"/>
            <p:cNvSpPr txBox="1"/>
            <p:nvPr/>
          </p:nvSpPr>
          <p:spPr>
            <a:xfrm rot="5400000">
              <a:off x="7782541" y="2940995"/>
              <a:ext cx="485422" cy="379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...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5" name="テキスト ボックス 104"/>
          <p:cNvSpPr txBox="1"/>
          <p:nvPr/>
        </p:nvSpPr>
        <p:spPr>
          <a:xfrm>
            <a:off x="7367032" y="2593764"/>
            <a:ext cx="790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KVLAD</a:t>
            </a:r>
          </a:p>
          <a:p>
            <a:pPr algn="ctr"/>
            <a:r>
              <a:rPr kumimoji="1" lang="en-US" altLang="ja-JP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endParaRPr kumimoji="1"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右矢印 110"/>
          <p:cNvSpPr/>
          <p:nvPr/>
        </p:nvSpPr>
        <p:spPr>
          <a:xfrm>
            <a:off x="4341422" y="2895237"/>
            <a:ext cx="388208" cy="258557"/>
          </a:xfrm>
          <a:prstGeom prst="rightArrow">
            <a:avLst/>
          </a:prstGeom>
          <a:ln>
            <a:solidFill>
              <a:srgbClr val="25406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W:\3DDocDatProgs\myDocs\記者会見\materials\kosaka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" y="2269863"/>
            <a:ext cx="16097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6722" y="2311068"/>
            <a:ext cx="767848" cy="7388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9967" y="2311241"/>
            <a:ext cx="724007" cy="71483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746" y="2292988"/>
            <a:ext cx="746076" cy="73308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6722" y="3060002"/>
            <a:ext cx="767848" cy="76784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3974" y="3026076"/>
            <a:ext cx="767848" cy="76784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50243" y="3026076"/>
            <a:ext cx="733731" cy="767848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6" name="テキスト ボックス 325"/>
          <p:cNvSpPr txBox="1"/>
          <p:nvPr/>
        </p:nvSpPr>
        <p:spPr>
          <a:xfrm>
            <a:off x="2536436" y="3889340"/>
            <a:ext cx="116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Multiple Views</a:t>
            </a:r>
            <a:endParaRPr kumimoji="1" lang="ja-JP" altLang="en-US" sz="1200" dirty="0">
              <a:latin typeface="Arial" panose="020B0604020202020204" pitchFamily="34" charset="0"/>
              <a:ea typeface="メイリオ"/>
              <a:cs typeface="Arial" panose="020B0604020202020204" pitchFamily="34" charset="0"/>
            </a:endParaRPr>
          </a:p>
        </p:txBody>
      </p:sp>
      <p:graphicFrame>
        <p:nvGraphicFramePr>
          <p:cNvPr id="330" name="表 3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912385"/>
              </p:ext>
            </p:extLst>
          </p:nvPr>
        </p:nvGraphicFramePr>
        <p:xfrm>
          <a:off x="5147227" y="2785392"/>
          <a:ext cx="912034" cy="1480060"/>
        </p:xfrm>
        <a:graphic>
          <a:graphicData uri="http://schemas.openxmlformats.org/drawingml/2006/table">
            <a:tbl>
              <a:tblPr>
                <a:effectLst>
                  <a:outerShdw blurRad="254000" dist="38100" dir="2700000" algn="tl" rotWithShape="0">
                    <a:prstClr val="black">
                      <a:alpha val="55000"/>
                    </a:prstClr>
                  </a:outerShdw>
                </a:effectLst>
                <a:tableStyleId>{5C22544A-7EE6-4342-B048-85BDC9FD1C3A}</a:tableStyleId>
              </a:tblPr>
              <a:tblGrid>
                <a:gridCol w="912034"/>
              </a:tblGrid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0.00018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0.12302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…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0.00012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1" name="表 3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90768"/>
              </p:ext>
            </p:extLst>
          </p:nvPr>
        </p:nvGraphicFramePr>
        <p:xfrm>
          <a:off x="4865023" y="2510205"/>
          <a:ext cx="959989" cy="1480060"/>
        </p:xfrm>
        <a:graphic>
          <a:graphicData uri="http://schemas.openxmlformats.org/drawingml/2006/table">
            <a:tbl>
              <a:tblPr>
                <a:effectLst>
                  <a:outerShdw blurRad="254000" dist="38100" dir="2700000" algn="tl" rotWithShape="0">
                    <a:prstClr val="black">
                      <a:alpha val="55000"/>
                    </a:prstClr>
                  </a:outerShdw>
                </a:effectLst>
                <a:tableStyleId>{5C22544A-7EE6-4342-B048-85BDC9FD1C3A}</a:tableStyleId>
              </a:tblPr>
              <a:tblGrid>
                <a:gridCol w="959989"/>
              </a:tblGrid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0.00018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0.12302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…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0.04189</a:t>
                      </a:r>
                      <a:endParaRPr kumimoji="1" lang="ja-JP" alt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2" name="表 3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54663"/>
              </p:ext>
            </p:extLst>
          </p:nvPr>
        </p:nvGraphicFramePr>
        <p:xfrm>
          <a:off x="4773470" y="2286048"/>
          <a:ext cx="800324" cy="1480060"/>
        </p:xfrm>
        <a:graphic>
          <a:graphicData uri="http://schemas.openxmlformats.org/drawingml/2006/table">
            <a:tbl>
              <a:tblPr>
                <a:effectLst>
                  <a:outerShdw blurRad="254000" dist="38100" dir="2700000" algn="tl" rotWithShape="0">
                    <a:prstClr val="black">
                      <a:alpha val="55000"/>
                    </a:prstClr>
                  </a:outerShdw>
                </a:effectLst>
                <a:tableStyleId>{5C22544A-7EE6-4342-B048-85BDC9FD1C3A}</a:tableStyleId>
              </a:tblPr>
              <a:tblGrid>
                <a:gridCol w="800324"/>
              </a:tblGrid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0.00018</a:t>
                      </a:r>
                      <a:endParaRPr kumimoji="1" lang="ja-JP" altLang="en-US" sz="1100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0.12302</a:t>
                      </a:r>
                      <a:endParaRPr kumimoji="1" lang="ja-JP" altLang="en-US" sz="1100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0.04563</a:t>
                      </a:r>
                      <a:endParaRPr kumimoji="1" lang="ja-JP" altLang="en-US" sz="1100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…</a:t>
                      </a:r>
                      <a:endParaRPr kumimoji="1" lang="ja-JP" altLang="en-US" sz="1100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12">
                <a:tc>
                  <a:txBody>
                    <a:bodyPr/>
                    <a:lstStyle/>
                    <a:p>
                      <a:r>
                        <a:rPr kumimoji="1" lang="en-US" altLang="ja-JP" sz="1100" dirty="0" smtClean="0"/>
                        <a:t>0.00519</a:t>
                      </a:r>
                      <a:endParaRPr kumimoji="1" lang="ja-JP" altLang="en-US" sz="1100" dirty="0"/>
                    </a:p>
                  </a:txBody>
                  <a:tcPr>
                    <a:lnL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3" name="テキスト ボックス 332"/>
          <p:cNvSpPr txBox="1"/>
          <p:nvPr/>
        </p:nvSpPr>
        <p:spPr>
          <a:xfrm>
            <a:off x="4359513" y="4503806"/>
            <a:ext cx="219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Local Feature extraction with </a:t>
            </a:r>
          </a:p>
          <a:p>
            <a:r>
              <a:rPr kumimoji="1" lang="en-US" altLang="ja-JP" sz="1200" dirty="0" smtClean="0"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Non-linear Scale Space</a:t>
            </a:r>
            <a:endParaRPr kumimoji="1" lang="ja-JP" altLang="en-US" sz="1200" dirty="0">
              <a:latin typeface="Arial" panose="020B0604020202020204" pitchFamily="34" charset="0"/>
              <a:ea typeface="メイリオ"/>
              <a:cs typeface="Arial" panose="020B0604020202020204" pitchFamily="34" charset="0"/>
            </a:endParaRPr>
          </a:p>
        </p:txBody>
      </p:sp>
      <p:sp>
        <p:nvSpPr>
          <p:cNvPr id="334" name="右矢印 333"/>
          <p:cNvSpPr/>
          <p:nvPr/>
        </p:nvSpPr>
        <p:spPr>
          <a:xfrm>
            <a:off x="6298935" y="2951497"/>
            <a:ext cx="388208" cy="258557"/>
          </a:xfrm>
          <a:prstGeom prst="rightArrow">
            <a:avLst/>
          </a:prstGeom>
          <a:ln>
            <a:solidFill>
              <a:srgbClr val="25406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テキスト ボックス 334"/>
          <p:cNvSpPr txBox="1"/>
          <p:nvPr/>
        </p:nvSpPr>
        <p:spPr>
          <a:xfrm>
            <a:off x="6248400" y="3852415"/>
            <a:ext cx="2158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Encoding from Visual Words 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ea typeface="メイリオ"/>
                <a:cs typeface="Arial" panose="020B0604020202020204" pitchFamily="34" charset="0"/>
              </a:rPr>
              <a:t>based on VLAD</a:t>
            </a:r>
            <a:endParaRPr kumimoji="1" lang="ja-JP" altLang="en-US" sz="1200" dirty="0">
              <a:latin typeface="Arial" panose="020B0604020202020204" pitchFamily="34" charset="0"/>
              <a:ea typeface="メイリオ"/>
              <a:cs typeface="Arial" panose="020B0604020202020204" pitchFamily="34" charset="0"/>
            </a:endParaRPr>
          </a:p>
        </p:txBody>
      </p:sp>
      <p:sp>
        <p:nvSpPr>
          <p:cNvPr id="29" name="TextBox 43"/>
          <p:cNvSpPr txBox="1"/>
          <p:nvPr/>
        </p:nvSpPr>
        <p:spPr>
          <a:xfrm>
            <a:off x="4724651" y="5011936"/>
            <a:ext cx="1574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Alcantarilla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’12]</a:t>
            </a:r>
          </a:p>
        </p:txBody>
      </p:sp>
      <p:sp>
        <p:nvSpPr>
          <p:cNvPr id="30" name="TextBox 43"/>
          <p:cNvSpPr txBox="1"/>
          <p:nvPr/>
        </p:nvSpPr>
        <p:spPr>
          <a:xfrm>
            <a:off x="6732348" y="4382488"/>
            <a:ext cx="126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ja-JP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Jegou</a:t>
            </a:r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’10]</a:t>
            </a:r>
          </a:p>
        </p:txBody>
      </p:sp>
      <p:sp>
        <p:nvSpPr>
          <p:cNvPr id="31" name="TextBox 43"/>
          <p:cNvSpPr txBox="1"/>
          <p:nvPr/>
        </p:nvSpPr>
        <p:spPr>
          <a:xfrm>
            <a:off x="209203" y="4314080"/>
            <a:ext cx="140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[Tatsuma, ’09]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0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03" grpId="0" animBg="1"/>
      <p:bldP spid="105" grpId="0"/>
      <p:bldP spid="111" grpId="0" animBg="1"/>
      <p:bldP spid="326" grpId="0"/>
      <p:bldP spid="333" grpId="0"/>
      <p:bldP spid="334" grpId="0" animBg="1"/>
      <p:bldP spid="335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64406"/>
            <a:ext cx="8137525" cy="3328987"/>
          </a:xfrm>
        </p:spPr>
        <p:txBody>
          <a:bodyPr/>
          <a:lstStyle/>
          <a:p>
            <a:r>
              <a:rPr lang="en-US" altLang="zh-CN" sz="40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3D Model Retrieval Descriptor</a:t>
            </a:r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Run1: </a:t>
            </a:r>
            <a:r>
              <a:rPr lang="en-US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DBNAA_DERE</a:t>
            </a: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endParaRPr lang="el-GR" altLang="ja-JP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129222"/>
            <a:ext cx="7632700" cy="2087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Qiang Chen and Bin 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Chongqing University, China</a:t>
            </a:r>
          </a:p>
        </p:txBody>
      </p:sp>
      <p:sp>
        <p:nvSpPr>
          <p:cNvPr id="6" name="サブタイトル 2"/>
          <p:cNvSpPr>
            <a:spLocks noGrp="1"/>
          </p:cNvSpPr>
          <p:nvPr/>
        </p:nvSpPr>
        <p:spPr>
          <a:xfrm>
            <a:off x="4572000" y="1752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2400" dirty="0"/>
          </a:p>
        </p:txBody>
      </p:sp>
      <p:pic>
        <p:nvPicPr>
          <p:cNvPr id="9" name="Picture 4" descr="xh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5092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DBNAA feature extraction</a:t>
            </a:r>
          </a:p>
        </p:txBody>
      </p:sp>
      <p:sp>
        <p:nvSpPr>
          <p:cNvPr id="3" name="TextBox 26"/>
          <p:cNvSpPr>
            <a:spLocks noChangeArrowheads="1"/>
          </p:cNvSpPr>
          <p:nvPr/>
        </p:nvSpPr>
        <p:spPr bwMode="auto">
          <a:xfrm>
            <a:off x="4110038" y="5021264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>
              <a:solidFill>
                <a:srgbClr val="000000"/>
              </a:solidFill>
              <a:sym typeface="方正舒体" pitchFamily="2" charset="-122"/>
            </a:endParaRPr>
          </a:p>
        </p:txBody>
      </p:sp>
      <p:pic>
        <p:nvPicPr>
          <p:cNvPr id="4" name="Picture 17" descr="NAA_Allmodel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83" y="1561306"/>
            <a:ext cx="1972817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239950" y="2719387"/>
            <a:ext cx="775164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6840"/>
              </p:ext>
            </p:extLst>
          </p:nvPr>
        </p:nvGraphicFramePr>
        <p:xfrm>
          <a:off x="3128399" y="1456628"/>
          <a:ext cx="2149013" cy="156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6" name="Visio" r:id="rId5" imgW="2510314" imgH="1828562" progId="Visio.Drawing.11">
                  <p:embed/>
                </p:oleObj>
              </mc:Choice>
              <mc:Fallback>
                <p:oleObj name="Visio" r:id="rId5" imgW="2510314" imgH="18285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399" y="1456628"/>
                        <a:ext cx="2149013" cy="1569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20"/>
          <p:cNvSpPr>
            <a:spLocks noChangeArrowheads="1"/>
          </p:cNvSpPr>
          <p:nvPr/>
        </p:nvSpPr>
        <p:spPr bwMode="auto">
          <a:xfrm>
            <a:off x="1663305" y="1964275"/>
            <a:ext cx="516777" cy="554584"/>
          </a:xfrm>
          <a:prstGeom prst="ellipse">
            <a:avLst/>
          </a:prstGeom>
          <a:solidFill>
            <a:schemeClr val="hlink">
              <a:alpha val="14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866555"/>
              </p:ext>
            </p:extLst>
          </p:nvPr>
        </p:nvGraphicFramePr>
        <p:xfrm>
          <a:off x="685800" y="4724401"/>
          <a:ext cx="19812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7" name="Equation" r:id="rId7" imgW="1180588" imgH="799753" progId="Equation.DSMT4">
                  <p:embed/>
                </p:oleObj>
              </mc:Choice>
              <mc:Fallback>
                <p:oleObj name="Equation" r:id="rId7" imgW="1180588" imgH="79975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24401"/>
                        <a:ext cx="1981200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01822"/>
              </p:ext>
            </p:extLst>
          </p:nvPr>
        </p:nvGraphicFramePr>
        <p:xfrm>
          <a:off x="5715000" y="1447800"/>
          <a:ext cx="2390092" cy="2010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08" name="图表" r:id="rId9" imgW="2495701" imgH="2533756" progId="Excel.Chart.8">
                  <p:embed/>
                </p:oleObj>
              </mc:Choice>
              <mc:Fallback>
                <p:oleObj name="图表" r:id="rId9" imgW="2495701" imgH="2533756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447800"/>
                        <a:ext cx="2390092" cy="20103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下箭头 19"/>
          <p:cNvSpPr>
            <a:spLocks noChangeArrowheads="1"/>
          </p:cNvSpPr>
          <p:nvPr/>
        </p:nvSpPr>
        <p:spPr bwMode="auto">
          <a:xfrm rot="16200000">
            <a:off x="2516062" y="2179764"/>
            <a:ext cx="426048" cy="581372"/>
          </a:xfrm>
          <a:prstGeom prst="downArrow">
            <a:avLst>
              <a:gd name="adj1" fmla="val 50000"/>
              <a:gd name="adj2" fmla="val 45668"/>
            </a:avLst>
          </a:prstGeom>
          <a:solidFill>
            <a:schemeClr val="accent1"/>
          </a:solidFill>
          <a:ln w="11429">
            <a:solidFill>
              <a:srgbClr val="984835"/>
            </a:solidFill>
            <a:prstDash val="sysDash"/>
            <a:bevel/>
            <a:headEnd/>
            <a:tailEnd/>
          </a:ln>
        </p:spPr>
        <p:txBody>
          <a:bodyPr vert="eaVert" anchor="ctr"/>
          <a:lstStyle/>
          <a:p>
            <a:pPr algn="ctr"/>
            <a:endParaRPr lang="zh-CN" altLang="en-US">
              <a:solidFill>
                <a:srgbClr val="FFFFFF"/>
              </a:solidFill>
              <a:latin typeface="方正舒体" pitchFamily="2" charset="-122"/>
              <a:ea typeface="方正舒体" pitchFamily="2" charset="-122"/>
              <a:sym typeface="方正舒体" pitchFamily="2" charset="-122"/>
            </a:endParaRPr>
          </a:p>
        </p:txBody>
      </p:sp>
      <p:sp>
        <p:nvSpPr>
          <p:cNvPr id="13" name="下箭头 19"/>
          <p:cNvSpPr>
            <a:spLocks noChangeArrowheads="1"/>
          </p:cNvSpPr>
          <p:nvPr/>
        </p:nvSpPr>
        <p:spPr bwMode="auto">
          <a:xfrm rot="16200000">
            <a:off x="5223916" y="2163906"/>
            <a:ext cx="426048" cy="581372"/>
          </a:xfrm>
          <a:prstGeom prst="downArrow">
            <a:avLst>
              <a:gd name="adj1" fmla="val 50000"/>
              <a:gd name="adj2" fmla="val 45668"/>
            </a:avLst>
          </a:prstGeom>
          <a:solidFill>
            <a:schemeClr val="accent1"/>
          </a:solidFill>
          <a:ln w="11429">
            <a:solidFill>
              <a:srgbClr val="984835"/>
            </a:solidFill>
            <a:prstDash val="sysDash"/>
            <a:bevel/>
            <a:headEnd/>
            <a:tailEnd/>
          </a:ln>
        </p:spPr>
        <p:txBody>
          <a:bodyPr vert="eaVert" anchor="ctr"/>
          <a:lstStyle/>
          <a:p>
            <a:pPr algn="ctr"/>
            <a:endParaRPr lang="zh-CN" altLang="en-US">
              <a:solidFill>
                <a:srgbClr val="FFFFFF"/>
              </a:solidFill>
              <a:latin typeface="方正舒体" pitchFamily="2" charset="-122"/>
              <a:ea typeface="方正舒体" pitchFamily="2" charset="-122"/>
              <a:sym typeface="方正舒体" pitchFamily="2" charset="-122"/>
            </a:endParaRPr>
          </a:p>
        </p:txBody>
      </p:sp>
      <p:sp>
        <p:nvSpPr>
          <p:cNvPr id="14" name="内容占位符 2"/>
          <p:cNvSpPr>
            <a:spLocks noChangeArrowheads="1"/>
          </p:cNvSpPr>
          <p:nvPr/>
        </p:nvSpPr>
        <p:spPr bwMode="auto">
          <a:xfrm>
            <a:off x="-76200" y="3200401"/>
            <a:ext cx="8229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47700" defTabSz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1pPr>
            <a:lvl2pPr marL="547688" indent="-271463" defTabSz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2pPr>
            <a:lvl3pPr marL="822325" indent="-228600" defTabSz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3pPr>
            <a:lvl4pPr marL="1096963" indent="-227013" defTabSz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4pPr>
            <a:lvl5pPr marL="1371600" indent="-228600" defTabSz="0">
              <a:spcBef>
                <a:spcPct val="20000"/>
              </a:spcBef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5pPr>
            <a:lvl6pPr marL="18288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6pPr>
            <a:lvl7pPr marL="22860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7pPr>
            <a:lvl8pPr marL="27432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8pPr>
            <a:lvl9pPr marL="32004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9pPr>
          </a:lstStyle>
          <a:p>
            <a:pPr marL="990600" indent="-342900">
              <a:buFont typeface="Wingdings" panose="05000000000000000000" pitchFamily="2" charset="2"/>
              <a:buChar char="q"/>
            </a:pPr>
            <a:r>
              <a:rPr lang="en-US" altLang="zh-CN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DBNAA</a:t>
            </a:r>
            <a:endParaRPr lang="en-US" altLang="zh-C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CN" sz="1800" dirty="0" smtClean="0"/>
              <a:t> D2 </a:t>
            </a:r>
            <a:r>
              <a:rPr lang="en-US" altLang="zh-CN" sz="1800" dirty="0"/>
              <a:t>feature(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altLang="zh-CN" sz="1800" dirty="0"/>
              <a:t>)</a:t>
            </a:r>
          </a:p>
          <a:p>
            <a:r>
              <a:rPr lang="en-US" altLang="zh-CN" sz="1800" dirty="0" smtClean="0"/>
              <a:t> Bounding </a:t>
            </a:r>
            <a:r>
              <a:rPr lang="en-US" altLang="zh-CN" sz="1800" dirty="0"/>
              <a:t>Box feature(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zh-CN" sz="1800" dirty="0"/>
              <a:t>)</a:t>
            </a:r>
          </a:p>
          <a:p>
            <a:r>
              <a:rPr lang="en-US" altLang="zh-CN" sz="1800" dirty="0" smtClean="0"/>
              <a:t> Normal </a:t>
            </a:r>
            <a:r>
              <a:rPr lang="en-US" altLang="zh-CN" sz="1800" dirty="0"/>
              <a:t>Angle Area feature(</a:t>
            </a:r>
            <a:r>
              <a:rPr lang="en-US" altLang="zh-CN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NAA</a:t>
            </a:r>
            <a:r>
              <a:rPr lang="en-US" altLang="zh-CN" sz="1800" dirty="0"/>
              <a:t>),NAA is calculated as follows:</a:t>
            </a:r>
          </a:p>
          <a:p>
            <a:pPr>
              <a:buFont typeface="Wingdings 2" pitchFamily="18" charset="2"/>
              <a:buNone/>
            </a:pPr>
            <a:endParaRPr lang="zh-CN" altLang="en-US" dirty="0"/>
          </a:p>
        </p:txBody>
      </p:sp>
      <p:sp>
        <p:nvSpPr>
          <p:cNvPr id="15" name="内容占位符 2"/>
          <p:cNvSpPr>
            <a:spLocks noChangeArrowheads="1"/>
          </p:cNvSpPr>
          <p:nvPr/>
        </p:nvSpPr>
        <p:spPr bwMode="auto">
          <a:xfrm>
            <a:off x="2895600" y="4800601"/>
            <a:ext cx="533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47700" defTabSz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1pPr>
            <a:lvl2pPr marL="547688" indent="-271463" defTabSz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2pPr>
            <a:lvl3pPr marL="822325" indent="-228600" defTabSz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3pPr>
            <a:lvl4pPr marL="1096963" indent="-227013" defTabSz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4pPr>
            <a:lvl5pPr marL="1371600" indent="-228600" defTabSz="0">
              <a:spcBef>
                <a:spcPct val="20000"/>
              </a:spcBef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5pPr>
            <a:lvl6pPr marL="18288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6pPr>
            <a:lvl7pPr marL="22860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7pPr>
            <a:lvl8pPr marL="27432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8pPr>
            <a:lvl9pPr marL="32004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altLang="zh-CN" sz="1800" dirty="0"/>
              <a:t>mean angle </a:t>
            </a:r>
            <a:r>
              <a:rPr lang="en-US" altLang="zh-CN" sz="1800" i="1" dirty="0"/>
              <a:t>a</a:t>
            </a:r>
            <a:r>
              <a:rPr lang="en-US" altLang="zh-CN" sz="1800" dirty="0"/>
              <a:t> and average area</a:t>
            </a:r>
            <a:r>
              <a:rPr lang="en-US" altLang="zh-CN" sz="1800" i="1" dirty="0"/>
              <a:t> S</a:t>
            </a:r>
            <a:r>
              <a:rPr lang="en-US" altLang="zh-CN" sz="1800" dirty="0"/>
              <a:t> </a:t>
            </a:r>
          </a:p>
          <a:p>
            <a:pPr>
              <a:buFont typeface="Wingdings 2" pitchFamily="18" charset="2"/>
              <a:buNone/>
            </a:pPr>
            <a:r>
              <a:rPr lang="en-US" altLang="zh-CN" sz="1800" dirty="0"/>
              <a:t>where </a:t>
            </a:r>
            <a:r>
              <a:rPr lang="en-US" altLang="zh-CN" sz="1800" i="1" dirty="0" err="1"/>
              <a:t>N</a:t>
            </a:r>
            <a:r>
              <a:rPr lang="en-US" altLang="zh-CN" sz="1800" i="1" baseline="-25000" dirty="0" err="1"/>
              <a:t>vj</a:t>
            </a:r>
            <a:r>
              <a:rPr lang="en-US" altLang="zh-CN" sz="1800" baseline="-25000" dirty="0"/>
              <a:t> </a:t>
            </a:r>
            <a:r>
              <a:rPr lang="en-US" altLang="zh-CN" sz="1800" dirty="0"/>
              <a:t>is the number of adjacent faces of each vertex, </a:t>
            </a:r>
            <a:r>
              <a:rPr lang="en-US" altLang="zh-CN" sz="1800" i="1" dirty="0" err="1"/>
              <a:t>F</a:t>
            </a:r>
            <a:r>
              <a:rPr lang="en-US" altLang="zh-CN" sz="1800" i="1" baseline="-25000" dirty="0" err="1"/>
              <a:t>vj</a:t>
            </a:r>
            <a:r>
              <a:rPr lang="en-US" altLang="zh-CN" sz="1800" i="1" dirty="0"/>
              <a:t> </a:t>
            </a:r>
            <a:r>
              <a:rPr lang="en-US" altLang="zh-CN" sz="1800" dirty="0"/>
              <a:t>is the set of </a:t>
            </a:r>
            <a:r>
              <a:rPr lang="en-US" altLang="zh-CN" sz="1800" dirty="0" err="1"/>
              <a:t>normals</a:t>
            </a:r>
            <a:r>
              <a:rPr lang="en-US" altLang="zh-CN" sz="1800" dirty="0"/>
              <a:t> of the adjacent faces , </a:t>
            </a:r>
            <a:r>
              <a:rPr lang="en-US" altLang="zh-CN" sz="1800" i="1" dirty="0" err="1"/>
              <a:t>n</a:t>
            </a:r>
            <a:r>
              <a:rPr lang="en-US" altLang="zh-CN" sz="1800" i="1" baseline="-25000" dirty="0" err="1"/>
              <a:t>i</a:t>
            </a:r>
            <a:r>
              <a:rPr lang="en-US" altLang="zh-CN" sz="1800" i="1" baseline="-25000" dirty="0"/>
              <a:t> </a:t>
            </a:r>
            <a:r>
              <a:rPr lang="en-US" altLang="zh-CN" sz="1800" i="1" dirty="0"/>
              <a:t>is the normal of face </a:t>
            </a:r>
            <a:r>
              <a:rPr lang="en-US" altLang="zh-CN" sz="1800" i="1" dirty="0" err="1"/>
              <a:t>i</a:t>
            </a:r>
            <a:endParaRPr lang="en-US" altLang="zh-CN" sz="18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DBNAA_DERE feature combination</a:t>
            </a:r>
          </a:p>
        </p:txBody>
      </p:sp>
      <p:sp>
        <p:nvSpPr>
          <p:cNvPr id="7" name="内容占位符 2"/>
          <p:cNvSpPr txBox="1">
            <a:spLocks noChangeArrowheads="1"/>
          </p:cNvSpPr>
          <p:nvPr/>
        </p:nvSpPr>
        <p:spPr bwMode="auto">
          <a:xfrm>
            <a:off x="-76200" y="1403350"/>
            <a:ext cx="8229600" cy="2706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indent="-34290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 smtClean="0"/>
              <a:t>DBNAA_DERE</a:t>
            </a:r>
          </a:p>
          <a:p>
            <a:pPr marL="944880" lvl="1" indent="0" fontAlgn="auto">
              <a:spcAft>
                <a:spcPts val="0"/>
              </a:spcAft>
            </a:pPr>
            <a:r>
              <a:rPr lang="en-US" altLang="zh-CN" sz="1600" dirty="0" smtClean="0"/>
              <a:t> Depth Buffer-based (</a:t>
            </a:r>
            <a:r>
              <a:rPr lang="en-US" altLang="zh-CN" sz="1600" b="1" dirty="0" smtClean="0"/>
              <a:t>DE</a:t>
            </a:r>
            <a:r>
              <a:rPr lang="en-US" altLang="zh-CN" sz="1600" dirty="0" smtClean="0"/>
              <a:t>)[Vra04]</a:t>
            </a:r>
          </a:p>
          <a:p>
            <a:pPr marL="944880" lvl="1" indent="0" fontAlgn="auto">
              <a:spcAft>
                <a:spcPts val="0"/>
              </a:spcAft>
            </a:pPr>
            <a:r>
              <a:rPr lang="en-US" altLang="zh-CN" sz="1600" dirty="0" smtClean="0"/>
              <a:t> Ray-Extent (</a:t>
            </a:r>
            <a:r>
              <a:rPr lang="en-US" altLang="zh-CN" sz="1600" b="1" dirty="0" smtClean="0"/>
              <a:t>RE</a:t>
            </a:r>
            <a:r>
              <a:rPr lang="en-US" altLang="zh-CN" sz="1600" dirty="0" smtClean="0"/>
              <a:t>)[Vra04]</a:t>
            </a:r>
          </a:p>
          <a:p>
            <a:pPr marL="990600" indent="-342900" fontAlgn="auto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altLang="zh-CN" sz="2000" b="1" dirty="0" smtClean="0"/>
              <a:t>Feature combination</a:t>
            </a:r>
          </a:p>
          <a:p>
            <a:pPr marL="944880" lvl="1" indent="0" fontAlgn="auto">
              <a:spcAft>
                <a:spcPts val="0"/>
              </a:spcAft>
            </a:pPr>
            <a:r>
              <a:rPr lang="en-US" altLang="zh-CN" sz="1600" dirty="0" smtClean="0"/>
              <a:t> Set α=0.3,β=0.35 according to the experiment on SHREC’12 Track: Generic 3D Shape Retrieval [LGA12] dataset</a:t>
            </a:r>
          </a:p>
          <a:p>
            <a:pPr marL="64770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altLang="zh-CN" sz="1800" dirty="0" smtClean="0"/>
          </a:p>
          <a:p>
            <a:pPr marL="64770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altLang="zh-CN" dirty="0" smtClean="0"/>
          </a:p>
          <a:p>
            <a:pPr marL="647700" indent="0" fontAlgn="auto">
              <a:spcAft>
                <a:spcPts val="0"/>
              </a:spcAft>
              <a:buFont typeface="Wingdings 2" pitchFamily="18" charset="2"/>
              <a:buNone/>
            </a:pPr>
            <a:endParaRPr lang="en-US" altLang="zh-CN" dirty="0" smtClean="0"/>
          </a:p>
          <a:p>
            <a:pPr marL="647700" indent="0" fontAlgn="auto">
              <a:spcAft>
                <a:spcPts val="0"/>
              </a:spcAft>
              <a:buFont typeface="Wingdings 2" pitchFamily="18" charset="2"/>
              <a:buNone/>
            </a:pPr>
            <a:endParaRPr lang="zh-CN" alt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585753"/>
              </p:ext>
            </p:extLst>
          </p:nvPr>
        </p:nvGraphicFramePr>
        <p:xfrm>
          <a:off x="1371600" y="3576637"/>
          <a:ext cx="473551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1" name="Equation" r:id="rId4" imgW="2933640" imgH="190440" progId="Equation.DSMT4">
                  <p:embed/>
                </p:oleObj>
              </mc:Choice>
              <mc:Fallback>
                <p:oleObj name="Equation" r:id="rId4" imgW="2933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76637"/>
                        <a:ext cx="4735513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7"/>
          <p:cNvGrpSpPr>
            <a:grpSpLocks noChangeAspect="1"/>
          </p:cNvGrpSpPr>
          <p:nvPr/>
        </p:nvGrpSpPr>
        <p:grpSpPr bwMode="auto">
          <a:xfrm>
            <a:off x="4152900" y="4262437"/>
            <a:ext cx="3429000" cy="2214563"/>
            <a:chOff x="2520" y="6430"/>
            <a:chExt cx="4833" cy="3120"/>
          </a:xfrm>
        </p:grpSpPr>
        <p:sp>
          <p:nvSpPr>
            <p:cNvPr id="11" name="AutoShape 8"/>
            <p:cNvSpPr>
              <a:spLocks noChangeAspect="1" noChangeArrowheads="1"/>
            </p:cNvSpPr>
            <p:nvPr/>
          </p:nvSpPr>
          <p:spPr bwMode="auto">
            <a:xfrm>
              <a:off x="2520" y="6430"/>
              <a:ext cx="4833" cy="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2524" y="7246"/>
              <a:ext cx="1440" cy="104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CN" sz="1200" dirty="0">
                  <a:latin typeface="Times New Roman" pitchFamily="18" charset="0"/>
                </a:rPr>
                <a:t>Extract Bounding Box feature</a:t>
              </a:r>
              <a:r>
                <a:rPr lang="en-US" altLang="zh-CN" sz="1000" dirty="0">
                  <a:latin typeface="Times New Roman" pitchFamily="18" charset="0"/>
                </a:rPr>
                <a:t> </a:t>
              </a:r>
              <a:endParaRPr lang="en-US" altLang="zh-CN" dirty="0"/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520" y="6466"/>
              <a:ext cx="1440" cy="624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CN" sz="1200">
                  <a:latin typeface="Times New Roman" pitchFamily="18" charset="0"/>
                </a:rPr>
                <a:t>Extract D2 feature</a:t>
              </a:r>
              <a:endParaRPr lang="en-US" altLang="zh-CN" sz="2000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4212" y="6430"/>
              <a:ext cx="1620" cy="1011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CN" sz="1200">
                  <a:latin typeface="Times New Roman" pitchFamily="18" charset="0"/>
                </a:rPr>
                <a:t>Combining features</a:t>
              </a:r>
            </a:p>
            <a:p>
              <a:pPr algn="ctr"/>
              <a:r>
                <a:rPr lang="en-US" altLang="zh-CN" sz="1200">
                  <a:latin typeface="Times New Roman" pitchFamily="18" charset="0"/>
                </a:rPr>
                <a:t>(</a:t>
              </a:r>
              <a:r>
                <a:rPr lang="en-US" altLang="zh-CN" sz="1200" b="1">
                  <a:latin typeface="Times New Roman" pitchFamily="18" charset="0"/>
                </a:rPr>
                <a:t>DBNAA</a:t>
              </a:r>
              <a:r>
                <a:rPr lang="en-US" altLang="zh-CN" sz="1200">
                  <a:latin typeface="Times New Roman" pitchFamily="18" charset="0"/>
                </a:rPr>
                <a:t>)</a:t>
              </a:r>
              <a:endParaRPr lang="en-US" altLang="zh-CN" sz="2000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2520" y="8494"/>
              <a:ext cx="1440" cy="1042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CN" sz="1200">
                  <a:latin typeface="Times New Roman" pitchFamily="18" charset="0"/>
                </a:rPr>
                <a:t>Extract Normal Angle Area feature(</a:t>
              </a:r>
              <a:r>
                <a:rPr lang="en-US" altLang="zh-CN" sz="1200" b="1">
                  <a:latin typeface="Times New Roman" pitchFamily="18" charset="0"/>
                </a:rPr>
                <a:t>NAA</a:t>
              </a:r>
              <a:r>
                <a:rPr lang="en-US" altLang="zh-CN" sz="1200">
                  <a:latin typeface="Times New Roman" pitchFamily="18" charset="0"/>
                </a:rPr>
                <a:t>)</a:t>
              </a:r>
              <a:r>
                <a:rPr lang="en-US" altLang="zh-CN" sz="1000">
                  <a:latin typeface="Times New Roman" pitchFamily="18" charset="0"/>
                </a:rPr>
                <a:t> </a:t>
              </a:r>
              <a:endParaRPr lang="en-US" altLang="zh-CN"/>
            </a:p>
          </p:txBody>
        </p:sp>
        <p:sp>
          <p:nvSpPr>
            <p:cNvPr id="16" name="AutoShape 13"/>
            <p:cNvSpPr>
              <a:spLocks noChangeArrowheads="1"/>
            </p:cNvSpPr>
            <p:nvPr/>
          </p:nvSpPr>
          <p:spPr bwMode="auto">
            <a:xfrm>
              <a:off x="4212" y="7678"/>
              <a:ext cx="1620" cy="93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CN" sz="1200" dirty="0">
                  <a:latin typeface="Times New Roman" pitchFamily="18" charset="0"/>
                </a:rPr>
                <a:t>Extract depth buffer-based (DE) feature</a:t>
              </a:r>
              <a:r>
                <a:rPr lang="en-US" altLang="zh-CN" sz="1000" dirty="0">
                  <a:latin typeface="Times New Roman" pitchFamily="18" charset="0"/>
                </a:rPr>
                <a:t>  </a:t>
              </a:r>
              <a:endParaRPr lang="en-US" altLang="zh-CN" dirty="0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4212" y="8770"/>
              <a:ext cx="1620" cy="780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CN" sz="1200">
                  <a:latin typeface="Times New Roman" pitchFamily="18" charset="0"/>
                </a:rPr>
                <a:t>Extract ray-extent (RE) feature</a:t>
              </a:r>
              <a:endParaRPr lang="en-US" altLang="zh-CN" sz="2000"/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>
              <a:off x="6300" y="7532"/>
              <a:ext cx="1053" cy="1246"/>
            </a:xfrm>
            <a:prstGeom prst="flowChart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altLang="zh-CN" sz="1200">
                  <a:latin typeface="Times New Roman" pitchFamily="18" charset="0"/>
                </a:rPr>
                <a:t>Combined</a:t>
              </a:r>
            </a:p>
            <a:p>
              <a:pPr algn="ctr"/>
              <a:r>
                <a:rPr lang="en-US" altLang="zh-CN" sz="1200">
                  <a:latin typeface="Times New Roman" pitchFamily="18" charset="0"/>
                </a:rPr>
                <a:t> features</a:t>
              </a:r>
            </a:p>
            <a:p>
              <a:pPr algn="ctr"/>
              <a:r>
                <a:rPr lang="en-US" altLang="zh-CN" sz="1200">
                  <a:latin typeface="Times New Roman" pitchFamily="18" charset="0"/>
                </a:rPr>
                <a:t>(</a:t>
              </a:r>
              <a:r>
                <a:rPr lang="en-US" altLang="zh-CN" sz="1200" b="1">
                  <a:latin typeface="Times New Roman" pitchFamily="18" charset="0"/>
                </a:rPr>
                <a:t>DBNAA_</a:t>
              </a:r>
            </a:p>
            <a:p>
              <a:pPr algn="ctr"/>
              <a:r>
                <a:rPr lang="en-US" altLang="zh-CN" sz="1200" b="1">
                  <a:latin typeface="Times New Roman" pitchFamily="18" charset="0"/>
                </a:rPr>
                <a:t>DERE</a:t>
              </a:r>
              <a:r>
                <a:rPr lang="en-US" altLang="zh-CN" sz="1200">
                  <a:latin typeface="Times New Roman" pitchFamily="18" charset="0"/>
                </a:rPr>
                <a:t>)</a:t>
              </a:r>
              <a:endParaRPr lang="en-US" altLang="zh-CN" sz="2000"/>
            </a:p>
          </p:txBody>
        </p:sp>
        <p:cxnSp>
          <p:nvCxnSpPr>
            <p:cNvPr id="19" name="AutoShape 16"/>
            <p:cNvCxnSpPr>
              <a:cxnSpLocks noChangeShapeType="1"/>
              <a:stCxn id="16" idx="3"/>
              <a:endCxn id="18" idx="1"/>
            </p:cNvCxnSpPr>
            <p:nvPr/>
          </p:nvCxnSpPr>
          <p:spPr bwMode="auto">
            <a:xfrm>
              <a:off x="5832" y="8146"/>
              <a:ext cx="468" cy="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7"/>
            <p:cNvCxnSpPr>
              <a:cxnSpLocks noChangeShapeType="1"/>
              <a:stCxn id="17" idx="3"/>
              <a:endCxn id="18" idx="1"/>
            </p:cNvCxnSpPr>
            <p:nvPr/>
          </p:nvCxnSpPr>
          <p:spPr bwMode="auto">
            <a:xfrm flipV="1">
              <a:off x="5832" y="8155"/>
              <a:ext cx="468" cy="100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8"/>
            <p:cNvCxnSpPr>
              <a:cxnSpLocks noChangeShapeType="1"/>
              <a:stCxn id="14" idx="3"/>
              <a:endCxn id="18" idx="1"/>
            </p:cNvCxnSpPr>
            <p:nvPr/>
          </p:nvCxnSpPr>
          <p:spPr bwMode="auto">
            <a:xfrm>
              <a:off x="5832" y="6936"/>
              <a:ext cx="468" cy="121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9"/>
            <p:cNvCxnSpPr>
              <a:cxnSpLocks noChangeShapeType="1"/>
              <a:stCxn id="13" idx="3"/>
              <a:endCxn id="14" idx="1"/>
            </p:cNvCxnSpPr>
            <p:nvPr/>
          </p:nvCxnSpPr>
          <p:spPr bwMode="auto">
            <a:xfrm>
              <a:off x="3960" y="6778"/>
              <a:ext cx="252" cy="15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0"/>
            <p:cNvCxnSpPr>
              <a:cxnSpLocks noChangeShapeType="1"/>
              <a:stCxn id="15" idx="3"/>
              <a:endCxn id="14" idx="1"/>
            </p:cNvCxnSpPr>
            <p:nvPr/>
          </p:nvCxnSpPr>
          <p:spPr bwMode="auto">
            <a:xfrm flipV="1">
              <a:off x="3960" y="6936"/>
              <a:ext cx="252" cy="207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1"/>
            <p:cNvCxnSpPr>
              <a:cxnSpLocks noChangeShapeType="1"/>
              <a:stCxn id="12" idx="3"/>
              <a:endCxn id="14" idx="1"/>
            </p:cNvCxnSpPr>
            <p:nvPr/>
          </p:nvCxnSpPr>
          <p:spPr bwMode="auto">
            <a:xfrm flipV="1">
              <a:off x="3964" y="6936"/>
              <a:ext cx="248" cy="83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sp>
        <p:nvSpPr>
          <p:cNvPr id="25" name="内容占位符 2"/>
          <p:cNvSpPr>
            <a:spLocks noChangeArrowheads="1"/>
          </p:cNvSpPr>
          <p:nvPr/>
        </p:nvSpPr>
        <p:spPr bwMode="auto">
          <a:xfrm>
            <a:off x="0" y="5075210"/>
            <a:ext cx="3581400" cy="71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47700" defTabSz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1pPr>
            <a:lvl2pPr marL="547688" indent="-271463" defTabSz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2pPr>
            <a:lvl3pPr marL="822325" indent="-228600" defTabSz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3pPr>
            <a:lvl4pPr marL="1096963" indent="-227013" defTabSz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4pPr>
            <a:lvl5pPr marL="1371600" indent="-228600" defTabSz="0">
              <a:spcBef>
                <a:spcPct val="20000"/>
              </a:spcBef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5pPr>
            <a:lvl6pPr marL="18288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6pPr>
            <a:lvl7pPr marL="22860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7pPr>
            <a:lvl8pPr marL="27432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8pPr>
            <a:lvl9pPr marL="3200400" indent="-228600" defTabSz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SzPct val="70000"/>
              <a:buFont typeface="Wingdings" pitchFamily="2" charset="2"/>
              <a:buChar char="•"/>
              <a:defRPr>
                <a:solidFill>
                  <a:schemeClr val="tx1"/>
                </a:solidFill>
                <a:latin typeface="Georgia" pitchFamily="18" charset="0"/>
                <a:ea typeface="方正舒体" pitchFamily="2" charset="-122"/>
                <a:sym typeface="Georgia" pitchFamily="18" charset="0"/>
              </a:defRPr>
            </a:lvl9pPr>
          </a:lstStyle>
          <a:p>
            <a:pPr>
              <a:buNone/>
            </a:pPr>
            <a:r>
              <a:rPr lang="en-US" altLang="zh-CN" sz="1800" dirty="0" smtClean="0"/>
              <a:t>Feature </a:t>
            </a:r>
            <a:r>
              <a:rPr lang="en-US" altLang="zh-CN" sz="1800" dirty="0"/>
              <a:t>extraction and combination procedure </a:t>
            </a:r>
          </a:p>
          <a:p>
            <a:pPr>
              <a:buFont typeface="Wingdings 2" pitchFamily="18" charset="2"/>
              <a:buNone/>
            </a:pPr>
            <a:endParaRPr lang="en-US" altLang="zh-CN" sz="1800" dirty="0"/>
          </a:p>
          <a:p>
            <a:pPr>
              <a:buFont typeface="Wingdings 2" pitchFamily="18" charset="2"/>
              <a:buNone/>
            </a:pPr>
            <a:endParaRPr lang="zh-CN" altLang="en-US" dirty="0"/>
          </a:p>
        </p:txBody>
      </p:sp>
      <p:sp>
        <p:nvSpPr>
          <p:cNvPr id="26" name="下箭头 19"/>
          <p:cNvSpPr>
            <a:spLocks noChangeArrowheads="1"/>
          </p:cNvSpPr>
          <p:nvPr/>
        </p:nvSpPr>
        <p:spPr bwMode="auto">
          <a:xfrm rot="16200000">
            <a:off x="3423443" y="5066085"/>
            <a:ext cx="468313" cy="685800"/>
          </a:xfrm>
          <a:prstGeom prst="downArrow">
            <a:avLst>
              <a:gd name="adj1" fmla="val 50000"/>
              <a:gd name="adj2" fmla="val 45668"/>
            </a:avLst>
          </a:prstGeom>
          <a:solidFill>
            <a:schemeClr val="accent1"/>
          </a:solidFill>
          <a:ln w="11429">
            <a:solidFill>
              <a:srgbClr val="984835"/>
            </a:solidFill>
            <a:prstDash val="sysDash"/>
            <a:bevel/>
            <a:headEnd/>
            <a:tailEnd/>
          </a:ln>
        </p:spPr>
        <p:txBody>
          <a:bodyPr vert="eaVert" anchor="ctr"/>
          <a:lstStyle/>
          <a:p>
            <a:pPr algn="ctr"/>
            <a:endParaRPr lang="zh-CN" altLang="en-US">
              <a:solidFill>
                <a:srgbClr val="FFFFFF"/>
              </a:solidFill>
              <a:latin typeface="方正舒体" pitchFamily="2" charset="-122"/>
              <a:ea typeface="方正舒体" pitchFamily="2" charset="-122"/>
              <a:sym typeface="方正舒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295400"/>
            <a:ext cx="8137525" cy="3048000"/>
          </a:xfrm>
        </p:spPr>
        <p:txBody>
          <a:bodyPr/>
          <a:lstStyle/>
          <a:p>
            <a:r>
              <a:rPr lang="en-US" altLang="ja-JP" sz="40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Visual Feature Combination</a:t>
            </a:r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 </a:t>
            </a:r>
            <a:b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 1: </a:t>
            </a:r>
            <a:r>
              <a:rPr lang="en-US" altLang="ja-JP" sz="24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BF-DSIFT</a:t>
            </a: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 2: </a:t>
            </a:r>
            <a:r>
              <a:rPr lang="en-US" altLang="ja-JP" sz="24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VM-1SIFT </a:t>
            </a: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 3: </a:t>
            </a:r>
            <a:r>
              <a:rPr lang="en-US" altLang="ja-JP" sz="24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MR-BF-DSIFT </a:t>
            </a: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 4: </a:t>
            </a:r>
            <a:r>
              <a:rPr lang="en-US" altLang="ja-JP" sz="24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MR-D1SIFT </a:t>
            </a: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 5: MR-VM-1SIFT 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endParaRPr lang="el-GR" altLang="ja-JP" sz="2800" dirty="0" smtClean="0"/>
          </a:p>
        </p:txBody>
      </p:sp>
      <p:sp>
        <p:nvSpPr>
          <p:cNvPr id="1433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846638"/>
            <a:ext cx="7632700" cy="2087562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ja-JP" sz="24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Takahiko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Furuya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, </a:t>
            </a:r>
            <a:r>
              <a:rPr lang="en-US" altLang="ja-JP" sz="2400" dirty="0" err="1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Ryutarou</a:t>
            </a:r>
            <a:r>
              <a:rPr lang="en-US" altLang="ja-JP" sz="24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 Ohbuchi</a:t>
            </a:r>
          </a:p>
          <a:p>
            <a:pPr algn="just">
              <a:buNone/>
            </a:pPr>
            <a:r>
              <a:rPr lang="en-US" altLang="ja-JP" sz="2400" dirty="0" smtClean="0"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- University of Yamanashi, Japan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endParaRPr lang="en-US" altLang="ja-JP" dirty="0" smtClean="0">
              <a:ea typeface="ＭＳ Ｐゴシック" pitchFamily="50" charset="-128"/>
            </a:endParaRPr>
          </a:p>
        </p:txBody>
      </p:sp>
      <p:pic>
        <p:nvPicPr>
          <p:cNvPr id="5" name="Picture 1" descr="C:\Users\ohbuchi\Documents\Research\3DSearch\SHREC\SHREC2012\Slides\Univ_Yamanashi_Insignia_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83721"/>
            <a:ext cx="914400" cy="15122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6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An Overview</a:t>
            </a:r>
            <a:endParaRPr lang="ja-JP" altLang="en-US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01752" y="1447800"/>
            <a:ext cx="850392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kumimoji="1" lang="en-US" altLang="ja-JP" dirty="0" smtClean="0"/>
              <a:t> Combine local and global visual features.</a:t>
            </a:r>
          </a:p>
          <a:p>
            <a:pPr lvl="1"/>
            <a:r>
              <a:rPr kumimoji="1" lang="en-US" altLang="ja-JP" dirty="0" smtClean="0"/>
              <a:t>View-based algorithms  </a:t>
            </a:r>
            <a:r>
              <a:rPr kumimoji="1" lang="en-US" altLang="ja-JP" sz="1800" dirty="0" smtClean="0"/>
              <a:t>[</a:t>
            </a:r>
            <a:r>
              <a:rPr kumimoji="1" lang="en-US" altLang="ja-JP" sz="1800" dirty="0" err="1" smtClean="0"/>
              <a:t>Furuya</a:t>
            </a:r>
            <a:r>
              <a:rPr kumimoji="1" lang="en-US" altLang="ja-JP" sz="1800" dirty="0" smtClean="0"/>
              <a:t> 09, </a:t>
            </a:r>
            <a:r>
              <a:rPr kumimoji="1" lang="en-US" altLang="ja-JP" sz="1800" dirty="0" err="1" smtClean="0"/>
              <a:t>Ohbuchi</a:t>
            </a:r>
            <a:r>
              <a:rPr kumimoji="1" lang="en-US" altLang="ja-JP" sz="1800" dirty="0" smtClean="0"/>
              <a:t> 10]</a:t>
            </a:r>
          </a:p>
          <a:p>
            <a:pPr lvl="2"/>
            <a:r>
              <a:rPr kumimoji="1" lang="en-US" altLang="ja-JP" dirty="0" smtClean="0"/>
              <a:t>Bag-of-local features (DSIFT) and Global (1SIFT)</a:t>
            </a:r>
          </a:p>
          <a:p>
            <a:pPr lvl="1"/>
            <a:r>
              <a:rPr kumimoji="1" lang="en-US" altLang="ja-JP" dirty="0" smtClean="0"/>
              <a:t>Sum-of-similarities combination</a:t>
            </a:r>
          </a:p>
          <a:p>
            <a:pPr lvl="2"/>
            <a:r>
              <a:rPr kumimoji="1" lang="en-US" altLang="ja-JP" dirty="0" smtClean="0"/>
              <a:t>Feature-adaptive similarity by Manifold Ranking </a:t>
            </a:r>
            <a:r>
              <a:rPr kumimoji="1" lang="en-US" altLang="ja-JP" sz="1800" dirty="0" smtClean="0"/>
              <a:t>[Zhou 03]</a:t>
            </a:r>
            <a:r>
              <a:rPr kumimoji="1" lang="en-US" altLang="ja-JP" dirty="0" smtClean="0"/>
              <a:t> 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257800" y="4829907"/>
            <a:ext cx="1066800" cy="556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dirty="0" smtClean="0"/>
              <a:t>DSIFT-similarity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5257800" y="5668107"/>
            <a:ext cx="1066800" cy="556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dirty="0" smtClean="0"/>
              <a:t>1SIFT-similarity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7086600" y="5181600"/>
            <a:ext cx="1066800" cy="556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Overall similarity</a:t>
            </a:r>
            <a:endParaRPr kumimoji="1" lang="ja-JP" altLang="en-US" sz="1600" dirty="0"/>
          </a:p>
        </p:txBody>
      </p:sp>
      <p:sp>
        <p:nvSpPr>
          <p:cNvPr id="21" name="円/楕円 20"/>
          <p:cNvSpPr/>
          <p:nvPr/>
        </p:nvSpPr>
        <p:spPr>
          <a:xfrm>
            <a:off x="2575560" y="571500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2575560" y="488442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477000" y="528063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+</a:t>
            </a:r>
            <a:endParaRPr kumimoji="1" lang="ja-JP" altLang="en-US" b="1" dirty="0"/>
          </a:p>
        </p:txBody>
      </p:sp>
      <p:sp>
        <p:nvSpPr>
          <p:cNvPr id="24" name="円/楕円 23"/>
          <p:cNvSpPr/>
          <p:nvPr/>
        </p:nvSpPr>
        <p:spPr>
          <a:xfrm>
            <a:off x="543560" y="5808548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310640" y="37338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dirty="0" smtClean="0"/>
              <a:t>Multi-view</a:t>
            </a:r>
          </a:p>
          <a:p>
            <a:pPr algn="ctr">
              <a:lnSpc>
                <a:spcPts val="1800"/>
              </a:lnSpc>
            </a:pPr>
            <a:r>
              <a:rPr lang="en-US" altLang="ja-JP" dirty="0" smtClean="0"/>
              <a:t>rendering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3276600" y="4831110"/>
            <a:ext cx="1066800" cy="556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dirty="0" smtClean="0"/>
              <a:t>DSIFT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3276600" y="5669310"/>
            <a:ext cx="1066800" cy="556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dirty="0" smtClean="0"/>
              <a:t>1SIFT</a:t>
            </a:r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4564380" y="571500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4564380" y="4876800"/>
            <a:ext cx="457200" cy="457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998720" y="3750439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dirty="0" smtClean="0"/>
              <a:t>Manifold Ranking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58000" y="3733800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dirty="0" smtClean="0"/>
              <a:t>Sum of similarities</a:t>
            </a:r>
            <a:endParaRPr kumimoji="1" lang="ja-JP" altLang="en-US" dirty="0"/>
          </a:p>
        </p:txBody>
      </p:sp>
      <p:cxnSp>
        <p:nvCxnSpPr>
          <p:cNvPr id="41" name="直線矢印コネクタ 40"/>
          <p:cNvCxnSpPr>
            <a:endCxn id="24" idx="0"/>
          </p:cNvCxnSpPr>
          <p:nvPr/>
        </p:nvCxnSpPr>
        <p:spPr>
          <a:xfrm flipH="1">
            <a:off x="772160" y="5265909"/>
            <a:ext cx="2540" cy="542639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2346960" y="5105400"/>
            <a:ext cx="219355" cy="24218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2346960" y="5670875"/>
            <a:ext cx="219355" cy="27272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stCxn id="21" idx="6"/>
            <a:endCxn id="30" idx="1"/>
          </p:cNvCxnSpPr>
          <p:nvPr/>
        </p:nvCxnSpPr>
        <p:spPr>
          <a:xfrm>
            <a:off x="3032760" y="5943600"/>
            <a:ext cx="243840" cy="382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stCxn id="22" idx="6"/>
            <a:endCxn id="28" idx="1"/>
          </p:cNvCxnSpPr>
          <p:nvPr/>
        </p:nvCxnSpPr>
        <p:spPr>
          <a:xfrm flipV="1">
            <a:off x="3032760" y="5109225"/>
            <a:ext cx="243840" cy="379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>
            <a:stCxn id="30" idx="3"/>
            <a:endCxn id="32" idx="2"/>
          </p:cNvCxnSpPr>
          <p:nvPr/>
        </p:nvCxnSpPr>
        <p:spPr>
          <a:xfrm flipV="1">
            <a:off x="4343400" y="5943600"/>
            <a:ext cx="220980" cy="382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stCxn id="28" idx="3"/>
            <a:endCxn id="33" idx="2"/>
          </p:cNvCxnSpPr>
          <p:nvPr/>
        </p:nvCxnSpPr>
        <p:spPr>
          <a:xfrm flipV="1">
            <a:off x="4343400" y="5105400"/>
            <a:ext cx="220980" cy="3825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>
            <a:stCxn id="32" idx="6"/>
            <a:endCxn id="16" idx="1"/>
          </p:cNvCxnSpPr>
          <p:nvPr/>
        </p:nvCxnSpPr>
        <p:spPr>
          <a:xfrm>
            <a:off x="5021580" y="5943600"/>
            <a:ext cx="236220" cy="262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>
            <a:stCxn id="33" idx="6"/>
            <a:endCxn id="14" idx="1"/>
          </p:cNvCxnSpPr>
          <p:nvPr/>
        </p:nvCxnSpPr>
        <p:spPr>
          <a:xfrm>
            <a:off x="5021580" y="5105400"/>
            <a:ext cx="236220" cy="2622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>
            <a:stCxn id="16" idx="3"/>
            <a:endCxn id="23" idx="3"/>
          </p:cNvCxnSpPr>
          <p:nvPr/>
        </p:nvCxnSpPr>
        <p:spPr>
          <a:xfrm flipV="1">
            <a:off x="6324600" y="5670875"/>
            <a:ext cx="219355" cy="275347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>
            <a:stCxn id="14" idx="3"/>
            <a:endCxn id="23" idx="1"/>
          </p:cNvCxnSpPr>
          <p:nvPr/>
        </p:nvCxnSpPr>
        <p:spPr>
          <a:xfrm>
            <a:off x="6324600" y="5108022"/>
            <a:ext cx="219355" cy="239563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>
            <a:off x="6934200" y="5509230"/>
            <a:ext cx="152400" cy="0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3063240" y="3751332"/>
            <a:ext cx="129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dirty="0" smtClean="0"/>
              <a:t>Feature</a:t>
            </a:r>
            <a:br>
              <a:rPr kumimoji="1" lang="en-US" altLang="ja-JP" dirty="0" smtClean="0"/>
            </a:br>
            <a:r>
              <a:rPr kumimoji="1" lang="en-US" altLang="ja-JP" dirty="0" smtClean="0"/>
              <a:t>extraction</a:t>
            </a:r>
            <a:endParaRPr kumimoji="1" lang="ja-JP" altLang="en-US" dirty="0"/>
          </a:p>
        </p:txBody>
      </p:sp>
      <p:pic>
        <p:nvPicPr>
          <p:cNvPr id="4097" name="Picture 1" descr="R:\snapshot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16465"/>
            <a:ext cx="1269906" cy="1053755"/>
          </a:xfrm>
          <a:prstGeom prst="rect">
            <a:avLst/>
          </a:prstGeom>
          <a:noFill/>
        </p:spPr>
      </p:pic>
      <p:pic>
        <p:nvPicPr>
          <p:cNvPr id="4098" name="Picture 2" descr="C:\Users\Administrator\Dropbox\Research\MyResearch\博士1年\SHREC2014\slides\作った図\M000029_view18.png"/>
          <p:cNvPicPr>
            <a:picLocks noChangeAspect="1" noChangeArrowheads="1"/>
          </p:cNvPicPr>
          <p:nvPr/>
        </p:nvPicPr>
        <p:blipFill>
          <a:blip r:embed="rId4" cstate="print"/>
          <a:srcRect t="10277"/>
          <a:stretch>
            <a:fillRect/>
          </a:stretch>
        </p:blipFill>
        <p:spPr bwMode="auto">
          <a:xfrm>
            <a:off x="1605117" y="4419600"/>
            <a:ext cx="707735" cy="635000"/>
          </a:xfrm>
          <a:prstGeom prst="rect">
            <a:avLst/>
          </a:prstGeom>
          <a:noFill/>
        </p:spPr>
      </p:pic>
      <p:pic>
        <p:nvPicPr>
          <p:cNvPr id="4099" name="Picture 3" descr="C:\Users\Administrator\Dropbox\Research\MyResearch\博士1年\SHREC2014\slides\作った図\M000029_view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5117" y="5723545"/>
            <a:ext cx="707735" cy="707735"/>
          </a:xfrm>
          <a:prstGeom prst="rect">
            <a:avLst/>
          </a:prstGeom>
          <a:noFill/>
        </p:spPr>
      </p:pic>
      <p:pic>
        <p:nvPicPr>
          <p:cNvPr id="4100" name="Picture 4" descr="C:\Users\Administrator\Dropbox\Research\MyResearch\博士1年\SHREC2014\slides\作った図\M000029_view35.png"/>
          <p:cNvPicPr>
            <a:picLocks noChangeAspect="1" noChangeArrowheads="1"/>
          </p:cNvPicPr>
          <p:nvPr/>
        </p:nvPicPr>
        <p:blipFill>
          <a:blip r:embed="rId6" cstate="print"/>
          <a:srcRect b="14004"/>
          <a:stretch>
            <a:fillRect/>
          </a:stretch>
        </p:blipFill>
        <p:spPr bwMode="auto">
          <a:xfrm>
            <a:off x="1605118" y="4961599"/>
            <a:ext cx="707734" cy="608621"/>
          </a:xfrm>
          <a:prstGeom prst="rect">
            <a:avLst/>
          </a:prstGeom>
          <a:noFill/>
        </p:spPr>
      </p:pic>
      <p:cxnSp>
        <p:nvCxnSpPr>
          <p:cNvPr id="57" name="直線矢印コネクタ 56"/>
          <p:cNvCxnSpPr>
            <a:stCxn id="24" idx="6"/>
          </p:cNvCxnSpPr>
          <p:nvPr/>
        </p:nvCxnSpPr>
        <p:spPr>
          <a:xfrm>
            <a:off x="1000760" y="6037148"/>
            <a:ext cx="426720" cy="1233"/>
          </a:xfrm>
          <a:prstGeom prst="straightConnector1">
            <a:avLst/>
          </a:prstGeom>
          <a:ln w="222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/>
          <p:cNvSpPr txBox="1"/>
          <p:nvPr/>
        </p:nvSpPr>
        <p:spPr>
          <a:xfrm>
            <a:off x="1600200" y="5448300"/>
            <a:ext cx="762000" cy="33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コンテンツ プレースホルダ 2"/>
          <p:cNvSpPr>
            <a:spLocks noGrp="1"/>
          </p:cNvSpPr>
          <p:nvPr>
            <p:ph idx="1"/>
          </p:nvPr>
        </p:nvSpPr>
        <p:spPr>
          <a:xfrm>
            <a:off x="76200" y="1428750"/>
            <a:ext cx="87630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kumimoji="1" lang="en-US" altLang="ja-JP" dirty="0" smtClean="0"/>
              <a:t> Bag-of local visual features </a:t>
            </a: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Furuya</a:t>
            </a:r>
            <a:r>
              <a:rPr kumimoji="1" lang="en-US" altLang="ja-JP" sz="2400" dirty="0" smtClean="0"/>
              <a:t>, CIVR09]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Invariant to shape representation </a:t>
            </a:r>
            <a:endParaRPr kumimoji="1" lang="en-US" altLang="ja-JP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lvl="2"/>
            <a:r>
              <a:rPr kumimoji="1" lang="en-US" altLang="ja-JP" dirty="0" smtClean="0"/>
              <a:t>View-based</a:t>
            </a:r>
          </a:p>
          <a:p>
            <a:pPr lvl="1"/>
            <a:r>
              <a:rPr kumimoji="1" lang="en-US" altLang="ja-JP" dirty="0" smtClean="0"/>
              <a:t>Invariant to articulation and global deformation</a:t>
            </a:r>
          </a:p>
          <a:p>
            <a:pPr lvl="2"/>
            <a:r>
              <a:rPr kumimoji="1" lang="en-US" altLang="ja-JP" dirty="0" smtClean="0"/>
              <a:t>Bag-of local visual features</a:t>
            </a:r>
          </a:p>
          <a:p>
            <a:pPr lvl="1"/>
            <a:r>
              <a:rPr kumimoji="1" lang="en-US" altLang="ja-JP" dirty="0" smtClean="0"/>
              <a:t>Invariant to similarity transformation</a:t>
            </a:r>
          </a:p>
        </p:txBody>
      </p:sp>
      <p:sp>
        <p:nvSpPr>
          <p:cNvPr id="267" name="正方形/長方形 266"/>
          <p:cNvSpPr/>
          <p:nvPr/>
        </p:nvSpPr>
        <p:spPr bwMode="auto">
          <a:xfrm>
            <a:off x="74613" y="4114800"/>
            <a:ext cx="6707187" cy="2057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Monotype Sorts" pitchFamily="2" charset="2"/>
              <a:buChar char="n"/>
              <a:defRPr/>
            </a:pPr>
            <a:endParaRPr kumimoji="0" lang="ja-JP" altLang="en-US" dirty="0">
              <a:latin typeface="+mn-lt"/>
              <a:ea typeface="+mn-ea"/>
            </a:endParaRPr>
          </a:p>
        </p:txBody>
      </p:sp>
      <p:sp>
        <p:nvSpPr>
          <p:cNvPr id="102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Dense SIFT (DSIFT)</a:t>
            </a:r>
            <a:endParaRPr lang="ja-JP" altLang="en-US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031" name="Picture 88"/>
          <p:cNvPicPr>
            <a:picLocks noChangeAspect="1" noChangeArrowheads="1"/>
          </p:cNvPicPr>
          <p:nvPr/>
        </p:nvPicPr>
        <p:blipFill>
          <a:blip r:embed="rId4" cstate="print"/>
          <a:srcRect l="14766" t="14766" r="17719" b="14766"/>
          <a:stretch>
            <a:fillRect/>
          </a:stretch>
        </p:blipFill>
        <p:spPr bwMode="auto">
          <a:xfrm>
            <a:off x="1581150" y="4421188"/>
            <a:ext cx="657225" cy="684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1032" name="Group 89"/>
          <p:cNvGrpSpPr>
            <a:grpSpLocks noChangeAspect="1"/>
          </p:cNvGrpSpPr>
          <p:nvPr/>
        </p:nvGrpSpPr>
        <p:grpSpPr bwMode="auto">
          <a:xfrm>
            <a:off x="1771650" y="4475163"/>
            <a:ext cx="292100" cy="236537"/>
            <a:chOff x="12807" y="5367"/>
            <a:chExt cx="443" cy="377"/>
          </a:xfrm>
        </p:grpSpPr>
        <p:sp>
          <p:nvSpPr>
            <p:cNvPr id="1276" name="Line 90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7" name="Line 91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8" name="Line 90"/>
            <p:cNvSpPr>
              <a:spLocks noChangeAspect="1" noChangeShapeType="1"/>
            </p:cNvSpPr>
            <p:nvPr/>
          </p:nvSpPr>
          <p:spPr bwMode="auto">
            <a:xfrm rot="-303385">
              <a:off x="12977" y="547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9" name="Line 91"/>
            <p:cNvSpPr>
              <a:spLocks noChangeAspect="1" noChangeShapeType="1"/>
            </p:cNvSpPr>
            <p:nvPr/>
          </p:nvSpPr>
          <p:spPr bwMode="auto">
            <a:xfrm rot="21300564" flipH="1">
              <a:off x="12968" y="548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0" name="Line 90"/>
            <p:cNvSpPr>
              <a:spLocks noChangeAspect="1" noChangeShapeType="1"/>
            </p:cNvSpPr>
            <p:nvPr/>
          </p:nvSpPr>
          <p:spPr bwMode="auto">
            <a:xfrm rot="-303385">
              <a:off x="13134" y="536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81" name="Line 91"/>
            <p:cNvSpPr>
              <a:spLocks noChangeAspect="1" noChangeShapeType="1"/>
            </p:cNvSpPr>
            <p:nvPr/>
          </p:nvSpPr>
          <p:spPr bwMode="auto">
            <a:xfrm rot="21300564" flipH="1">
              <a:off x="13124" y="537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3" name="Group 92"/>
          <p:cNvGrpSpPr>
            <a:grpSpLocks noChangeAspect="1"/>
          </p:cNvGrpSpPr>
          <p:nvPr/>
        </p:nvGrpSpPr>
        <p:grpSpPr bwMode="auto">
          <a:xfrm>
            <a:off x="1917700" y="4511675"/>
            <a:ext cx="82550" cy="88900"/>
            <a:chOff x="12807" y="5601"/>
            <a:chExt cx="126" cy="143"/>
          </a:xfrm>
        </p:grpSpPr>
        <p:sp>
          <p:nvSpPr>
            <p:cNvPr id="1274" name="Line 93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5" name="Line 94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4" name="Group 95"/>
          <p:cNvGrpSpPr>
            <a:grpSpLocks noChangeAspect="1"/>
          </p:cNvGrpSpPr>
          <p:nvPr/>
        </p:nvGrpSpPr>
        <p:grpSpPr bwMode="auto">
          <a:xfrm>
            <a:off x="1844675" y="4548188"/>
            <a:ext cx="292100" cy="236537"/>
            <a:chOff x="12807" y="5367"/>
            <a:chExt cx="443" cy="377"/>
          </a:xfrm>
        </p:grpSpPr>
        <p:sp>
          <p:nvSpPr>
            <p:cNvPr id="1268" name="Line 96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9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0" name="Line 96"/>
            <p:cNvSpPr>
              <a:spLocks noChangeAspect="1" noChangeShapeType="1"/>
            </p:cNvSpPr>
            <p:nvPr/>
          </p:nvSpPr>
          <p:spPr bwMode="auto">
            <a:xfrm rot="-303385">
              <a:off x="12977" y="547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1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2968" y="548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2" name="Line 96"/>
            <p:cNvSpPr>
              <a:spLocks noChangeAspect="1" noChangeShapeType="1"/>
            </p:cNvSpPr>
            <p:nvPr/>
          </p:nvSpPr>
          <p:spPr bwMode="auto">
            <a:xfrm rot="-303385">
              <a:off x="13134" y="536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73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3124" y="537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5" name="Group 98"/>
          <p:cNvGrpSpPr>
            <a:grpSpLocks noChangeAspect="1"/>
          </p:cNvGrpSpPr>
          <p:nvPr/>
        </p:nvGrpSpPr>
        <p:grpSpPr bwMode="auto">
          <a:xfrm>
            <a:off x="1698625" y="4438650"/>
            <a:ext cx="292100" cy="236538"/>
            <a:chOff x="12807" y="5367"/>
            <a:chExt cx="443" cy="377"/>
          </a:xfrm>
        </p:grpSpPr>
        <p:sp>
          <p:nvSpPr>
            <p:cNvPr id="1262" name="Line 99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3" name="Line 100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4" name="Line 99"/>
            <p:cNvSpPr>
              <a:spLocks noChangeAspect="1" noChangeShapeType="1"/>
            </p:cNvSpPr>
            <p:nvPr/>
          </p:nvSpPr>
          <p:spPr bwMode="auto">
            <a:xfrm rot="-303385">
              <a:off x="12977" y="547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5" name="Line 100"/>
            <p:cNvSpPr>
              <a:spLocks noChangeAspect="1" noChangeShapeType="1"/>
            </p:cNvSpPr>
            <p:nvPr/>
          </p:nvSpPr>
          <p:spPr bwMode="auto">
            <a:xfrm rot="21300564" flipH="1">
              <a:off x="12968" y="548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6" name="Line 99"/>
            <p:cNvSpPr>
              <a:spLocks noChangeAspect="1" noChangeShapeType="1"/>
            </p:cNvSpPr>
            <p:nvPr/>
          </p:nvSpPr>
          <p:spPr bwMode="auto">
            <a:xfrm rot="-303385">
              <a:off x="13134" y="536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7" name="Line 100"/>
            <p:cNvSpPr>
              <a:spLocks noChangeAspect="1" noChangeShapeType="1"/>
            </p:cNvSpPr>
            <p:nvPr/>
          </p:nvSpPr>
          <p:spPr bwMode="auto">
            <a:xfrm rot="21300564" flipH="1">
              <a:off x="13124" y="537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6" name="Group 101"/>
          <p:cNvGrpSpPr>
            <a:grpSpLocks noChangeAspect="1"/>
          </p:cNvGrpSpPr>
          <p:nvPr/>
        </p:nvGrpSpPr>
        <p:grpSpPr bwMode="auto">
          <a:xfrm>
            <a:off x="1625600" y="4530725"/>
            <a:ext cx="82550" cy="92075"/>
            <a:chOff x="12807" y="5601"/>
            <a:chExt cx="126" cy="143"/>
          </a:xfrm>
        </p:grpSpPr>
        <p:sp>
          <p:nvSpPr>
            <p:cNvPr id="1260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61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7" name="Group 104"/>
          <p:cNvGrpSpPr>
            <a:grpSpLocks noChangeAspect="1"/>
          </p:cNvGrpSpPr>
          <p:nvPr/>
        </p:nvGrpSpPr>
        <p:grpSpPr bwMode="auto">
          <a:xfrm>
            <a:off x="2155825" y="4530725"/>
            <a:ext cx="82550" cy="92075"/>
            <a:chOff x="12807" y="5601"/>
            <a:chExt cx="126" cy="143"/>
          </a:xfrm>
        </p:grpSpPr>
        <p:sp>
          <p:nvSpPr>
            <p:cNvPr id="1258" name="Line 10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9" name="Line 10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8" name="Group 107"/>
          <p:cNvGrpSpPr>
            <a:grpSpLocks noChangeAspect="1"/>
          </p:cNvGrpSpPr>
          <p:nvPr/>
        </p:nvGrpSpPr>
        <p:grpSpPr bwMode="auto">
          <a:xfrm>
            <a:off x="1900238" y="4759325"/>
            <a:ext cx="82550" cy="90488"/>
            <a:chOff x="12807" y="5601"/>
            <a:chExt cx="126" cy="143"/>
          </a:xfrm>
        </p:grpSpPr>
        <p:sp>
          <p:nvSpPr>
            <p:cNvPr id="1256" name="Line 108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7" name="Line 109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39" name="Group 110"/>
          <p:cNvGrpSpPr>
            <a:grpSpLocks noChangeAspect="1"/>
          </p:cNvGrpSpPr>
          <p:nvPr/>
        </p:nvGrpSpPr>
        <p:grpSpPr bwMode="auto">
          <a:xfrm>
            <a:off x="1774825" y="4986338"/>
            <a:ext cx="82550" cy="92075"/>
            <a:chOff x="12807" y="5601"/>
            <a:chExt cx="126" cy="143"/>
          </a:xfrm>
        </p:grpSpPr>
        <p:sp>
          <p:nvSpPr>
            <p:cNvPr id="1254" name="Line 111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5" name="Line 112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0" name="Group 113"/>
          <p:cNvGrpSpPr>
            <a:grpSpLocks noChangeAspect="1"/>
          </p:cNvGrpSpPr>
          <p:nvPr/>
        </p:nvGrpSpPr>
        <p:grpSpPr bwMode="auto">
          <a:xfrm>
            <a:off x="2011363" y="4976813"/>
            <a:ext cx="82550" cy="92075"/>
            <a:chOff x="12807" y="5601"/>
            <a:chExt cx="126" cy="143"/>
          </a:xfrm>
        </p:grpSpPr>
        <p:sp>
          <p:nvSpPr>
            <p:cNvPr id="1252" name="Line 114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3" name="Line 115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1041" name="Picture 117"/>
          <p:cNvPicPr>
            <a:picLocks noChangeArrowheads="1"/>
          </p:cNvPicPr>
          <p:nvPr/>
        </p:nvPicPr>
        <p:blipFill>
          <a:blip r:embed="rId5" cstate="print"/>
          <a:srcRect l="14766" t="14766" r="14766" b="14766"/>
          <a:stretch>
            <a:fillRect/>
          </a:stretch>
        </p:blipFill>
        <p:spPr bwMode="auto">
          <a:xfrm>
            <a:off x="1552575" y="5359400"/>
            <a:ext cx="669925" cy="685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1042" name="Group 118"/>
          <p:cNvGrpSpPr>
            <a:grpSpLocks noChangeAspect="1"/>
          </p:cNvGrpSpPr>
          <p:nvPr/>
        </p:nvGrpSpPr>
        <p:grpSpPr bwMode="auto">
          <a:xfrm>
            <a:off x="1852613" y="5635625"/>
            <a:ext cx="82550" cy="90488"/>
            <a:chOff x="12807" y="5601"/>
            <a:chExt cx="126" cy="143"/>
          </a:xfrm>
        </p:grpSpPr>
        <p:sp>
          <p:nvSpPr>
            <p:cNvPr id="1250" name="Line 119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51" name="Line 120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3" name="Group 121"/>
          <p:cNvGrpSpPr>
            <a:grpSpLocks noChangeAspect="1"/>
          </p:cNvGrpSpPr>
          <p:nvPr/>
        </p:nvGrpSpPr>
        <p:grpSpPr bwMode="auto">
          <a:xfrm>
            <a:off x="1595438" y="5597525"/>
            <a:ext cx="82550" cy="93663"/>
            <a:chOff x="12807" y="5601"/>
            <a:chExt cx="126" cy="143"/>
          </a:xfrm>
        </p:grpSpPr>
        <p:sp>
          <p:nvSpPr>
            <p:cNvPr id="1248" name="Line 12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9" name="Line 12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4" name="Group 124"/>
          <p:cNvGrpSpPr>
            <a:grpSpLocks noChangeAspect="1"/>
          </p:cNvGrpSpPr>
          <p:nvPr/>
        </p:nvGrpSpPr>
        <p:grpSpPr bwMode="auto">
          <a:xfrm>
            <a:off x="2109788" y="5597525"/>
            <a:ext cx="82550" cy="93663"/>
            <a:chOff x="12807" y="5601"/>
            <a:chExt cx="126" cy="143"/>
          </a:xfrm>
        </p:grpSpPr>
        <p:sp>
          <p:nvSpPr>
            <p:cNvPr id="1246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7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5" name="Group 127"/>
          <p:cNvGrpSpPr>
            <a:grpSpLocks noChangeAspect="1"/>
          </p:cNvGrpSpPr>
          <p:nvPr/>
        </p:nvGrpSpPr>
        <p:grpSpPr bwMode="auto">
          <a:xfrm>
            <a:off x="2001838" y="5635625"/>
            <a:ext cx="82550" cy="90488"/>
            <a:chOff x="12807" y="5601"/>
            <a:chExt cx="126" cy="143"/>
          </a:xfrm>
        </p:grpSpPr>
        <p:sp>
          <p:nvSpPr>
            <p:cNvPr id="1244" name="Line 128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5" name="Line 129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6" name="Group 130"/>
          <p:cNvGrpSpPr>
            <a:grpSpLocks noChangeAspect="1"/>
          </p:cNvGrpSpPr>
          <p:nvPr/>
        </p:nvGrpSpPr>
        <p:grpSpPr bwMode="auto">
          <a:xfrm>
            <a:off x="1677988" y="5635625"/>
            <a:ext cx="82550" cy="90488"/>
            <a:chOff x="12807" y="5601"/>
            <a:chExt cx="126" cy="143"/>
          </a:xfrm>
        </p:grpSpPr>
        <p:sp>
          <p:nvSpPr>
            <p:cNvPr id="1242" name="Line 131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3" name="Line 132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7" name="Group 133"/>
          <p:cNvGrpSpPr>
            <a:grpSpLocks noChangeAspect="1"/>
          </p:cNvGrpSpPr>
          <p:nvPr/>
        </p:nvGrpSpPr>
        <p:grpSpPr bwMode="auto">
          <a:xfrm>
            <a:off x="1789113" y="5532438"/>
            <a:ext cx="82550" cy="92075"/>
            <a:chOff x="12807" y="5601"/>
            <a:chExt cx="126" cy="143"/>
          </a:xfrm>
        </p:grpSpPr>
        <p:sp>
          <p:nvSpPr>
            <p:cNvPr id="1240" name="Line 134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41" name="Line 135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8" name="Group 136"/>
          <p:cNvGrpSpPr>
            <a:grpSpLocks noChangeAspect="1"/>
          </p:cNvGrpSpPr>
          <p:nvPr/>
        </p:nvGrpSpPr>
        <p:grpSpPr bwMode="auto">
          <a:xfrm>
            <a:off x="1935163" y="5532438"/>
            <a:ext cx="82550" cy="92075"/>
            <a:chOff x="12807" y="5601"/>
            <a:chExt cx="126" cy="143"/>
          </a:xfrm>
        </p:grpSpPr>
        <p:sp>
          <p:nvSpPr>
            <p:cNvPr id="1238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9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49" name="Group 139"/>
          <p:cNvGrpSpPr>
            <a:grpSpLocks noChangeAspect="1"/>
          </p:cNvGrpSpPr>
          <p:nvPr/>
        </p:nvGrpSpPr>
        <p:grpSpPr bwMode="auto">
          <a:xfrm>
            <a:off x="1727200" y="5762625"/>
            <a:ext cx="82550" cy="92075"/>
            <a:chOff x="12807" y="5601"/>
            <a:chExt cx="126" cy="143"/>
          </a:xfrm>
        </p:grpSpPr>
        <p:sp>
          <p:nvSpPr>
            <p:cNvPr id="1236" name="Line 140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7" name="Line 141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50" name="Group 142"/>
          <p:cNvGrpSpPr>
            <a:grpSpLocks noChangeAspect="1"/>
          </p:cNvGrpSpPr>
          <p:nvPr/>
        </p:nvGrpSpPr>
        <p:grpSpPr bwMode="auto">
          <a:xfrm>
            <a:off x="1990725" y="5737225"/>
            <a:ext cx="82550" cy="92075"/>
            <a:chOff x="12807" y="5601"/>
            <a:chExt cx="126" cy="143"/>
          </a:xfrm>
        </p:grpSpPr>
        <p:sp>
          <p:nvSpPr>
            <p:cNvPr id="1234" name="Line 143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5" name="Line 144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51" name="Group 145"/>
          <p:cNvGrpSpPr>
            <a:grpSpLocks noChangeAspect="1"/>
          </p:cNvGrpSpPr>
          <p:nvPr/>
        </p:nvGrpSpPr>
        <p:grpSpPr bwMode="auto">
          <a:xfrm>
            <a:off x="1863725" y="5737225"/>
            <a:ext cx="84138" cy="92075"/>
            <a:chOff x="12807" y="5601"/>
            <a:chExt cx="126" cy="143"/>
          </a:xfrm>
        </p:grpSpPr>
        <p:sp>
          <p:nvSpPr>
            <p:cNvPr id="1232" name="Line 146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3" name="Line 147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52" name="Text Box 205"/>
          <p:cNvSpPr txBox="1">
            <a:spLocks noChangeAspect="1" noChangeArrowheads="1"/>
          </p:cNvSpPr>
          <p:nvPr/>
        </p:nvSpPr>
        <p:spPr bwMode="auto">
          <a:xfrm>
            <a:off x="1697038" y="4800600"/>
            <a:ext cx="46513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53" name="Text Box 213"/>
          <p:cNvSpPr txBox="1">
            <a:spLocks noChangeAspect="1" noChangeArrowheads="1"/>
          </p:cNvSpPr>
          <p:nvPr/>
        </p:nvSpPr>
        <p:spPr bwMode="auto">
          <a:xfrm>
            <a:off x="1371600" y="5105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42</a:t>
            </a:r>
          </a:p>
        </p:txBody>
      </p:sp>
      <p:sp>
        <p:nvSpPr>
          <p:cNvPr id="1054" name="Text Box 214"/>
          <p:cNvSpPr txBox="1">
            <a:spLocks noChangeAspect="1" noChangeArrowheads="1"/>
          </p:cNvSpPr>
          <p:nvPr/>
        </p:nvSpPr>
        <p:spPr bwMode="auto">
          <a:xfrm>
            <a:off x="1371600" y="41148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1</a:t>
            </a:r>
          </a:p>
        </p:txBody>
      </p:sp>
      <p:sp>
        <p:nvSpPr>
          <p:cNvPr id="1055" name="AutoShape 208"/>
          <p:cNvSpPr>
            <a:spLocks noChangeArrowheads="1"/>
          </p:cNvSpPr>
          <p:nvPr/>
        </p:nvSpPr>
        <p:spPr bwMode="auto">
          <a:xfrm rot="-1800000">
            <a:off x="2290763" y="5464175"/>
            <a:ext cx="277812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56" name="AutoShape 208"/>
          <p:cNvSpPr>
            <a:spLocks noChangeArrowheads="1"/>
          </p:cNvSpPr>
          <p:nvPr/>
        </p:nvSpPr>
        <p:spPr bwMode="auto">
          <a:xfrm>
            <a:off x="3117850" y="5105400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57" name="AutoShape 208"/>
          <p:cNvSpPr>
            <a:spLocks noChangeArrowheads="1"/>
          </p:cNvSpPr>
          <p:nvPr/>
        </p:nvSpPr>
        <p:spPr bwMode="auto">
          <a:xfrm rot="1800000">
            <a:off x="2286000" y="4625975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58" name="AutoShape 208"/>
          <p:cNvSpPr>
            <a:spLocks noChangeArrowheads="1"/>
          </p:cNvSpPr>
          <p:nvPr/>
        </p:nvSpPr>
        <p:spPr bwMode="auto">
          <a:xfrm>
            <a:off x="4191000" y="5127625"/>
            <a:ext cx="277812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59" name="AutoShape 208"/>
          <p:cNvSpPr>
            <a:spLocks noChangeArrowheads="1"/>
          </p:cNvSpPr>
          <p:nvPr/>
        </p:nvSpPr>
        <p:spPr bwMode="auto">
          <a:xfrm>
            <a:off x="5105400" y="5127625"/>
            <a:ext cx="277812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060" name="角丸四角形 234"/>
          <p:cNvSpPr>
            <a:spLocks noChangeArrowheads="1"/>
          </p:cNvSpPr>
          <p:nvPr/>
        </p:nvSpPr>
        <p:spPr bwMode="auto">
          <a:xfrm>
            <a:off x="6286500" y="4814888"/>
            <a:ext cx="285750" cy="8572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514176"/>
              </p:ext>
            </p:extLst>
          </p:nvPr>
        </p:nvGraphicFramePr>
        <p:xfrm>
          <a:off x="6267450" y="4787900"/>
          <a:ext cx="3810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7" name="数式" r:id="rId6" imgW="266584" imgH="710891" progId="Equation.3">
                  <p:embed/>
                </p:oleObj>
              </mc:Choice>
              <mc:Fallback>
                <p:oleObj name="数式" r:id="rId6" imgW="266584" imgH="7108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4787900"/>
                        <a:ext cx="3810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1" name="グループ化 270"/>
          <p:cNvGrpSpPr/>
          <p:nvPr/>
        </p:nvGrpSpPr>
        <p:grpSpPr>
          <a:xfrm>
            <a:off x="4495801" y="4940086"/>
            <a:ext cx="583856" cy="708239"/>
            <a:chOff x="4948238" y="5043488"/>
            <a:chExt cx="642937" cy="757237"/>
          </a:xfrm>
        </p:grpSpPr>
        <p:sp>
          <p:nvSpPr>
            <p:cNvPr id="1061" name="Oval 43"/>
            <p:cNvSpPr>
              <a:spLocks noChangeAspect="1" noChangeArrowheads="1"/>
            </p:cNvSpPr>
            <p:nvPr/>
          </p:nvSpPr>
          <p:spPr bwMode="auto">
            <a:xfrm>
              <a:off x="4948238" y="5043488"/>
              <a:ext cx="642937" cy="75723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2" name="Oval 18"/>
            <p:cNvSpPr>
              <a:spLocks noChangeAspect="1" noChangeArrowheads="1"/>
            </p:cNvSpPr>
            <p:nvPr/>
          </p:nvSpPr>
          <p:spPr bwMode="auto">
            <a:xfrm>
              <a:off x="5091113" y="5186363"/>
              <a:ext cx="117475" cy="127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3" name="Oval 18"/>
            <p:cNvSpPr>
              <a:spLocks noChangeAspect="1" noChangeArrowheads="1"/>
            </p:cNvSpPr>
            <p:nvPr/>
          </p:nvSpPr>
          <p:spPr bwMode="auto">
            <a:xfrm>
              <a:off x="5292725" y="5129213"/>
              <a:ext cx="117475" cy="1285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4" name="Oval 18"/>
            <p:cNvSpPr>
              <a:spLocks noChangeAspect="1" noChangeArrowheads="1"/>
            </p:cNvSpPr>
            <p:nvPr/>
          </p:nvSpPr>
          <p:spPr bwMode="auto">
            <a:xfrm>
              <a:off x="5162550" y="5543550"/>
              <a:ext cx="117475" cy="127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5" name="Oval 16"/>
            <p:cNvSpPr>
              <a:spLocks noChangeAspect="1" noChangeArrowheads="1"/>
            </p:cNvSpPr>
            <p:nvPr/>
          </p:nvSpPr>
          <p:spPr bwMode="auto">
            <a:xfrm>
              <a:off x="5233988" y="5329238"/>
              <a:ext cx="120650" cy="12065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6" name="Oval 16"/>
            <p:cNvSpPr>
              <a:spLocks noChangeAspect="1" noChangeArrowheads="1"/>
            </p:cNvSpPr>
            <p:nvPr/>
          </p:nvSpPr>
          <p:spPr bwMode="auto">
            <a:xfrm>
              <a:off x="5354638" y="5492750"/>
              <a:ext cx="122237" cy="1222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67" name="Oval 16"/>
            <p:cNvSpPr>
              <a:spLocks noChangeAspect="1" noChangeArrowheads="1"/>
            </p:cNvSpPr>
            <p:nvPr/>
          </p:nvSpPr>
          <p:spPr bwMode="auto">
            <a:xfrm>
              <a:off x="5019675" y="5400675"/>
              <a:ext cx="120650" cy="12065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</p:grpSp>
      <p:grpSp>
        <p:nvGrpSpPr>
          <p:cNvPr id="270" name="グループ化 269"/>
          <p:cNvGrpSpPr/>
          <p:nvPr/>
        </p:nvGrpSpPr>
        <p:grpSpPr>
          <a:xfrm>
            <a:off x="5421313" y="4876800"/>
            <a:ext cx="533400" cy="757237"/>
            <a:chOff x="5943600" y="4976812"/>
            <a:chExt cx="587375" cy="809625"/>
          </a:xfrm>
        </p:grpSpPr>
        <p:grpSp>
          <p:nvGrpSpPr>
            <p:cNvPr id="21" name="Group 56"/>
            <p:cNvGrpSpPr>
              <a:grpSpLocks noChangeAspect="1"/>
            </p:cNvGrpSpPr>
            <p:nvPr/>
          </p:nvGrpSpPr>
          <p:grpSpPr bwMode="auto">
            <a:xfrm>
              <a:off x="5943600" y="4976812"/>
              <a:ext cx="587375" cy="809625"/>
              <a:chOff x="3594" y="2724"/>
              <a:chExt cx="462" cy="834"/>
            </a:xfrm>
            <a:solidFill>
              <a:schemeClr val="bg1"/>
            </a:solidFill>
          </p:grpSpPr>
          <p:sp>
            <p:nvSpPr>
              <p:cNvPr id="184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3600" y="2724"/>
                <a:ext cx="456" cy="834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5" name="Line 64"/>
              <p:cNvSpPr>
                <a:spLocks noChangeAspect="1" noChangeShapeType="1"/>
              </p:cNvSpPr>
              <p:nvPr/>
            </p:nvSpPr>
            <p:spPr bwMode="auto">
              <a:xfrm>
                <a:off x="3594" y="3006"/>
                <a:ext cx="459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latin typeface="+mn-lt"/>
                  <a:ea typeface="+mn-ea"/>
                </a:endParaRPr>
              </a:p>
            </p:txBody>
          </p:sp>
          <p:sp>
            <p:nvSpPr>
              <p:cNvPr id="186" name="Line 65"/>
              <p:cNvSpPr>
                <a:spLocks noChangeAspect="1" noChangeShapeType="1"/>
              </p:cNvSpPr>
              <p:nvPr/>
            </p:nvSpPr>
            <p:spPr bwMode="auto">
              <a:xfrm>
                <a:off x="3597" y="3294"/>
                <a:ext cx="459" cy="0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>
                  <a:latin typeface="+mn-lt"/>
                  <a:ea typeface="+mn-ea"/>
                </a:endParaRPr>
              </a:p>
            </p:txBody>
          </p:sp>
        </p:grpSp>
        <p:sp>
          <p:nvSpPr>
            <p:cNvPr id="1069" name="Oval 18"/>
            <p:cNvSpPr>
              <a:spLocks noChangeAspect="1" noChangeArrowheads="1"/>
            </p:cNvSpPr>
            <p:nvPr/>
          </p:nvSpPr>
          <p:spPr bwMode="auto">
            <a:xfrm>
              <a:off x="5972175" y="5324475"/>
              <a:ext cx="117475" cy="127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70" name="Oval 16"/>
            <p:cNvSpPr>
              <a:spLocks noChangeAspect="1" noChangeArrowheads="1"/>
            </p:cNvSpPr>
            <p:nvPr/>
          </p:nvSpPr>
          <p:spPr bwMode="auto">
            <a:xfrm>
              <a:off x="5972175" y="5597525"/>
              <a:ext cx="120650" cy="1222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71" name="Oval 18"/>
            <p:cNvSpPr>
              <a:spLocks noChangeAspect="1" noChangeArrowheads="1"/>
            </p:cNvSpPr>
            <p:nvPr/>
          </p:nvSpPr>
          <p:spPr bwMode="auto">
            <a:xfrm>
              <a:off x="6124575" y="5324475"/>
              <a:ext cx="117475" cy="1270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72" name="Oval 18"/>
            <p:cNvSpPr>
              <a:spLocks noChangeAspect="1" noChangeArrowheads="1"/>
            </p:cNvSpPr>
            <p:nvPr/>
          </p:nvSpPr>
          <p:spPr bwMode="auto">
            <a:xfrm>
              <a:off x="6276975" y="5326063"/>
              <a:ext cx="117475" cy="12858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73" name="Oval 16"/>
            <p:cNvSpPr>
              <a:spLocks noChangeAspect="1" noChangeArrowheads="1"/>
            </p:cNvSpPr>
            <p:nvPr/>
          </p:nvSpPr>
          <p:spPr bwMode="auto">
            <a:xfrm>
              <a:off x="6124575" y="5600700"/>
              <a:ext cx="120650" cy="12223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074" name="Oval 16"/>
            <p:cNvSpPr>
              <a:spLocks noChangeAspect="1" noChangeArrowheads="1"/>
            </p:cNvSpPr>
            <p:nvPr/>
          </p:nvSpPr>
          <p:spPr bwMode="auto">
            <a:xfrm>
              <a:off x="6276975" y="5592763"/>
              <a:ext cx="120650" cy="122237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</p:grpSp>
      <p:grpSp>
        <p:nvGrpSpPr>
          <p:cNvPr id="1075" name="Group 95"/>
          <p:cNvGrpSpPr>
            <a:grpSpLocks noChangeAspect="1"/>
          </p:cNvGrpSpPr>
          <p:nvPr/>
        </p:nvGrpSpPr>
        <p:grpSpPr bwMode="auto">
          <a:xfrm>
            <a:off x="1808163" y="4767263"/>
            <a:ext cx="292100" cy="236537"/>
            <a:chOff x="12807" y="5367"/>
            <a:chExt cx="443" cy="377"/>
          </a:xfrm>
        </p:grpSpPr>
        <p:sp>
          <p:nvSpPr>
            <p:cNvPr id="1226" name="Line 96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7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8" name="Line 96"/>
            <p:cNvSpPr>
              <a:spLocks noChangeAspect="1" noChangeShapeType="1"/>
            </p:cNvSpPr>
            <p:nvPr/>
          </p:nvSpPr>
          <p:spPr bwMode="auto">
            <a:xfrm rot="-303385">
              <a:off x="12977" y="547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9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2968" y="548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0" name="Line 96"/>
            <p:cNvSpPr>
              <a:spLocks noChangeAspect="1" noChangeShapeType="1"/>
            </p:cNvSpPr>
            <p:nvPr/>
          </p:nvSpPr>
          <p:spPr bwMode="auto">
            <a:xfrm rot="-303385">
              <a:off x="13134" y="5367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31" name="Line 97"/>
            <p:cNvSpPr>
              <a:spLocks noChangeAspect="1" noChangeShapeType="1"/>
            </p:cNvSpPr>
            <p:nvPr/>
          </p:nvSpPr>
          <p:spPr bwMode="auto">
            <a:xfrm rot="21300564" flipH="1">
              <a:off x="13124" y="537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76" name="Group 101"/>
          <p:cNvGrpSpPr>
            <a:grpSpLocks noChangeAspect="1"/>
          </p:cNvGrpSpPr>
          <p:nvPr/>
        </p:nvGrpSpPr>
        <p:grpSpPr bwMode="auto">
          <a:xfrm>
            <a:off x="1735138" y="4475163"/>
            <a:ext cx="82550" cy="92075"/>
            <a:chOff x="12807" y="5601"/>
            <a:chExt cx="126" cy="143"/>
          </a:xfrm>
        </p:grpSpPr>
        <p:sp>
          <p:nvSpPr>
            <p:cNvPr id="1224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5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77" name="Group 101"/>
          <p:cNvGrpSpPr>
            <a:grpSpLocks noChangeAspect="1"/>
          </p:cNvGrpSpPr>
          <p:nvPr/>
        </p:nvGrpSpPr>
        <p:grpSpPr bwMode="auto">
          <a:xfrm>
            <a:off x="1625600" y="4475163"/>
            <a:ext cx="82550" cy="92075"/>
            <a:chOff x="12807" y="5601"/>
            <a:chExt cx="126" cy="143"/>
          </a:xfrm>
        </p:grpSpPr>
        <p:sp>
          <p:nvSpPr>
            <p:cNvPr id="1222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3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78" name="Group 101"/>
          <p:cNvGrpSpPr>
            <a:grpSpLocks noChangeAspect="1"/>
          </p:cNvGrpSpPr>
          <p:nvPr/>
        </p:nvGrpSpPr>
        <p:grpSpPr bwMode="auto">
          <a:xfrm>
            <a:off x="1844675" y="4584700"/>
            <a:ext cx="82550" cy="92075"/>
            <a:chOff x="12807" y="5601"/>
            <a:chExt cx="126" cy="143"/>
          </a:xfrm>
        </p:grpSpPr>
        <p:sp>
          <p:nvSpPr>
            <p:cNvPr id="1220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21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79" name="Group 101"/>
          <p:cNvGrpSpPr>
            <a:grpSpLocks noChangeAspect="1"/>
          </p:cNvGrpSpPr>
          <p:nvPr/>
        </p:nvGrpSpPr>
        <p:grpSpPr bwMode="auto">
          <a:xfrm>
            <a:off x="2063750" y="4694238"/>
            <a:ext cx="82550" cy="92075"/>
            <a:chOff x="12807" y="5601"/>
            <a:chExt cx="126" cy="143"/>
          </a:xfrm>
        </p:grpSpPr>
        <p:sp>
          <p:nvSpPr>
            <p:cNvPr id="1218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9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0" name="Group 101"/>
          <p:cNvGrpSpPr>
            <a:grpSpLocks noChangeAspect="1"/>
          </p:cNvGrpSpPr>
          <p:nvPr/>
        </p:nvGrpSpPr>
        <p:grpSpPr bwMode="auto">
          <a:xfrm>
            <a:off x="1798638" y="4803775"/>
            <a:ext cx="82550" cy="92075"/>
            <a:chOff x="12807" y="5601"/>
            <a:chExt cx="126" cy="143"/>
          </a:xfrm>
        </p:grpSpPr>
        <p:sp>
          <p:nvSpPr>
            <p:cNvPr id="1216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7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1" name="Group 101"/>
          <p:cNvGrpSpPr>
            <a:grpSpLocks noChangeAspect="1"/>
          </p:cNvGrpSpPr>
          <p:nvPr/>
        </p:nvGrpSpPr>
        <p:grpSpPr bwMode="auto">
          <a:xfrm>
            <a:off x="1725613" y="4913313"/>
            <a:ext cx="82550" cy="92075"/>
            <a:chOff x="12807" y="5601"/>
            <a:chExt cx="126" cy="143"/>
          </a:xfrm>
        </p:grpSpPr>
        <p:sp>
          <p:nvSpPr>
            <p:cNvPr id="1214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5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2" name="Group 101"/>
          <p:cNvGrpSpPr>
            <a:grpSpLocks noChangeAspect="1"/>
          </p:cNvGrpSpPr>
          <p:nvPr/>
        </p:nvGrpSpPr>
        <p:grpSpPr bwMode="auto">
          <a:xfrm>
            <a:off x="1844675" y="4730750"/>
            <a:ext cx="82550" cy="92075"/>
            <a:chOff x="12807" y="5601"/>
            <a:chExt cx="126" cy="143"/>
          </a:xfrm>
        </p:grpSpPr>
        <p:sp>
          <p:nvSpPr>
            <p:cNvPr id="1212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3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3" name="Group 101"/>
          <p:cNvGrpSpPr>
            <a:grpSpLocks noChangeAspect="1"/>
          </p:cNvGrpSpPr>
          <p:nvPr/>
        </p:nvGrpSpPr>
        <p:grpSpPr bwMode="auto">
          <a:xfrm>
            <a:off x="1954213" y="4675188"/>
            <a:ext cx="82550" cy="92075"/>
            <a:chOff x="12807" y="5601"/>
            <a:chExt cx="126" cy="143"/>
          </a:xfrm>
        </p:grpSpPr>
        <p:sp>
          <p:nvSpPr>
            <p:cNvPr id="1210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11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4" name="Group 101"/>
          <p:cNvGrpSpPr>
            <a:grpSpLocks noChangeAspect="1"/>
          </p:cNvGrpSpPr>
          <p:nvPr/>
        </p:nvGrpSpPr>
        <p:grpSpPr bwMode="auto">
          <a:xfrm>
            <a:off x="2063750" y="4675188"/>
            <a:ext cx="82550" cy="92075"/>
            <a:chOff x="12807" y="5601"/>
            <a:chExt cx="126" cy="143"/>
          </a:xfrm>
        </p:grpSpPr>
        <p:sp>
          <p:nvSpPr>
            <p:cNvPr id="1208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9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5" name="Group 101"/>
          <p:cNvGrpSpPr>
            <a:grpSpLocks noChangeAspect="1"/>
          </p:cNvGrpSpPr>
          <p:nvPr/>
        </p:nvGrpSpPr>
        <p:grpSpPr bwMode="auto">
          <a:xfrm>
            <a:off x="1981200" y="4748213"/>
            <a:ext cx="82550" cy="92075"/>
            <a:chOff x="12807" y="5601"/>
            <a:chExt cx="126" cy="143"/>
          </a:xfrm>
        </p:grpSpPr>
        <p:sp>
          <p:nvSpPr>
            <p:cNvPr id="1206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7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6" name="Group 101"/>
          <p:cNvGrpSpPr>
            <a:grpSpLocks noChangeAspect="1"/>
          </p:cNvGrpSpPr>
          <p:nvPr/>
        </p:nvGrpSpPr>
        <p:grpSpPr bwMode="auto">
          <a:xfrm>
            <a:off x="1944688" y="4894263"/>
            <a:ext cx="82550" cy="92075"/>
            <a:chOff x="12807" y="5601"/>
            <a:chExt cx="126" cy="143"/>
          </a:xfrm>
        </p:grpSpPr>
        <p:sp>
          <p:nvSpPr>
            <p:cNvPr id="1204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5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7" name="Group 101"/>
          <p:cNvGrpSpPr>
            <a:grpSpLocks noChangeAspect="1"/>
          </p:cNvGrpSpPr>
          <p:nvPr/>
        </p:nvGrpSpPr>
        <p:grpSpPr bwMode="auto">
          <a:xfrm>
            <a:off x="1981200" y="4913313"/>
            <a:ext cx="82550" cy="92075"/>
            <a:chOff x="12807" y="5601"/>
            <a:chExt cx="126" cy="143"/>
          </a:xfrm>
        </p:grpSpPr>
        <p:sp>
          <p:nvSpPr>
            <p:cNvPr id="1202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3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8" name="Group 101"/>
          <p:cNvGrpSpPr>
            <a:grpSpLocks noChangeAspect="1"/>
          </p:cNvGrpSpPr>
          <p:nvPr/>
        </p:nvGrpSpPr>
        <p:grpSpPr bwMode="auto">
          <a:xfrm>
            <a:off x="2017713" y="4840288"/>
            <a:ext cx="82550" cy="92075"/>
            <a:chOff x="12807" y="5601"/>
            <a:chExt cx="126" cy="143"/>
          </a:xfrm>
        </p:grpSpPr>
        <p:sp>
          <p:nvSpPr>
            <p:cNvPr id="1200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01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89" name="Group 101"/>
          <p:cNvGrpSpPr>
            <a:grpSpLocks noChangeAspect="1"/>
          </p:cNvGrpSpPr>
          <p:nvPr/>
        </p:nvGrpSpPr>
        <p:grpSpPr bwMode="auto">
          <a:xfrm>
            <a:off x="2054225" y="4475163"/>
            <a:ext cx="82550" cy="92075"/>
            <a:chOff x="12807" y="5601"/>
            <a:chExt cx="126" cy="143"/>
          </a:xfrm>
        </p:grpSpPr>
        <p:sp>
          <p:nvSpPr>
            <p:cNvPr id="1198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9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0" name="Group 101"/>
          <p:cNvGrpSpPr>
            <a:grpSpLocks noChangeAspect="1"/>
          </p:cNvGrpSpPr>
          <p:nvPr/>
        </p:nvGrpSpPr>
        <p:grpSpPr bwMode="auto">
          <a:xfrm>
            <a:off x="1662113" y="4675188"/>
            <a:ext cx="82550" cy="92075"/>
            <a:chOff x="12807" y="5601"/>
            <a:chExt cx="126" cy="143"/>
          </a:xfrm>
        </p:grpSpPr>
        <p:sp>
          <p:nvSpPr>
            <p:cNvPr id="1196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7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1" name="Group 101"/>
          <p:cNvGrpSpPr>
            <a:grpSpLocks noChangeAspect="1"/>
          </p:cNvGrpSpPr>
          <p:nvPr/>
        </p:nvGrpSpPr>
        <p:grpSpPr bwMode="auto">
          <a:xfrm>
            <a:off x="1762125" y="4875213"/>
            <a:ext cx="82550" cy="92075"/>
            <a:chOff x="12807" y="5601"/>
            <a:chExt cx="126" cy="143"/>
          </a:xfrm>
        </p:grpSpPr>
        <p:sp>
          <p:nvSpPr>
            <p:cNvPr id="1194" name="Line 10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5" name="Line 10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2" name="Group 118"/>
          <p:cNvGrpSpPr>
            <a:grpSpLocks noChangeAspect="1"/>
          </p:cNvGrpSpPr>
          <p:nvPr/>
        </p:nvGrpSpPr>
        <p:grpSpPr bwMode="auto">
          <a:xfrm>
            <a:off x="1906588" y="5538788"/>
            <a:ext cx="82550" cy="88900"/>
            <a:chOff x="12807" y="5601"/>
            <a:chExt cx="126" cy="143"/>
          </a:xfrm>
        </p:grpSpPr>
        <p:sp>
          <p:nvSpPr>
            <p:cNvPr id="1192" name="Line 119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3" name="Line 120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3" name="Group 121"/>
          <p:cNvGrpSpPr>
            <a:grpSpLocks noChangeAspect="1"/>
          </p:cNvGrpSpPr>
          <p:nvPr/>
        </p:nvGrpSpPr>
        <p:grpSpPr bwMode="auto">
          <a:xfrm>
            <a:off x="1649413" y="5499100"/>
            <a:ext cx="82550" cy="95250"/>
            <a:chOff x="12807" y="5601"/>
            <a:chExt cx="126" cy="143"/>
          </a:xfrm>
        </p:grpSpPr>
        <p:sp>
          <p:nvSpPr>
            <p:cNvPr id="1190" name="Line 122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1" name="Line 123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4" name="Group 124"/>
          <p:cNvGrpSpPr>
            <a:grpSpLocks noChangeAspect="1"/>
          </p:cNvGrpSpPr>
          <p:nvPr/>
        </p:nvGrpSpPr>
        <p:grpSpPr bwMode="auto">
          <a:xfrm>
            <a:off x="2163763" y="5499100"/>
            <a:ext cx="82550" cy="95250"/>
            <a:chOff x="12807" y="5601"/>
            <a:chExt cx="126" cy="143"/>
          </a:xfrm>
        </p:grpSpPr>
        <p:sp>
          <p:nvSpPr>
            <p:cNvPr id="1188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9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5" name="Group 127"/>
          <p:cNvGrpSpPr>
            <a:grpSpLocks noChangeAspect="1"/>
          </p:cNvGrpSpPr>
          <p:nvPr/>
        </p:nvGrpSpPr>
        <p:grpSpPr bwMode="auto">
          <a:xfrm>
            <a:off x="2055813" y="5538788"/>
            <a:ext cx="82550" cy="88900"/>
            <a:chOff x="12807" y="5601"/>
            <a:chExt cx="126" cy="143"/>
          </a:xfrm>
        </p:grpSpPr>
        <p:sp>
          <p:nvSpPr>
            <p:cNvPr id="1186" name="Line 128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7" name="Line 129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6" name="Group 130"/>
          <p:cNvGrpSpPr>
            <a:grpSpLocks noChangeAspect="1"/>
          </p:cNvGrpSpPr>
          <p:nvPr/>
        </p:nvGrpSpPr>
        <p:grpSpPr bwMode="auto">
          <a:xfrm>
            <a:off x="1731963" y="5538788"/>
            <a:ext cx="82550" cy="88900"/>
            <a:chOff x="12807" y="5601"/>
            <a:chExt cx="126" cy="143"/>
          </a:xfrm>
        </p:grpSpPr>
        <p:sp>
          <p:nvSpPr>
            <p:cNvPr id="1184" name="Line 131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5" name="Line 132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7" name="Group 133"/>
          <p:cNvGrpSpPr>
            <a:grpSpLocks noChangeAspect="1"/>
          </p:cNvGrpSpPr>
          <p:nvPr/>
        </p:nvGrpSpPr>
        <p:grpSpPr bwMode="auto">
          <a:xfrm>
            <a:off x="1843088" y="5435600"/>
            <a:ext cx="82550" cy="92075"/>
            <a:chOff x="12807" y="5601"/>
            <a:chExt cx="126" cy="143"/>
          </a:xfrm>
        </p:grpSpPr>
        <p:sp>
          <p:nvSpPr>
            <p:cNvPr id="1182" name="Line 134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3" name="Line 135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8" name="Group 136"/>
          <p:cNvGrpSpPr>
            <a:grpSpLocks noChangeAspect="1"/>
          </p:cNvGrpSpPr>
          <p:nvPr/>
        </p:nvGrpSpPr>
        <p:grpSpPr bwMode="auto">
          <a:xfrm>
            <a:off x="1917700" y="5800725"/>
            <a:ext cx="82550" cy="92075"/>
            <a:chOff x="12807" y="5601"/>
            <a:chExt cx="126" cy="143"/>
          </a:xfrm>
        </p:grpSpPr>
        <p:sp>
          <p:nvSpPr>
            <p:cNvPr id="1180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1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099" name="Group 139"/>
          <p:cNvGrpSpPr>
            <a:grpSpLocks noChangeAspect="1"/>
          </p:cNvGrpSpPr>
          <p:nvPr/>
        </p:nvGrpSpPr>
        <p:grpSpPr bwMode="auto">
          <a:xfrm>
            <a:off x="1781175" y="5665788"/>
            <a:ext cx="82550" cy="90487"/>
            <a:chOff x="12807" y="5601"/>
            <a:chExt cx="126" cy="143"/>
          </a:xfrm>
        </p:grpSpPr>
        <p:sp>
          <p:nvSpPr>
            <p:cNvPr id="1178" name="Line 140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9" name="Line 141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0" name="Group 142"/>
          <p:cNvGrpSpPr>
            <a:grpSpLocks noChangeAspect="1"/>
          </p:cNvGrpSpPr>
          <p:nvPr/>
        </p:nvGrpSpPr>
        <p:grpSpPr bwMode="auto">
          <a:xfrm>
            <a:off x="2044700" y="5640388"/>
            <a:ext cx="82550" cy="90487"/>
            <a:chOff x="12807" y="5601"/>
            <a:chExt cx="126" cy="143"/>
          </a:xfrm>
        </p:grpSpPr>
        <p:sp>
          <p:nvSpPr>
            <p:cNvPr id="1176" name="Line 143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" name="Line 144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1" name="Group 145"/>
          <p:cNvGrpSpPr>
            <a:grpSpLocks noChangeAspect="1"/>
          </p:cNvGrpSpPr>
          <p:nvPr/>
        </p:nvGrpSpPr>
        <p:grpSpPr bwMode="auto">
          <a:xfrm>
            <a:off x="1917700" y="5640388"/>
            <a:ext cx="82550" cy="90487"/>
            <a:chOff x="12807" y="5601"/>
            <a:chExt cx="126" cy="143"/>
          </a:xfrm>
        </p:grpSpPr>
        <p:sp>
          <p:nvSpPr>
            <p:cNvPr id="1174" name="Line 146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5" name="Line 147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2" name="Group 136"/>
          <p:cNvGrpSpPr>
            <a:grpSpLocks noChangeAspect="1"/>
          </p:cNvGrpSpPr>
          <p:nvPr/>
        </p:nvGrpSpPr>
        <p:grpSpPr bwMode="auto">
          <a:xfrm>
            <a:off x="2027238" y="5472113"/>
            <a:ext cx="82550" cy="92075"/>
            <a:chOff x="12807" y="5601"/>
            <a:chExt cx="126" cy="143"/>
          </a:xfrm>
        </p:grpSpPr>
        <p:sp>
          <p:nvSpPr>
            <p:cNvPr id="1172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3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3" name="Group 136"/>
          <p:cNvGrpSpPr>
            <a:grpSpLocks noChangeAspect="1"/>
          </p:cNvGrpSpPr>
          <p:nvPr/>
        </p:nvGrpSpPr>
        <p:grpSpPr bwMode="auto">
          <a:xfrm>
            <a:off x="1589088" y="5727700"/>
            <a:ext cx="82550" cy="92075"/>
            <a:chOff x="12807" y="5601"/>
            <a:chExt cx="126" cy="143"/>
          </a:xfrm>
        </p:grpSpPr>
        <p:sp>
          <p:nvSpPr>
            <p:cNvPr id="1170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1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4" name="Group 136"/>
          <p:cNvGrpSpPr>
            <a:grpSpLocks noChangeAspect="1"/>
          </p:cNvGrpSpPr>
          <p:nvPr/>
        </p:nvGrpSpPr>
        <p:grpSpPr bwMode="auto">
          <a:xfrm>
            <a:off x="2063750" y="5837238"/>
            <a:ext cx="82550" cy="92075"/>
            <a:chOff x="12807" y="5601"/>
            <a:chExt cx="126" cy="143"/>
          </a:xfrm>
        </p:grpSpPr>
        <p:sp>
          <p:nvSpPr>
            <p:cNvPr id="1168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9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5" name="Group 136"/>
          <p:cNvGrpSpPr>
            <a:grpSpLocks noChangeAspect="1"/>
          </p:cNvGrpSpPr>
          <p:nvPr/>
        </p:nvGrpSpPr>
        <p:grpSpPr bwMode="auto">
          <a:xfrm>
            <a:off x="1844675" y="5545138"/>
            <a:ext cx="82550" cy="92075"/>
            <a:chOff x="12807" y="5601"/>
            <a:chExt cx="126" cy="143"/>
          </a:xfrm>
        </p:grpSpPr>
        <p:sp>
          <p:nvSpPr>
            <p:cNvPr id="1166" name="Line 137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" name="Line 138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06" name="グループ化 520"/>
          <p:cNvGrpSpPr>
            <a:grpSpLocks noChangeAspect="1"/>
          </p:cNvGrpSpPr>
          <p:nvPr/>
        </p:nvGrpSpPr>
        <p:grpSpPr bwMode="auto">
          <a:xfrm>
            <a:off x="3414714" y="4800600"/>
            <a:ext cx="747712" cy="827088"/>
            <a:chOff x="7200937" y="398420"/>
            <a:chExt cx="2373344" cy="2154268"/>
          </a:xfrm>
        </p:grpSpPr>
        <p:sp>
          <p:nvSpPr>
            <p:cNvPr id="1143" name="正方形/長方形 521"/>
            <p:cNvSpPr>
              <a:spLocks noChangeArrowheads="1"/>
            </p:cNvSpPr>
            <p:nvPr/>
          </p:nvSpPr>
          <p:spPr bwMode="auto">
            <a:xfrm>
              <a:off x="7200937" y="398420"/>
              <a:ext cx="2373344" cy="21542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533400" indent="-533400">
                <a:spcBef>
                  <a:spcPct val="20000"/>
                </a:spcBef>
                <a:buFont typeface="Monotype Sorts"/>
                <a:buChar char="n"/>
              </a:pPr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grpSp>
          <p:nvGrpSpPr>
            <p:cNvPr id="1144" name="グループ化 522"/>
            <p:cNvGrpSpPr>
              <a:grpSpLocks/>
            </p:cNvGrpSpPr>
            <p:nvPr/>
          </p:nvGrpSpPr>
          <p:grpSpPr bwMode="auto">
            <a:xfrm>
              <a:off x="7383501" y="727038"/>
              <a:ext cx="2000250" cy="1593850"/>
              <a:chOff x="7383501" y="727038"/>
              <a:chExt cx="2000250" cy="1593850"/>
            </a:xfrm>
          </p:grpSpPr>
          <p:grpSp>
            <p:nvGrpSpPr>
              <p:cNvPr id="1145" name="グループ化 523"/>
              <p:cNvGrpSpPr>
                <a:grpSpLocks/>
              </p:cNvGrpSpPr>
              <p:nvPr/>
            </p:nvGrpSpPr>
            <p:grpSpPr bwMode="auto">
              <a:xfrm>
                <a:off x="7383501" y="727038"/>
                <a:ext cx="2000250" cy="1427279"/>
                <a:chOff x="7383501" y="727038"/>
                <a:chExt cx="2000250" cy="1427279"/>
              </a:xfrm>
            </p:grpSpPr>
            <p:sp>
              <p:nvSpPr>
                <p:cNvPr id="1147" name="Oval 45"/>
                <p:cNvSpPr>
                  <a:spLocks noChangeAspect="1" noChangeArrowheads="1"/>
                </p:cNvSpPr>
                <p:nvPr/>
              </p:nvSpPr>
              <p:spPr bwMode="auto">
                <a:xfrm>
                  <a:off x="8469851" y="727038"/>
                  <a:ext cx="158014" cy="148289"/>
                </a:xfrm>
                <a:prstGeom prst="ellipse">
                  <a:avLst/>
                </a:prstGeom>
                <a:solidFill>
                  <a:srgbClr val="FFFFFF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48" name="Oval 46"/>
                <p:cNvSpPr>
                  <a:spLocks noChangeAspect="1" noChangeArrowheads="1"/>
                </p:cNvSpPr>
                <p:nvPr/>
              </p:nvSpPr>
              <p:spPr bwMode="auto">
                <a:xfrm>
                  <a:off x="7668202" y="1494638"/>
                  <a:ext cx="158014" cy="148289"/>
                </a:xfrm>
                <a:prstGeom prst="ellipse">
                  <a:avLst/>
                </a:prstGeom>
                <a:solidFill>
                  <a:srgbClr val="FFFFFF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49" name="Oval 47"/>
                <p:cNvSpPr>
                  <a:spLocks noChangeAspect="1" noChangeArrowheads="1"/>
                </p:cNvSpPr>
                <p:nvPr/>
              </p:nvSpPr>
              <p:spPr bwMode="auto">
                <a:xfrm>
                  <a:off x="8834655" y="1097760"/>
                  <a:ext cx="158014" cy="148289"/>
                </a:xfrm>
                <a:prstGeom prst="ellipse">
                  <a:avLst/>
                </a:prstGeom>
                <a:solidFill>
                  <a:srgbClr val="FFFFFF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50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8074814" y="1097760"/>
                  <a:ext cx="158015" cy="148289"/>
                </a:xfrm>
                <a:prstGeom prst="ellipse">
                  <a:avLst/>
                </a:prstGeom>
                <a:solidFill>
                  <a:srgbClr val="FFFFFF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51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8425628" y="1501177"/>
                  <a:ext cx="158015" cy="148289"/>
                </a:xfrm>
                <a:prstGeom prst="ellipse">
                  <a:avLst/>
                </a:prstGeom>
                <a:solidFill>
                  <a:srgbClr val="FFFFFF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52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9225736" y="2006028"/>
                  <a:ext cx="158015" cy="148289"/>
                </a:xfrm>
                <a:prstGeom prst="ellipse">
                  <a:avLst/>
                </a:prstGeom>
                <a:solidFill>
                  <a:srgbClr val="FF0000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cxnSp>
              <p:nvCxnSpPr>
                <p:cNvPr id="1153" name="AutoShape 51"/>
                <p:cNvCxnSpPr>
                  <a:cxnSpLocks noChangeAspect="1" noChangeShapeType="1"/>
                  <a:stCxn id="1147" idx="3"/>
                  <a:endCxn id="1150" idx="7"/>
                </p:cNvCxnSpPr>
                <p:nvPr/>
              </p:nvCxnSpPr>
              <p:spPr bwMode="auto">
                <a:xfrm flipH="1">
                  <a:off x="8209689" y="853612"/>
                  <a:ext cx="283300" cy="265863"/>
                </a:xfrm>
                <a:prstGeom prst="straightConnector1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4" name="AutoShape 52"/>
                <p:cNvCxnSpPr>
                  <a:cxnSpLocks noChangeAspect="1" noChangeShapeType="1"/>
                  <a:stCxn id="1147" idx="5"/>
                  <a:endCxn id="1149" idx="1"/>
                </p:cNvCxnSpPr>
                <p:nvPr/>
              </p:nvCxnSpPr>
              <p:spPr bwMode="auto">
                <a:xfrm>
                  <a:off x="8604727" y="853612"/>
                  <a:ext cx="253068" cy="265863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5" name="AutoShape 53"/>
                <p:cNvCxnSpPr>
                  <a:cxnSpLocks noChangeAspect="1" noChangeShapeType="1"/>
                  <a:stCxn id="1150" idx="3"/>
                  <a:endCxn id="1148" idx="7"/>
                </p:cNvCxnSpPr>
                <p:nvPr/>
              </p:nvCxnSpPr>
              <p:spPr bwMode="auto">
                <a:xfrm flipH="1">
                  <a:off x="7803077" y="1224334"/>
                  <a:ext cx="294876" cy="29201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56" name="AutoShape 54"/>
                <p:cNvCxnSpPr>
                  <a:cxnSpLocks noChangeAspect="1" noChangeShapeType="1"/>
                  <a:stCxn id="1150" idx="5"/>
                  <a:endCxn id="1151" idx="1"/>
                </p:cNvCxnSpPr>
                <p:nvPr/>
              </p:nvCxnSpPr>
              <p:spPr bwMode="auto">
                <a:xfrm>
                  <a:off x="8209689" y="1224334"/>
                  <a:ext cx="239078" cy="298559"/>
                </a:xfrm>
                <a:prstGeom prst="straightConnector1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1157" name="Oval 55"/>
                <p:cNvSpPr>
                  <a:spLocks noChangeAspect="1" noChangeArrowheads="1"/>
                </p:cNvSpPr>
                <p:nvPr/>
              </p:nvSpPr>
              <p:spPr bwMode="auto">
                <a:xfrm>
                  <a:off x="7814389" y="2006028"/>
                  <a:ext cx="158014" cy="148289"/>
                </a:xfrm>
                <a:prstGeom prst="ellipse">
                  <a:avLst/>
                </a:prstGeom>
                <a:solidFill>
                  <a:srgbClr val="FFFF00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58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8701321" y="2006028"/>
                  <a:ext cx="158015" cy="148289"/>
                </a:xfrm>
                <a:prstGeom prst="ellipse">
                  <a:avLst/>
                </a:prstGeom>
                <a:solidFill>
                  <a:srgbClr val="6633CC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59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7383501" y="2006028"/>
                  <a:ext cx="158015" cy="148289"/>
                </a:xfrm>
                <a:prstGeom prst="ellipse">
                  <a:avLst/>
                </a:prstGeom>
                <a:solidFill>
                  <a:srgbClr val="008000"/>
                </a:solidFill>
                <a:ln w="19050" algn="in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kumimoji="0" lang="ja-JP" altLang="en-US">
                    <a:latin typeface="Georgia" pitchFamily="18" charset="0"/>
                    <a:ea typeface="ＭＳ Ｐ明朝" pitchFamily="18" charset="-128"/>
                  </a:endParaRPr>
                </a:p>
              </p:txBody>
            </p:sp>
            <p:sp>
              <p:nvSpPr>
                <p:cNvPr id="1160" name="Line 5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7499398" y="1620595"/>
                  <a:ext cx="205357" cy="345910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  <p:sp>
              <p:nvSpPr>
                <p:cNvPr id="1161" name="Line 59"/>
                <p:cNvSpPr>
                  <a:spLocks noChangeAspect="1" noChangeShapeType="1"/>
                </p:cNvSpPr>
                <p:nvPr/>
              </p:nvSpPr>
              <p:spPr bwMode="auto">
                <a:xfrm>
                  <a:off x="7778537" y="1635306"/>
                  <a:ext cx="118511" cy="333650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  <p:sp>
              <p:nvSpPr>
                <p:cNvPr id="1162" name="Line 6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311836" y="1620595"/>
                  <a:ext cx="143488" cy="181536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  <p:sp>
              <p:nvSpPr>
                <p:cNvPr id="1163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8536944" y="1632855"/>
                  <a:ext cx="138262" cy="185361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  <p:sp>
              <p:nvSpPr>
                <p:cNvPr id="1164" name="Line 6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8785879" y="1227513"/>
                  <a:ext cx="86995" cy="741443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  <p:sp>
              <p:nvSpPr>
                <p:cNvPr id="1165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8951733" y="1227513"/>
                  <a:ext cx="347693" cy="759979"/>
                </a:xfrm>
                <a:prstGeom prst="lin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36576" tIns="36576" rIns="36576" bIns="36576"/>
                <a:lstStyle/>
                <a:p>
                  <a:endParaRPr lang="ja-JP" altLang="en-US"/>
                </a:p>
              </p:txBody>
            </p:sp>
          </p:grpSp>
          <p:sp>
            <p:nvSpPr>
              <p:cNvPr id="1146" name="Text Box 64"/>
              <p:cNvSpPr txBox="1">
                <a:spLocks noChangeAspect="1" noChangeArrowheads="1"/>
              </p:cNvSpPr>
              <p:nvPr/>
            </p:nvSpPr>
            <p:spPr bwMode="auto">
              <a:xfrm>
                <a:off x="7837793" y="1505300"/>
                <a:ext cx="1027094" cy="815588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</p:spPr>
            <p:txBody>
              <a:bodyPr lIns="36576" tIns="36576" rIns="36576" bIns="36576"/>
              <a:lstStyle/>
              <a:p>
                <a:pPr marL="342900" indent="-342900"/>
                <a:r>
                  <a:rPr kumimoji="0" lang="ja-JP" altLang="ja-JP" sz="2400" dirty="0">
                    <a:solidFill>
                      <a:srgbClr val="000000"/>
                    </a:solidFill>
                    <a:latin typeface="Georgia" pitchFamily="18" charset="0"/>
                    <a:ea typeface="ＭＳ Ｐ明朝" pitchFamily="18" charset="-128"/>
                  </a:rPr>
                  <a:t>…</a:t>
                </a:r>
                <a:endParaRPr kumimoji="0" lang="ja-JP" altLang="ja-JP" sz="1200" dirty="0">
                  <a:latin typeface="Georgia" pitchFamily="18" charset="0"/>
                  <a:ea typeface="ＭＳ Ｐ明朝" pitchFamily="18" charset="-128"/>
                </a:endParaRPr>
              </a:p>
            </p:txBody>
          </p:sp>
        </p:grpSp>
      </p:grpSp>
      <p:pic>
        <p:nvPicPr>
          <p:cNvPr id="1107" name="Picture 2" descr="\\LANDISK\disk1\furuya\作った図\VC2008\資料用\複数視点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5263" y="4695408"/>
            <a:ext cx="102393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8" name="Text Box 11"/>
          <p:cNvSpPr txBox="1">
            <a:spLocks noChangeAspect="1" noChangeArrowheads="1"/>
          </p:cNvSpPr>
          <p:nvPr/>
        </p:nvSpPr>
        <p:spPr bwMode="auto">
          <a:xfrm>
            <a:off x="0" y="41148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Multi-view rendering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09" name="AutoShape 207"/>
          <p:cNvSpPr>
            <a:spLocks noChangeArrowheads="1"/>
          </p:cNvSpPr>
          <p:nvPr/>
        </p:nvSpPr>
        <p:spPr bwMode="auto">
          <a:xfrm rot="2279193">
            <a:off x="1147763" y="5545765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0" name="AutoShape 207"/>
          <p:cNvSpPr>
            <a:spLocks noChangeArrowheads="1"/>
          </p:cNvSpPr>
          <p:nvPr/>
        </p:nvSpPr>
        <p:spPr bwMode="auto">
          <a:xfrm rot="-1979793">
            <a:off x="1169988" y="4657308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1" name="Text Box 215"/>
          <p:cNvSpPr txBox="1">
            <a:spLocks noChangeAspect="1" noChangeArrowheads="1"/>
          </p:cNvSpPr>
          <p:nvPr/>
        </p:nvSpPr>
        <p:spPr bwMode="auto">
          <a:xfrm>
            <a:off x="114300" y="5635625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grpSp>
        <p:nvGrpSpPr>
          <p:cNvPr id="1112" name="グループ化 248"/>
          <p:cNvGrpSpPr>
            <a:grpSpLocks/>
          </p:cNvGrpSpPr>
          <p:nvPr/>
        </p:nvGrpSpPr>
        <p:grpSpPr bwMode="auto">
          <a:xfrm>
            <a:off x="2476500" y="4863270"/>
            <a:ext cx="583857" cy="699330"/>
            <a:chOff x="2971800" y="5257800"/>
            <a:chExt cx="642938" cy="747712"/>
          </a:xfrm>
        </p:grpSpPr>
        <p:sp>
          <p:nvSpPr>
            <p:cNvPr id="1136" name="Oval 43"/>
            <p:cNvSpPr>
              <a:spLocks noChangeAspect="1" noChangeArrowheads="1"/>
            </p:cNvSpPr>
            <p:nvPr/>
          </p:nvSpPr>
          <p:spPr bwMode="auto">
            <a:xfrm>
              <a:off x="2971800" y="5257800"/>
              <a:ext cx="642938" cy="74771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37" name="Rectangle 52"/>
            <p:cNvSpPr>
              <a:spLocks noChangeAspect="1" noChangeArrowheads="1"/>
            </p:cNvSpPr>
            <p:nvPr/>
          </p:nvSpPr>
          <p:spPr bwMode="auto">
            <a:xfrm>
              <a:off x="3276600" y="55626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38" name="Rectangle 52"/>
            <p:cNvSpPr>
              <a:spLocks noChangeAspect="1" noChangeArrowheads="1"/>
            </p:cNvSpPr>
            <p:nvPr/>
          </p:nvSpPr>
          <p:spPr bwMode="auto">
            <a:xfrm>
              <a:off x="3429000" y="56388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39" name="Rectangle 52"/>
            <p:cNvSpPr>
              <a:spLocks noChangeAspect="1" noChangeArrowheads="1"/>
            </p:cNvSpPr>
            <p:nvPr/>
          </p:nvSpPr>
          <p:spPr bwMode="auto">
            <a:xfrm>
              <a:off x="3352800" y="54102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40" name="Rectangle 52"/>
            <p:cNvSpPr>
              <a:spLocks noChangeAspect="1" noChangeArrowheads="1"/>
            </p:cNvSpPr>
            <p:nvPr/>
          </p:nvSpPr>
          <p:spPr bwMode="auto">
            <a:xfrm>
              <a:off x="3124200" y="57150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41" name="Rectangle 52"/>
            <p:cNvSpPr>
              <a:spLocks noChangeAspect="1" noChangeArrowheads="1"/>
            </p:cNvSpPr>
            <p:nvPr/>
          </p:nvSpPr>
          <p:spPr bwMode="auto">
            <a:xfrm>
              <a:off x="3276600" y="58674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  <p:sp>
          <p:nvSpPr>
            <p:cNvPr id="1142" name="Rectangle 52"/>
            <p:cNvSpPr>
              <a:spLocks noChangeAspect="1" noChangeArrowheads="1"/>
            </p:cNvSpPr>
            <p:nvPr/>
          </p:nvSpPr>
          <p:spPr bwMode="auto">
            <a:xfrm>
              <a:off x="3124200" y="5410200"/>
              <a:ext cx="76200" cy="7535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tIns="18000" rIns="18000" bIns="18000"/>
            <a:lstStyle/>
            <a:p>
              <a:endParaRPr kumimoji="0" lang="ja-JP" altLang="en-US">
                <a:latin typeface="Georgia" pitchFamily="18" charset="0"/>
                <a:ea typeface="ＭＳ Ｐ明朝" pitchFamily="18" charset="-128"/>
              </a:endParaRPr>
            </a:p>
          </p:txBody>
        </p:sp>
      </p:grpSp>
      <p:sp>
        <p:nvSpPr>
          <p:cNvPr id="1113" name="Text Box 205"/>
          <p:cNvSpPr txBox="1">
            <a:spLocks noChangeAspect="1" noChangeArrowheads="1"/>
          </p:cNvSpPr>
          <p:nvPr/>
        </p:nvSpPr>
        <p:spPr bwMode="auto">
          <a:xfrm>
            <a:off x="2133600" y="4953000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4" name="Text Box 11"/>
          <p:cNvSpPr txBox="1">
            <a:spLocks noChangeAspect="1" noChangeArrowheads="1"/>
          </p:cNvSpPr>
          <p:nvPr/>
        </p:nvSpPr>
        <p:spPr bwMode="auto">
          <a:xfrm>
            <a:off x="2133600" y="4117975"/>
            <a:ext cx="1293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Set of local features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5" name="Text Box 24"/>
          <p:cNvSpPr txBox="1">
            <a:spLocks noChangeAspect="1" noChangeArrowheads="1"/>
          </p:cNvSpPr>
          <p:nvPr/>
        </p:nvSpPr>
        <p:spPr bwMode="auto">
          <a:xfrm>
            <a:off x="4213578" y="4114800"/>
            <a:ext cx="1138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Visual words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6" name="Text Box 44"/>
          <p:cNvSpPr txBox="1">
            <a:spLocks noChangeAspect="1" noChangeArrowheads="1"/>
          </p:cNvSpPr>
          <p:nvPr/>
        </p:nvSpPr>
        <p:spPr bwMode="auto">
          <a:xfrm>
            <a:off x="5127978" y="4114800"/>
            <a:ext cx="12477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>
                <a:latin typeface="Georgia" pitchFamily="18" charset="0"/>
                <a:ea typeface="ＭＳ Ｐ明朝" pitchFamily="18" charset="-128"/>
              </a:rPr>
              <a:t>Histogram</a:t>
            </a:r>
            <a:endParaRPr kumimoji="0" lang="ja-JP" altLang="en-US" sz="140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7" name="Text Box 10"/>
          <p:cNvSpPr txBox="1">
            <a:spLocks noChangeAspect="1" noChangeArrowheads="1"/>
          </p:cNvSpPr>
          <p:nvPr/>
        </p:nvSpPr>
        <p:spPr bwMode="auto">
          <a:xfrm>
            <a:off x="3200400" y="4117975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VQ encoding</a:t>
            </a:r>
          </a:p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(ERC-Tree)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18" name="AutoShape 208"/>
          <p:cNvSpPr>
            <a:spLocks noChangeArrowheads="1"/>
          </p:cNvSpPr>
          <p:nvPr/>
        </p:nvSpPr>
        <p:spPr bwMode="auto">
          <a:xfrm>
            <a:off x="5989638" y="5105400"/>
            <a:ext cx="277812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32" name="Text Box 44"/>
          <p:cNvSpPr txBox="1">
            <a:spLocks noChangeAspect="1" noChangeArrowheads="1"/>
          </p:cNvSpPr>
          <p:nvPr/>
        </p:nvSpPr>
        <p:spPr bwMode="auto">
          <a:xfrm>
            <a:off x="7381876" y="5023838"/>
            <a:ext cx="1247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Compute similarity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1133" name="AutoShape 208"/>
          <p:cNvSpPr>
            <a:spLocks noChangeArrowheads="1"/>
          </p:cNvSpPr>
          <p:nvPr/>
        </p:nvSpPr>
        <p:spPr bwMode="auto">
          <a:xfrm>
            <a:off x="6657975" y="5105400"/>
            <a:ext cx="352425" cy="228600"/>
          </a:xfrm>
          <a:prstGeom prst="rightArrow">
            <a:avLst>
              <a:gd name="adj1" fmla="val 50000"/>
              <a:gd name="adj2" fmla="val 833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pic>
        <p:nvPicPr>
          <p:cNvPr id="261" name="Picture 2" descr="\\LANDISK\disk1\furuya\作った図\SHREC2009_partial_view関連\SIFT_GridSIFTの例\Partialトラックのクエリ(虫)\09 _GridSIFT_低周波Gridのみプロット_特徴領域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111" y="1447800"/>
            <a:ext cx="1449871" cy="144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4" name="AutoShape 208"/>
          <p:cNvSpPr>
            <a:spLocks noChangeArrowheads="1"/>
          </p:cNvSpPr>
          <p:nvPr/>
        </p:nvSpPr>
        <p:spPr bwMode="auto">
          <a:xfrm rot="16200000">
            <a:off x="7153276" y="5638799"/>
            <a:ext cx="381000" cy="228601"/>
          </a:xfrm>
          <a:prstGeom prst="rightArrow">
            <a:avLst>
              <a:gd name="adj1" fmla="val 50000"/>
              <a:gd name="adj2" fmla="val 83365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65" name="円/楕円 264"/>
          <p:cNvSpPr/>
          <p:nvPr/>
        </p:nvSpPr>
        <p:spPr>
          <a:xfrm>
            <a:off x="7086600" y="5029200"/>
            <a:ext cx="457200" cy="4572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Text Box 44"/>
          <p:cNvSpPr txBox="1">
            <a:spLocks noChangeAspect="1" noChangeArrowheads="1"/>
          </p:cNvSpPr>
          <p:nvPr/>
        </p:nvSpPr>
        <p:spPr bwMode="auto">
          <a:xfrm>
            <a:off x="6553200" y="5877580"/>
            <a:ext cx="1628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feature from another 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68" name="AutoShape 208"/>
          <p:cNvSpPr>
            <a:spLocks noChangeArrowheads="1"/>
          </p:cNvSpPr>
          <p:nvPr/>
        </p:nvSpPr>
        <p:spPr bwMode="auto">
          <a:xfrm rot="16200000">
            <a:off x="7129404" y="4648258"/>
            <a:ext cx="371593" cy="228600"/>
          </a:xfrm>
          <a:prstGeom prst="rightArrow">
            <a:avLst>
              <a:gd name="adj1" fmla="val 50000"/>
              <a:gd name="adj2" fmla="val 83365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69" name="Text Box 44"/>
          <p:cNvSpPr txBox="1">
            <a:spLocks noChangeAspect="1" noChangeArrowheads="1"/>
          </p:cNvSpPr>
          <p:nvPr/>
        </p:nvSpPr>
        <p:spPr bwMode="auto">
          <a:xfrm>
            <a:off x="6819899" y="4068848"/>
            <a:ext cx="1095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b="1" dirty="0" smtClean="0">
                <a:latin typeface="Georgia" pitchFamily="18" charset="0"/>
                <a:ea typeface="ＭＳ Ｐ明朝" pitchFamily="18" charset="-128"/>
              </a:rPr>
              <a:t>Pair-wise </a:t>
            </a:r>
            <a:r>
              <a:rPr lang="en-US" altLang="ja-JP" sz="1400" b="1" dirty="0" smtClean="0">
                <a:latin typeface="Georgia" pitchFamily="18" charset="0"/>
                <a:ea typeface="ＭＳ Ｐ明朝" pitchFamily="18" charset="-128"/>
              </a:rPr>
              <a:t>similarity</a:t>
            </a:r>
            <a:endParaRPr kumimoji="0" lang="ja-JP" altLang="en-US" sz="1400" b="1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73" name="テキスト ボックス 272"/>
          <p:cNvSpPr txBox="1"/>
          <p:nvPr/>
        </p:nvSpPr>
        <p:spPr>
          <a:xfrm>
            <a:off x="6391275" y="2438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DSIFT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55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One SIFT (1SIFT)</a:t>
            </a:r>
            <a:endParaRPr lang="ja-JP" altLang="en-US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6019800" cy="1371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kumimoji="1" lang="en-US" altLang="ja-JP" dirty="0" smtClean="0"/>
              <a:t> Single SIFT feature per viewpoint</a:t>
            </a:r>
          </a:p>
          <a:p>
            <a:pPr lvl="1"/>
            <a:r>
              <a:rPr kumimoji="1" lang="en-US" altLang="ja-JP" dirty="0" smtClean="0"/>
              <a:t>Global (per image) feature</a:t>
            </a:r>
          </a:p>
          <a:p>
            <a:pPr lvl="1"/>
            <a:r>
              <a:rPr kumimoji="1" lang="en-US" altLang="ja-JP" dirty="0" smtClean="0"/>
              <a:t>Compute</a:t>
            </a:r>
            <a:r>
              <a:rPr kumimoji="1" lang="en-US" altLang="ja-JP" i="1" dirty="0" smtClean="0"/>
              <a:t> k</a:t>
            </a:r>
            <a:r>
              <a:rPr kumimoji="1" lang="en-US" altLang="ja-JP" dirty="0" smtClean="0"/>
              <a:t>*(</a:t>
            </a:r>
            <a:r>
              <a:rPr kumimoji="1" lang="en-US" altLang="ja-JP" i="1" dirty="0" smtClean="0"/>
              <a:t>k</a:t>
            </a:r>
            <a:r>
              <a:rPr kumimoji="1" lang="en-US" altLang="ja-JP" dirty="0" smtClean="0"/>
              <a:t>-1)/2 distances per pair of 3D models</a:t>
            </a:r>
          </a:p>
        </p:txBody>
      </p:sp>
      <p:sp>
        <p:nvSpPr>
          <p:cNvPr id="4" name="正方形/長方形 3"/>
          <p:cNvSpPr/>
          <p:nvPr/>
        </p:nvSpPr>
        <p:spPr bwMode="auto">
          <a:xfrm>
            <a:off x="381001" y="4724400"/>
            <a:ext cx="53340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Monotype Sorts" pitchFamily="2" charset="2"/>
              <a:buChar char="n"/>
              <a:defRPr/>
            </a:pPr>
            <a:endParaRPr kumimoji="0" lang="ja-JP" altLang="en-US" dirty="0">
              <a:latin typeface="+mn-lt"/>
              <a:ea typeface="+mn-ea"/>
            </a:endParaRPr>
          </a:p>
        </p:txBody>
      </p:sp>
      <p:pic>
        <p:nvPicPr>
          <p:cNvPr id="5" name="Picture 88"/>
          <p:cNvPicPr>
            <a:picLocks noChangeAspect="1" noChangeArrowheads="1"/>
          </p:cNvPicPr>
          <p:nvPr/>
        </p:nvPicPr>
        <p:blipFill>
          <a:blip r:embed="rId3" cstate="print"/>
          <a:srcRect l="14766" t="14766" r="17719" b="14766"/>
          <a:stretch>
            <a:fillRect/>
          </a:stretch>
        </p:blipFill>
        <p:spPr bwMode="auto">
          <a:xfrm>
            <a:off x="3392390" y="4892984"/>
            <a:ext cx="570010" cy="5934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45" name="Picture 117"/>
          <p:cNvPicPr>
            <a:picLocks noChangeArrowheads="1"/>
          </p:cNvPicPr>
          <p:nvPr/>
        </p:nvPicPr>
        <p:blipFill>
          <a:blip r:embed="rId4" cstate="print"/>
          <a:srcRect l="14766" t="14766" r="14766" b="14766"/>
          <a:stretch>
            <a:fillRect/>
          </a:stretch>
        </p:blipFill>
        <p:spPr bwMode="auto">
          <a:xfrm>
            <a:off x="3381375" y="5638800"/>
            <a:ext cx="581025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2" name="AutoShape 208"/>
          <p:cNvSpPr>
            <a:spLocks noChangeArrowheads="1"/>
          </p:cNvSpPr>
          <p:nvPr/>
        </p:nvSpPr>
        <p:spPr bwMode="auto">
          <a:xfrm>
            <a:off x="5562600" y="5124450"/>
            <a:ext cx="3810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83" name="AutoShape 208"/>
          <p:cNvSpPr>
            <a:spLocks noChangeArrowheads="1"/>
          </p:cNvSpPr>
          <p:nvPr/>
        </p:nvSpPr>
        <p:spPr bwMode="auto">
          <a:xfrm>
            <a:off x="7342188" y="4658380"/>
            <a:ext cx="277812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grpSp>
        <p:nvGrpSpPr>
          <p:cNvPr id="164" name="Group 124"/>
          <p:cNvGrpSpPr>
            <a:grpSpLocks noChangeAspect="1"/>
          </p:cNvGrpSpPr>
          <p:nvPr/>
        </p:nvGrpSpPr>
        <p:grpSpPr bwMode="auto">
          <a:xfrm>
            <a:off x="3657600" y="5924550"/>
            <a:ext cx="82550" cy="95250"/>
            <a:chOff x="12807" y="5601"/>
            <a:chExt cx="126" cy="143"/>
          </a:xfrm>
        </p:grpSpPr>
        <p:sp>
          <p:nvSpPr>
            <p:cNvPr id="165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6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24" name="Picture 2" descr="\\LANDISK\disk1\furuya\作った図\VC2008\資料用\複数視点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176150"/>
            <a:ext cx="876300" cy="8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" name="AutoShape 207"/>
          <p:cNvSpPr>
            <a:spLocks noChangeArrowheads="1"/>
          </p:cNvSpPr>
          <p:nvPr/>
        </p:nvSpPr>
        <p:spPr bwMode="auto">
          <a:xfrm rot="2279193">
            <a:off x="2865607" y="5731835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27" name="AutoShape 207"/>
          <p:cNvSpPr>
            <a:spLocks noChangeArrowheads="1"/>
          </p:cNvSpPr>
          <p:nvPr/>
        </p:nvSpPr>
        <p:spPr bwMode="auto">
          <a:xfrm rot="-1979793">
            <a:off x="2864080" y="5177255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28" name="Text Box 215"/>
          <p:cNvSpPr txBox="1">
            <a:spLocks noChangeAspect="1" noChangeArrowheads="1"/>
          </p:cNvSpPr>
          <p:nvPr/>
        </p:nvSpPr>
        <p:spPr bwMode="auto">
          <a:xfrm>
            <a:off x="1600200" y="5969000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37" name="Text Box 205"/>
          <p:cNvSpPr txBox="1">
            <a:spLocks noChangeAspect="1" noChangeArrowheads="1"/>
          </p:cNvSpPr>
          <p:nvPr/>
        </p:nvSpPr>
        <p:spPr bwMode="auto">
          <a:xfrm>
            <a:off x="4038600" y="5329237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40" name="Text Box 44"/>
          <p:cNvSpPr txBox="1">
            <a:spLocks noChangeAspect="1" noChangeArrowheads="1"/>
          </p:cNvSpPr>
          <p:nvPr/>
        </p:nvSpPr>
        <p:spPr bwMode="auto">
          <a:xfrm>
            <a:off x="7362825" y="4505980"/>
            <a:ext cx="1247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Pair-wise distance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grpSp>
        <p:nvGrpSpPr>
          <p:cNvPr id="260" name="Group 124"/>
          <p:cNvGrpSpPr>
            <a:grpSpLocks noChangeAspect="1"/>
          </p:cNvGrpSpPr>
          <p:nvPr/>
        </p:nvGrpSpPr>
        <p:grpSpPr bwMode="auto">
          <a:xfrm>
            <a:off x="3651250" y="5177146"/>
            <a:ext cx="82550" cy="95250"/>
            <a:chOff x="12807" y="5601"/>
            <a:chExt cx="126" cy="143"/>
          </a:xfrm>
        </p:grpSpPr>
        <p:sp>
          <p:nvSpPr>
            <p:cNvPr id="261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2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63" name="AutoShape 208"/>
          <p:cNvSpPr>
            <a:spLocks noChangeArrowheads="1"/>
          </p:cNvSpPr>
          <p:nvPr/>
        </p:nvSpPr>
        <p:spPr bwMode="auto">
          <a:xfrm>
            <a:off x="4065587" y="5791200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64" name="AutoShape 208"/>
          <p:cNvSpPr>
            <a:spLocks noChangeArrowheads="1"/>
          </p:cNvSpPr>
          <p:nvPr/>
        </p:nvSpPr>
        <p:spPr bwMode="auto">
          <a:xfrm>
            <a:off x="4065587" y="5124450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66" name="正方形/長方形 265"/>
          <p:cNvSpPr/>
          <p:nvPr/>
        </p:nvSpPr>
        <p:spPr>
          <a:xfrm>
            <a:off x="4419600" y="5051425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View1  feature</a:t>
            </a:r>
            <a:endParaRPr kumimoji="1" lang="ja-JP" altLang="en-US" sz="1600" dirty="0"/>
          </a:p>
        </p:txBody>
      </p:sp>
      <p:sp>
        <p:nvSpPr>
          <p:cNvPr id="267" name="正方形/長方形 266"/>
          <p:cNvSpPr/>
          <p:nvPr/>
        </p:nvSpPr>
        <p:spPr>
          <a:xfrm>
            <a:off x="4419600" y="56388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View </a:t>
            </a:r>
            <a:r>
              <a:rPr kumimoji="1" lang="en-US" altLang="ja-JP" sz="1600" i="1" dirty="0" smtClean="0"/>
              <a:t>k </a:t>
            </a:r>
            <a:r>
              <a:rPr kumimoji="1" lang="en-US" altLang="ja-JP" sz="1600" dirty="0" smtClean="0"/>
              <a:t>feature</a:t>
            </a:r>
            <a:endParaRPr kumimoji="1" lang="ja-JP" altLang="en-US" sz="1600" dirty="0"/>
          </a:p>
        </p:txBody>
      </p:sp>
      <p:sp>
        <p:nvSpPr>
          <p:cNvPr id="269" name="AutoShape 208"/>
          <p:cNvSpPr>
            <a:spLocks noChangeArrowheads="1"/>
          </p:cNvSpPr>
          <p:nvPr/>
        </p:nvSpPr>
        <p:spPr bwMode="auto">
          <a:xfrm>
            <a:off x="5562600" y="5791200"/>
            <a:ext cx="3810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95" name="正方形/長方形 294"/>
          <p:cNvSpPr/>
          <p:nvPr/>
        </p:nvSpPr>
        <p:spPr bwMode="auto">
          <a:xfrm>
            <a:off x="381001" y="3124200"/>
            <a:ext cx="5334000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533400" indent="-533400" fontAlgn="auto">
              <a:spcBef>
                <a:spcPct val="20000"/>
              </a:spcBef>
              <a:spcAft>
                <a:spcPts val="0"/>
              </a:spcAft>
              <a:buFont typeface="Monotype Sorts" pitchFamily="2" charset="2"/>
              <a:buChar char="n"/>
              <a:defRPr/>
            </a:pPr>
            <a:endParaRPr kumimoji="0" lang="ja-JP" altLang="en-US" dirty="0">
              <a:latin typeface="+mn-lt"/>
              <a:ea typeface="+mn-ea"/>
            </a:endParaRPr>
          </a:p>
        </p:txBody>
      </p:sp>
      <p:pic>
        <p:nvPicPr>
          <p:cNvPr id="297" name="Picture 117"/>
          <p:cNvPicPr>
            <a:picLocks noChangeArrowheads="1"/>
          </p:cNvPicPr>
          <p:nvPr/>
        </p:nvPicPr>
        <p:blipFill>
          <a:blip r:embed="rId4" cstate="print"/>
          <a:srcRect l="14766" t="14766" r="14766" b="14766"/>
          <a:stretch>
            <a:fillRect/>
          </a:stretch>
        </p:blipFill>
        <p:spPr bwMode="auto">
          <a:xfrm rot="5400000">
            <a:off x="3381375" y="4038600"/>
            <a:ext cx="581025" cy="58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98" name="Text Box 213"/>
          <p:cNvSpPr txBox="1">
            <a:spLocks noChangeAspect="1" noChangeArrowheads="1"/>
          </p:cNvSpPr>
          <p:nvPr/>
        </p:nvSpPr>
        <p:spPr bwMode="auto">
          <a:xfrm>
            <a:off x="2667000" y="3886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</a:t>
            </a:r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42</a:t>
            </a:r>
            <a:endParaRPr kumimoji="0" lang="en-US" altLang="ja-JP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299" name="Text Box 214"/>
          <p:cNvSpPr txBox="1">
            <a:spLocks noChangeAspect="1" noChangeArrowheads="1"/>
          </p:cNvSpPr>
          <p:nvPr/>
        </p:nvSpPr>
        <p:spPr bwMode="auto">
          <a:xfrm>
            <a:off x="2667000" y="3200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1</a:t>
            </a:r>
          </a:p>
        </p:txBody>
      </p:sp>
      <p:sp>
        <p:nvSpPr>
          <p:cNvPr id="300" name="AutoShape 208"/>
          <p:cNvSpPr>
            <a:spLocks noChangeArrowheads="1"/>
          </p:cNvSpPr>
          <p:nvPr/>
        </p:nvSpPr>
        <p:spPr bwMode="auto">
          <a:xfrm>
            <a:off x="5562600" y="3524250"/>
            <a:ext cx="3810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grpSp>
        <p:nvGrpSpPr>
          <p:cNvPr id="301" name="Group 124"/>
          <p:cNvGrpSpPr>
            <a:grpSpLocks noChangeAspect="1"/>
          </p:cNvGrpSpPr>
          <p:nvPr/>
        </p:nvGrpSpPr>
        <p:grpSpPr bwMode="auto">
          <a:xfrm>
            <a:off x="3657600" y="4318000"/>
            <a:ext cx="82550" cy="95250"/>
            <a:chOff x="12807" y="5601"/>
            <a:chExt cx="126" cy="143"/>
          </a:xfrm>
        </p:grpSpPr>
        <p:sp>
          <p:nvSpPr>
            <p:cNvPr id="302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3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04" name="Picture 2" descr="\\LANDISK\disk1\furuya\作った図\VC2008\資料用\複数視点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575950"/>
            <a:ext cx="876300" cy="8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" name="AutoShape 207"/>
          <p:cNvSpPr>
            <a:spLocks noChangeArrowheads="1"/>
          </p:cNvSpPr>
          <p:nvPr/>
        </p:nvSpPr>
        <p:spPr bwMode="auto">
          <a:xfrm rot="2279193">
            <a:off x="2865607" y="4207835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07" name="AutoShape 207"/>
          <p:cNvSpPr>
            <a:spLocks noChangeArrowheads="1"/>
          </p:cNvSpPr>
          <p:nvPr/>
        </p:nvSpPr>
        <p:spPr bwMode="auto">
          <a:xfrm rot="-1979793">
            <a:off x="2864080" y="3572292"/>
            <a:ext cx="381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08" name="Text Box 215"/>
          <p:cNvSpPr txBox="1">
            <a:spLocks noChangeAspect="1" noChangeArrowheads="1"/>
          </p:cNvSpPr>
          <p:nvPr/>
        </p:nvSpPr>
        <p:spPr bwMode="auto">
          <a:xfrm>
            <a:off x="1600200" y="4368800"/>
            <a:ext cx="1104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09" name="Text Box 205"/>
          <p:cNvSpPr txBox="1">
            <a:spLocks noChangeAspect="1" noChangeArrowheads="1"/>
          </p:cNvSpPr>
          <p:nvPr/>
        </p:nvSpPr>
        <p:spPr bwMode="auto">
          <a:xfrm>
            <a:off x="4038600" y="3729037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10" name="Text Box 11"/>
          <p:cNvSpPr txBox="1">
            <a:spLocks noChangeAspect="1" noChangeArrowheads="1"/>
          </p:cNvSpPr>
          <p:nvPr/>
        </p:nvSpPr>
        <p:spPr bwMode="auto">
          <a:xfrm>
            <a:off x="4191000" y="3197423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Feature per-view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14" name="AutoShape 208"/>
          <p:cNvSpPr>
            <a:spLocks noChangeArrowheads="1"/>
          </p:cNvSpPr>
          <p:nvPr/>
        </p:nvSpPr>
        <p:spPr bwMode="auto">
          <a:xfrm>
            <a:off x="4065587" y="4191000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15" name="AutoShape 208"/>
          <p:cNvSpPr>
            <a:spLocks noChangeArrowheads="1"/>
          </p:cNvSpPr>
          <p:nvPr/>
        </p:nvSpPr>
        <p:spPr bwMode="auto">
          <a:xfrm>
            <a:off x="4065587" y="3524250"/>
            <a:ext cx="277813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16" name="正方形/長方形 315"/>
          <p:cNvSpPr/>
          <p:nvPr/>
        </p:nvSpPr>
        <p:spPr>
          <a:xfrm>
            <a:off x="4419600" y="3451225"/>
            <a:ext cx="10668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View1  feature</a:t>
            </a:r>
            <a:endParaRPr kumimoji="1" lang="ja-JP" altLang="en-US" sz="1600" dirty="0"/>
          </a:p>
        </p:txBody>
      </p:sp>
      <p:sp>
        <p:nvSpPr>
          <p:cNvPr id="317" name="正方形/長方形 316"/>
          <p:cNvSpPr/>
          <p:nvPr/>
        </p:nvSpPr>
        <p:spPr>
          <a:xfrm>
            <a:off x="4419600" y="4038600"/>
            <a:ext cx="1066800" cy="4572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 smtClean="0"/>
              <a:t>View </a:t>
            </a:r>
            <a:r>
              <a:rPr kumimoji="1" lang="en-US" altLang="ja-JP" sz="1600" i="1" dirty="0" smtClean="0"/>
              <a:t>k</a:t>
            </a:r>
            <a:r>
              <a:rPr kumimoji="1" lang="en-US" altLang="ja-JP" sz="1600" dirty="0" smtClean="0"/>
              <a:t> feature</a:t>
            </a:r>
            <a:endParaRPr kumimoji="1" lang="ja-JP" altLang="en-US" sz="1600" dirty="0"/>
          </a:p>
        </p:txBody>
      </p:sp>
      <p:sp>
        <p:nvSpPr>
          <p:cNvPr id="318" name="AutoShape 208"/>
          <p:cNvSpPr>
            <a:spLocks noChangeArrowheads="1"/>
          </p:cNvSpPr>
          <p:nvPr/>
        </p:nvSpPr>
        <p:spPr bwMode="auto">
          <a:xfrm>
            <a:off x="5562600" y="4191000"/>
            <a:ext cx="3810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0" name="角丸四角形 319"/>
          <p:cNvSpPr/>
          <p:nvPr/>
        </p:nvSpPr>
        <p:spPr>
          <a:xfrm>
            <a:off x="5970588" y="3124200"/>
            <a:ext cx="1295400" cy="3124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en-US" altLang="ja-JP" dirty="0" smtClean="0"/>
              <a:t>Minimum of distances among </a:t>
            </a:r>
          </a:p>
          <a:p>
            <a:pPr algn="ctr"/>
            <a:r>
              <a:rPr kumimoji="1" lang="en-US" altLang="ja-JP" dirty="0" smtClean="0"/>
              <a:t>all the </a:t>
            </a:r>
          </a:p>
          <a:p>
            <a:pPr algn="ctr"/>
            <a:r>
              <a:rPr lang="en-US" altLang="ja-JP" i="1" dirty="0" smtClean="0"/>
              <a:t>k</a:t>
            </a:r>
            <a:r>
              <a:rPr lang="en-US" altLang="ja-JP" dirty="0" smtClean="0"/>
              <a:t>*(</a:t>
            </a:r>
            <a:r>
              <a:rPr lang="en-US" altLang="ja-JP" i="1" dirty="0" smtClean="0"/>
              <a:t>k</a:t>
            </a:r>
            <a:r>
              <a:rPr lang="en-US" altLang="ja-JP" dirty="0" smtClean="0"/>
              <a:t>-1)/2 </a:t>
            </a:r>
          </a:p>
          <a:p>
            <a:pPr algn="ctr"/>
            <a:r>
              <a:rPr kumimoji="1" lang="en-US" altLang="ja-JP" dirty="0" smtClean="0"/>
              <a:t>Pairs</a:t>
            </a:r>
          </a:p>
          <a:p>
            <a:pPr algn="ctr"/>
            <a:endParaRPr lang="en-US" altLang="ja-JP" dirty="0" smtClean="0"/>
          </a:p>
          <a:p>
            <a:pPr algn="ctr"/>
            <a:r>
              <a:rPr kumimoji="1" lang="en-US" altLang="ja-JP" dirty="0" smtClean="0"/>
              <a:t>(</a:t>
            </a:r>
            <a:r>
              <a:rPr lang="en-US" altLang="ja-JP" i="1" dirty="0" smtClean="0"/>
              <a:t>k=</a:t>
            </a:r>
            <a:r>
              <a:rPr lang="en-US" altLang="ja-JP" dirty="0" smtClean="0"/>
              <a:t>42)</a:t>
            </a:r>
            <a:endParaRPr kumimoji="1" lang="ja-JP" altLang="en-US" dirty="0"/>
          </a:p>
        </p:txBody>
      </p:sp>
      <p:sp>
        <p:nvSpPr>
          <p:cNvPr id="321" name="Text Box 205"/>
          <p:cNvSpPr txBox="1">
            <a:spLocks noChangeAspect="1" noChangeArrowheads="1"/>
          </p:cNvSpPr>
          <p:nvPr/>
        </p:nvSpPr>
        <p:spPr bwMode="auto">
          <a:xfrm>
            <a:off x="4800600" y="3729037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2" name="Text Box 205"/>
          <p:cNvSpPr txBox="1">
            <a:spLocks noChangeAspect="1" noChangeArrowheads="1"/>
          </p:cNvSpPr>
          <p:nvPr/>
        </p:nvSpPr>
        <p:spPr bwMode="auto">
          <a:xfrm>
            <a:off x="5478462" y="3729037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3" name="Text Box 205"/>
          <p:cNvSpPr txBox="1">
            <a:spLocks noChangeAspect="1" noChangeArrowheads="1"/>
          </p:cNvSpPr>
          <p:nvPr/>
        </p:nvSpPr>
        <p:spPr bwMode="auto">
          <a:xfrm>
            <a:off x="4800600" y="5324474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4" name="Text Box 205"/>
          <p:cNvSpPr txBox="1">
            <a:spLocks noChangeAspect="1" noChangeArrowheads="1"/>
          </p:cNvSpPr>
          <p:nvPr/>
        </p:nvSpPr>
        <p:spPr bwMode="auto">
          <a:xfrm>
            <a:off x="5478462" y="5324474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7" name="Text Box 213"/>
          <p:cNvSpPr txBox="1">
            <a:spLocks noChangeAspect="1" noChangeArrowheads="1"/>
          </p:cNvSpPr>
          <p:nvPr/>
        </p:nvSpPr>
        <p:spPr bwMode="auto">
          <a:xfrm>
            <a:off x="2667000" y="5410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</a:t>
            </a:r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42</a:t>
            </a:r>
            <a:endParaRPr kumimoji="0" lang="en-US" altLang="ja-JP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28" name="Text Box 214"/>
          <p:cNvSpPr txBox="1">
            <a:spLocks noChangeAspect="1" noChangeArrowheads="1"/>
          </p:cNvSpPr>
          <p:nvPr/>
        </p:nvSpPr>
        <p:spPr bwMode="auto">
          <a:xfrm>
            <a:off x="2667000" y="4800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View 1</a:t>
            </a:r>
          </a:p>
        </p:txBody>
      </p:sp>
      <p:sp>
        <p:nvSpPr>
          <p:cNvPr id="329" name="Text Box 11"/>
          <p:cNvSpPr txBox="1">
            <a:spLocks noChangeAspect="1" noChangeArrowheads="1"/>
          </p:cNvSpPr>
          <p:nvPr/>
        </p:nvSpPr>
        <p:spPr bwMode="auto">
          <a:xfrm>
            <a:off x="4191000" y="4797623"/>
            <a:ext cx="152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Feature per-view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30" name="Text Box 205"/>
          <p:cNvSpPr txBox="1">
            <a:spLocks noChangeAspect="1" noChangeArrowheads="1"/>
          </p:cNvSpPr>
          <p:nvPr/>
        </p:nvSpPr>
        <p:spPr bwMode="auto">
          <a:xfrm>
            <a:off x="2971800" y="5181600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31" name="Text Box 205"/>
          <p:cNvSpPr txBox="1">
            <a:spLocks noChangeAspect="1" noChangeArrowheads="1"/>
          </p:cNvSpPr>
          <p:nvPr/>
        </p:nvSpPr>
        <p:spPr bwMode="auto">
          <a:xfrm>
            <a:off x="2963862" y="3581400"/>
            <a:ext cx="46513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8000" rIns="18000" bIns="18000"/>
          <a:lstStyle/>
          <a:p>
            <a:pPr>
              <a:lnSpc>
                <a:spcPct val="88000"/>
              </a:lnSpc>
            </a:pPr>
            <a:r>
              <a:rPr kumimoji="0" lang="en-US" altLang="ja-JP" sz="2400" dirty="0">
                <a:latin typeface="Century" pitchFamily="18" charset="0"/>
                <a:ea typeface="ＭＳ Ｐ明朝" pitchFamily="18" charset="-128"/>
              </a:rPr>
              <a:t>…</a:t>
            </a:r>
            <a:endParaRPr kumimoji="0" lang="en-US" altLang="ja-JP" sz="2000" dirty="0">
              <a:latin typeface="Georgia" pitchFamily="18" charset="0"/>
              <a:ea typeface="ＭＳ Ｐ明朝" pitchFamily="18" charset="-128"/>
            </a:endParaRPr>
          </a:p>
        </p:txBody>
      </p:sp>
      <p:pic>
        <p:nvPicPr>
          <p:cNvPr id="332" name="図 331" descr="m221_1SIFT_Np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3716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" name="テキスト ボックス 332"/>
          <p:cNvSpPr txBox="1"/>
          <p:nvPr/>
        </p:nvSpPr>
        <p:spPr>
          <a:xfrm>
            <a:off x="7010400" y="1447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1SIFT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34" name="Text Box 11"/>
          <p:cNvSpPr txBox="1">
            <a:spLocks noChangeAspect="1" noChangeArrowheads="1"/>
          </p:cNvSpPr>
          <p:nvPr/>
        </p:nvSpPr>
        <p:spPr bwMode="auto">
          <a:xfrm>
            <a:off x="1447800" y="3200400"/>
            <a:ext cx="1428750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</a:pPr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Multi-view rendering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35" name="Text Box 11"/>
          <p:cNvSpPr txBox="1">
            <a:spLocks noChangeAspect="1" noChangeArrowheads="1"/>
          </p:cNvSpPr>
          <p:nvPr/>
        </p:nvSpPr>
        <p:spPr bwMode="auto">
          <a:xfrm>
            <a:off x="1447800" y="4810125"/>
            <a:ext cx="1428750" cy="4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300"/>
              </a:lnSpc>
            </a:pPr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Multi-view rendering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36" name="Text Box 215"/>
          <p:cNvSpPr txBox="1">
            <a:spLocks noChangeAspect="1" noChangeArrowheads="1"/>
          </p:cNvSpPr>
          <p:nvPr/>
        </p:nvSpPr>
        <p:spPr bwMode="auto">
          <a:xfrm>
            <a:off x="381000" y="4949825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40" name="AutoShape 208"/>
          <p:cNvSpPr>
            <a:spLocks noChangeArrowheads="1"/>
          </p:cNvSpPr>
          <p:nvPr/>
        </p:nvSpPr>
        <p:spPr bwMode="auto">
          <a:xfrm>
            <a:off x="1371600" y="5486400"/>
            <a:ext cx="3048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pic>
        <p:nvPicPr>
          <p:cNvPr id="22531" name="Picture 3" descr="0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599" y="5257800"/>
            <a:ext cx="614419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8" cstate="print"/>
          <a:srcRect l="19196" t="14766" r="11812" b="13289"/>
          <a:stretch>
            <a:fillRect/>
          </a:stretch>
        </p:blipFill>
        <p:spPr bwMode="auto">
          <a:xfrm>
            <a:off x="3390489" y="3352800"/>
            <a:ext cx="571911" cy="596390"/>
          </a:xfrm>
          <a:prstGeom prst="rect">
            <a:avLst/>
          </a:prstGeom>
          <a:noFill/>
          <a:ln w="25400">
            <a:miter lim="800000"/>
            <a:headEnd/>
            <a:tailEnd/>
          </a:ln>
          <a:effectLst/>
        </p:spPr>
      </p:pic>
      <p:grpSp>
        <p:nvGrpSpPr>
          <p:cNvPr id="311" name="Group 124"/>
          <p:cNvGrpSpPr>
            <a:grpSpLocks noChangeAspect="1"/>
          </p:cNvGrpSpPr>
          <p:nvPr/>
        </p:nvGrpSpPr>
        <p:grpSpPr bwMode="auto">
          <a:xfrm>
            <a:off x="3651250" y="3576946"/>
            <a:ext cx="82550" cy="95250"/>
            <a:chOff x="12807" y="5601"/>
            <a:chExt cx="126" cy="143"/>
          </a:xfrm>
        </p:grpSpPr>
        <p:sp>
          <p:nvSpPr>
            <p:cNvPr id="312" name="Line 125"/>
            <p:cNvSpPr>
              <a:spLocks noChangeAspect="1" noChangeShapeType="1"/>
            </p:cNvSpPr>
            <p:nvPr/>
          </p:nvSpPr>
          <p:spPr bwMode="auto">
            <a:xfrm rot="-303385">
              <a:off x="12817" y="5601"/>
              <a:ext cx="95" cy="1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3" name="Line 126"/>
            <p:cNvSpPr>
              <a:spLocks noChangeAspect="1" noChangeShapeType="1"/>
            </p:cNvSpPr>
            <p:nvPr/>
          </p:nvSpPr>
          <p:spPr bwMode="auto">
            <a:xfrm rot="21300564" flipH="1">
              <a:off x="12807" y="5610"/>
              <a:ext cx="126" cy="12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43" name="Picture 3" descr="0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657600"/>
            <a:ext cx="614419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44" name="Text Box 215"/>
          <p:cNvSpPr txBox="1">
            <a:spLocks noChangeAspect="1" noChangeArrowheads="1"/>
          </p:cNvSpPr>
          <p:nvPr/>
        </p:nvSpPr>
        <p:spPr bwMode="auto">
          <a:xfrm>
            <a:off x="381000" y="3352800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1400" dirty="0">
                <a:latin typeface="Georgia" pitchFamily="18" charset="0"/>
                <a:ea typeface="ＭＳ Ｐ明朝" pitchFamily="18" charset="-128"/>
              </a:rPr>
              <a:t>3D model</a:t>
            </a:r>
            <a:endParaRPr kumimoji="0" lang="ja-JP" altLang="en-US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45" name="AutoShape 208"/>
          <p:cNvSpPr>
            <a:spLocks noChangeArrowheads="1"/>
          </p:cNvSpPr>
          <p:nvPr/>
        </p:nvSpPr>
        <p:spPr bwMode="auto">
          <a:xfrm>
            <a:off x="1371600" y="3886200"/>
            <a:ext cx="304800" cy="228600"/>
          </a:xfrm>
          <a:prstGeom prst="rightArrow">
            <a:avLst>
              <a:gd name="adj1" fmla="val 50000"/>
              <a:gd name="adj2" fmla="val 83331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kumimoji="0" lang="ja-JP" altLang="en-US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46" name="Text Box 214"/>
          <p:cNvSpPr txBox="1">
            <a:spLocks noChangeAspect="1" noChangeArrowheads="1"/>
          </p:cNvSpPr>
          <p:nvPr/>
        </p:nvSpPr>
        <p:spPr bwMode="auto">
          <a:xfrm>
            <a:off x="3352800" y="3048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1SIFT</a:t>
            </a:r>
            <a:endParaRPr kumimoji="0" lang="en-US" altLang="ja-JP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347" name="Text Box 214"/>
          <p:cNvSpPr txBox="1">
            <a:spLocks noChangeAspect="1" noChangeArrowheads="1"/>
          </p:cNvSpPr>
          <p:nvPr/>
        </p:nvSpPr>
        <p:spPr bwMode="auto">
          <a:xfrm>
            <a:off x="3352800" y="4648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ja-JP" sz="1400" dirty="0" smtClean="0">
                <a:latin typeface="Georgia" pitchFamily="18" charset="0"/>
                <a:ea typeface="ＭＳ Ｐ明朝" pitchFamily="18" charset="-128"/>
              </a:rPr>
              <a:t>1SIFT</a:t>
            </a:r>
            <a:endParaRPr kumimoji="0" lang="en-US" altLang="ja-JP" sz="1400" dirty="0">
              <a:latin typeface="Georgia" pitchFamily="18" charset="0"/>
              <a:ea typeface="ＭＳ Ｐ明朝" pitchFamily="18" charset="-128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6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1143000"/>
            <a:ext cx="8137525" cy="1728787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A Hybrid Descriptor </a:t>
            </a:r>
            <a:r>
              <a:rPr lang="en-US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      </a:t>
            </a:r>
            <a:br>
              <a:rPr lang="en-US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 1: ZFDR</a:t>
            </a:r>
            <a:endParaRPr lang="el-GR" altLang="ja-JP" sz="24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3908424"/>
            <a:ext cx="7632700" cy="2087563"/>
          </a:xfrm>
        </p:spPr>
        <p:txBody>
          <a:bodyPr/>
          <a:lstStyle/>
          <a:p>
            <a:pPr algn="just">
              <a:buNone/>
            </a:pPr>
            <a:r>
              <a:rPr lang="en-US" altLang="ja-JP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Bo </a:t>
            </a:r>
            <a:r>
              <a:rPr lang="en-US" altLang="ja-JP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Li and Yijuan Lu - Texas State University, </a:t>
            </a:r>
            <a:r>
              <a:rPr lang="en-US" altLang="ja-JP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USA</a:t>
            </a:r>
          </a:p>
          <a:p>
            <a:pPr algn="just">
              <a:buNone/>
            </a:pPr>
            <a:r>
              <a:rPr lang="en-US" altLang="ja-JP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Henry Johan  - </a:t>
            </a:r>
            <a:r>
              <a:rPr lang="en-US" altLang="ja-JP" dirty="0" err="1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Fraunhofer</a:t>
            </a:r>
            <a:r>
              <a:rPr lang="en-US" altLang="ja-JP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IDM@NTU, Singapore </a:t>
            </a:r>
            <a:endParaRPr lang="en-US" altLang="ja-JP" sz="2400" dirty="0" smtClean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Texas State 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4852987"/>
            <a:ext cx="2400835" cy="7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ntu.edu.sg/events/events/PublishingImages/frat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4822556"/>
            <a:ext cx="1950720" cy="9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/>
          <p:cNvSpPr>
            <a:spLocks/>
          </p:cNvSpPr>
          <p:nvPr/>
        </p:nvSpPr>
        <p:spPr bwMode="auto">
          <a:xfrm>
            <a:off x="457200" y="1295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b="1" dirty="0" smtClean="0">
                <a:latin typeface="+mn-lt"/>
              </a:rPr>
              <a:t>Cube-Based </a:t>
            </a:r>
            <a:r>
              <a:rPr lang="en-US" b="1" dirty="0">
                <a:latin typeface="+mn-lt"/>
              </a:rPr>
              <a:t>View </a:t>
            </a:r>
            <a:r>
              <a:rPr lang="en-US" b="1" dirty="0" smtClean="0">
                <a:latin typeface="+mn-lt"/>
              </a:rPr>
              <a:t>Sampling</a:t>
            </a:r>
            <a:endParaRPr lang="en-US" altLang="ja-JP" b="1" dirty="0" smtClean="0">
              <a:latin typeface="+mn-lt"/>
              <a:ea typeface="ＭＳ Ｐゴシック" pitchFamily="34" charset="-128"/>
            </a:endParaRP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Sample 13 Silhouette views by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setting cameras at the following locations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on a cube: (1,0,0), (0,1,0), (0,0,1), (1,1,1), (-1,1,1), (-1,-1,1), (1,-1,1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), (1,0,-1), (0,1,-1), (1,1,0), (0,1,1), (1,0,1), (1,-1,0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)</a:t>
            </a:r>
            <a:endParaRPr lang="en-US" altLang="ja-JP" sz="1600" dirty="0">
              <a:solidFill>
                <a:schemeClr val="tx2"/>
              </a:solidFill>
              <a:latin typeface="+mn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</a:t>
            </a:r>
            <a:r>
              <a:rPr lang="en-US" b="1" dirty="0" smtClean="0">
                <a:latin typeface="+mn-lt"/>
              </a:rPr>
              <a:t>ernike Moments Feature </a:t>
            </a:r>
            <a:r>
              <a:rPr lang="en-US" dirty="0" smtClean="0">
                <a:latin typeface="+mn-lt"/>
              </a:rPr>
              <a:t>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</a:t>
            </a:r>
            <a:r>
              <a:rPr lang="en-US" dirty="0" smtClean="0">
                <a:latin typeface="+mn-lt"/>
              </a:rPr>
              <a:t>)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Region-based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features of a silhouette view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: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35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moments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Z: 13x35 matrix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b="1" dirty="0" smtClean="0">
                <a:latin typeface="+mn-lt"/>
              </a:rPr>
              <a:t>ourier Descriptor Feature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</a:t>
            </a:r>
            <a:r>
              <a:rPr lang="en-US" b="1" dirty="0" smtClean="0">
                <a:latin typeface="+mn-lt"/>
              </a:rPr>
              <a:t>)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Contour features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of a silhouette view: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10 Fourier coefficients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: 13x10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matrix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en-US" b="1" dirty="0" smtClean="0">
                <a:latin typeface="+mn-lt"/>
              </a:rPr>
              <a:t>epth </a:t>
            </a:r>
            <a:r>
              <a:rPr lang="en-US" b="1" dirty="0">
                <a:latin typeface="+mn-lt"/>
              </a:rPr>
              <a:t>Information Feature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en-US" b="1" dirty="0" smtClean="0">
                <a:latin typeface="+mn-lt"/>
              </a:rPr>
              <a:t>)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Fourier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features of the six depth buffer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images: 438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Fourier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coefficients</a:t>
            </a:r>
            <a:endParaRPr lang="en-US" sz="1600" dirty="0" smtClean="0">
              <a:latin typeface="+mn-lt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b="1" dirty="0" smtClean="0">
                <a:latin typeface="+mn-lt"/>
              </a:rPr>
              <a:t>ay-Based Feature (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</a:t>
            </a:r>
            <a:r>
              <a:rPr lang="en-US" b="1" dirty="0" smtClean="0">
                <a:latin typeface="+mn-lt"/>
              </a:rPr>
              <a:t>)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S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pherical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Harmonics Transform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applied on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the radial distance feature 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vector: 136-dimensional 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feature vector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b="1" dirty="0">
                <a:latin typeface="+mn-lt"/>
              </a:rPr>
              <a:t>Hybrid Shape Descriptor ZFDR Distance </a:t>
            </a:r>
            <a:r>
              <a:rPr lang="en-US" b="1" dirty="0" smtClean="0">
                <a:latin typeface="+mn-lt"/>
              </a:rPr>
              <a:t>Computation</a:t>
            </a:r>
          </a:p>
          <a:p>
            <a:pPr marL="547688" lvl="1" indent="-2730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L</a:t>
            </a:r>
            <a:r>
              <a:rPr lang="en-US" altLang="ja-JP" sz="1600" dirty="0" smtClean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inear combination of the four component distances</a:t>
            </a:r>
            <a:r>
              <a:rPr lang="en-US" altLang="ja-JP" sz="1600" dirty="0">
                <a:solidFill>
                  <a:schemeClr val="tx2"/>
                </a:solidFill>
                <a:latin typeface="+mn-lt"/>
                <a:ea typeface="ＭＳ Ｐゴシック" pitchFamily="34" charset="-128"/>
              </a:rPr>
              <a:t>: </a:t>
            </a:r>
            <a:r>
              <a:rPr lang="en-US" altLang="ja-JP" b="1" i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d</a:t>
            </a:r>
            <a:r>
              <a:rPr lang="en-US" altLang="ja-JP" b="1" i="1" baseline="-2500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Z</a:t>
            </a:r>
            <a:r>
              <a:rPr lang="en-US" altLang="ja-JP" sz="16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US" altLang="ja-JP" sz="1600" b="1" i="1" dirty="0" err="1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d</a:t>
            </a:r>
            <a:r>
              <a:rPr lang="en-US" altLang="ja-JP" sz="1600" b="1" i="1" baseline="-25000" dirty="0" err="1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F</a:t>
            </a:r>
            <a:r>
              <a:rPr lang="en-US" altLang="ja-JP" sz="1600" b="1" dirty="0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altLang="ja-JP" sz="1600" b="1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, </a:t>
            </a:r>
            <a:r>
              <a:rPr lang="en-US" altLang="ja-JP" sz="1600" b="1" i="1" dirty="0" err="1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d</a:t>
            </a:r>
            <a:r>
              <a:rPr lang="en-US" altLang="ja-JP" sz="1600" b="1" i="1" baseline="-25000" dirty="0" err="1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D</a:t>
            </a:r>
            <a:r>
              <a:rPr lang="en-US" altLang="ja-JP" sz="1600" dirty="0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 </a:t>
            </a:r>
            <a:r>
              <a:rPr lang="en-US" altLang="ja-JP" sz="160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and </a:t>
            </a:r>
            <a:r>
              <a:rPr lang="en-US" altLang="ja-JP" sz="1600" b="1" i="1" dirty="0" err="1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d</a:t>
            </a:r>
            <a:r>
              <a:rPr lang="en-US" altLang="ja-JP" sz="1600" b="1" i="1" baseline="-25000" dirty="0" err="1" smtClean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R</a:t>
            </a:r>
            <a:endParaRPr lang="en-US" altLang="ja-JP" sz="1600" b="1" dirty="0">
              <a:solidFill>
                <a:schemeClr val="tx2"/>
              </a:solidFill>
              <a:latin typeface="+mj-lt"/>
              <a:ea typeface="ＭＳ Ｐゴシック" pitchFamily="34" charset="-128"/>
            </a:endParaRPr>
          </a:p>
        </p:txBody>
      </p:sp>
      <p:sp>
        <p:nvSpPr>
          <p:cNvPr id="6" name="タイトル 1"/>
          <p:cNvSpPr>
            <a:spLocks/>
          </p:cNvSpPr>
          <p:nvPr/>
        </p:nvSpPr>
        <p:spPr bwMode="auto">
          <a:xfrm>
            <a:off x="2286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en-US" altLang="ja-JP" sz="33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  Algorithm </a:t>
            </a:r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(</a:t>
            </a:r>
            <a:r>
              <a:rPr lang="en-US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ZFDR</a:t>
            </a:r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) </a:t>
            </a:r>
            <a:r>
              <a:rPr lang="en-US" altLang="ja-JP" sz="33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Details</a:t>
            </a:r>
            <a:endParaRPr lang="ja-JP" altLang="en-US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4/5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4600"/>
            <a:ext cx="1905000" cy="211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7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altLang="zh-CN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Contributors</a:t>
            </a:r>
            <a:endParaRPr lang="en-US" altLang="zh-CN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301625" y="1371600"/>
            <a:ext cx="8156575" cy="510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0000"/>
              </a:lnSpc>
            </a:pPr>
            <a:r>
              <a:rPr lang="tr-TR" altLang="zh-CN" sz="1900" b="1" dirty="0" smtClean="0"/>
              <a:t>Organizers:</a:t>
            </a:r>
            <a:endParaRPr lang="en-US" altLang="zh-CN" sz="1900" b="1" dirty="0" smtClean="0"/>
          </a:p>
          <a:p>
            <a:pPr eaLnBrk="1" hangingPunct="1">
              <a:lnSpc>
                <a:spcPct val="70000"/>
              </a:lnSpc>
            </a:pPr>
            <a:endParaRPr lang="en-US" altLang="zh-CN" sz="1900" b="1" dirty="0" smtClean="0"/>
          </a:p>
          <a:p>
            <a:pPr marL="411480" lvl="1" indent="0">
              <a:lnSpc>
                <a:spcPct val="70000"/>
              </a:lnSpc>
              <a:buNone/>
            </a:pPr>
            <a:r>
              <a:rPr lang="tr-TR" altLang="zh-CN" sz="1700" dirty="0"/>
              <a:t>Bo Li, Yijuan Lu - Texas State University, USA </a:t>
            </a:r>
          </a:p>
          <a:p>
            <a:pPr marL="411480" lvl="1" indent="0">
              <a:lnSpc>
                <a:spcPct val="70000"/>
              </a:lnSpc>
              <a:buNone/>
            </a:pPr>
            <a:r>
              <a:rPr lang="tr-TR" altLang="zh-CN" sz="1700" dirty="0"/>
              <a:t>Chunyuan Li, Afzal Godil - National Institute of Standards and Technology, USA </a:t>
            </a:r>
          </a:p>
          <a:p>
            <a:pPr marL="411480" lvl="1" indent="0">
              <a:lnSpc>
                <a:spcPct val="70000"/>
              </a:lnSpc>
              <a:buNone/>
            </a:pPr>
            <a:r>
              <a:rPr lang="tr-TR" altLang="zh-CN" sz="1700" dirty="0"/>
              <a:t>Tobias </a:t>
            </a:r>
            <a:r>
              <a:rPr lang="tr-TR" altLang="zh-CN" sz="1700" dirty="0" smtClean="0"/>
              <a:t>Schreck </a:t>
            </a:r>
            <a:r>
              <a:rPr lang="tr-TR" altLang="zh-CN" sz="1700" dirty="0"/>
              <a:t>- University of Konstanz, Germany </a:t>
            </a:r>
            <a:endParaRPr lang="en-US" altLang="zh-CN" sz="1900" dirty="0" smtClean="0">
              <a:ea typeface="宋体" charset="-122"/>
            </a:endParaRPr>
          </a:p>
          <a:p>
            <a:pPr>
              <a:lnSpc>
                <a:spcPct val="70000"/>
              </a:lnSpc>
              <a:buNone/>
            </a:pPr>
            <a:r>
              <a:rPr lang="zh-CN" altLang="en-US" sz="1600" dirty="0" smtClean="0">
                <a:ea typeface="宋体" charset="-122"/>
              </a:rPr>
              <a:t>     </a:t>
            </a:r>
            <a:endParaRPr lang="en-US" altLang="zh-CN" sz="1400" dirty="0" smtClean="0">
              <a:ea typeface="宋体" charset="-122"/>
            </a:endParaRPr>
          </a:p>
          <a:p>
            <a:pPr eaLnBrk="1" hangingPunct="1">
              <a:lnSpc>
                <a:spcPct val="70000"/>
              </a:lnSpc>
            </a:pPr>
            <a:r>
              <a:rPr lang="tr-TR" altLang="zh-CN" sz="1900" b="1" dirty="0" smtClean="0"/>
              <a:t>Participants:</a:t>
            </a:r>
            <a:endParaRPr lang="en-US" altLang="zh-CN" sz="1900" b="1" dirty="0" smtClean="0"/>
          </a:p>
          <a:p>
            <a:pPr eaLnBrk="1" hangingPunct="1">
              <a:lnSpc>
                <a:spcPct val="70000"/>
              </a:lnSpc>
            </a:pPr>
            <a:endParaRPr lang="en-US" altLang="zh-CN" sz="1900" b="1" dirty="0" smtClean="0"/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Masaki </a:t>
            </a:r>
            <a:r>
              <a:rPr lang="en-US" altLang="zh-CN" sz="17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Aono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</a:t>
            </a:r>
            <a:r>
              <a:rPr lang="en-US" altLang="zh-CN" sz="17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Nihad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Karim Chowdhury, Hitoshi </a:t>
            </a:r>
            <a:r>
              <a:rPr lang="en-US" altLang="zh-CN" sz="17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Koyanagi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and </a:t>
            </a:r>
            <a:r>
              <a:rPr lang="en-US" altLang="zh-CN" sz="17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Ryuichi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zh-CN" sz="17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Kosaka</a:t>
            </a:r>
            <a:endParaRPr lang="en-US" altLang="zh-CN" sz="17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	- Toyohashi 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University of Technology, Toyohashi, </a:t>
            </a: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Japan</a:t>
            </a:r>
          </a:p>
          <a:p>
            <a:pPr marL="411480" lvl="1" indent="0">
              <a:lnSpc>
                <a:spcPct val="70000"/>
              </a:lnSpc>
              <a:buNone/>
            </a:pPr>
            <a:endParaRPr lang="en-US" altLang="zh-CN" sz="17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Qiang</a:t>
            </a: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Chen and Bin Fang</a:t>
            </a:r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	- Chongqing 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University, </a:t>
            </a: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China</a:t>
            </a:r>
          </a:p>
          <a:p>
            <a:pPr marL="411480" lvl="1" indent="0">
              <a:lnSpc>
                <a:spcPct val="70000"/>
              </a:lnSpc>
              <a:buNone/>
            </a:pPr>
            <a:endParaRPr lang="en-US" altLang="zh-CN" sz="17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Takahiko </a:t>
            </a:r>
            <a:r>
              <a:rPr lang="en-US" altLang="zh-CN" sz="17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Furuya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and </a:t>
            </a:r>
            <a:r>
              <a:rPr lang="en-US" altLang="zh-CN" sz="17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Ryutarou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zh-CN" sz="17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Ohbuchi</a:t>
            </a:r>
            <a:endParaRPr lang="en-US" altLang="zh-CN" sz="17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	- University 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of Yamanashi, Japan</a:t>
            </a:r>
          </a:p>
          <a:p>
            <a:pPr marL="411480" lvl="1" indent="0">
              <a:lnSpc>
                <a:spcPct val="70000"/>
              </a:lnSpc>
              <a:buNone/>
            </a:pPr>
            <a:endParaRPr lang="en-US" altLang="zh-CN" sz="17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Bo Li and Yijuan </a:t>
            </a: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Lu - Texas 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State University, USA</a:t>
            </a:r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Henry Johan</a:t>
            </a: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 - </a:t>
            </a:r>
            <a:r>
              <a:rPr lang="en-US" altLang="zh-CN" sz="1700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Fraunhofer</a:t>
            </a: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IDM@NTU, </a:t>
            </a: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Singapore    	</a:t>
            </a:r>
            <a:endParaRPr lang="en-US" altLang="zh-CN" sz="17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11480" lvl="1" indent="0">
              <a:lnSpc>
                <a:spcPct val="70000"/>
              </a:lnSpc>
              <a:buNone/>
            </a:pPr>
            <a:endParaRPr lang="en-US" altLang="zh-CN" sz="17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Atsushi </a:t>
            </a:r>
            <a:r>
              <a:rPr lang="en-US" altLang="zh-CN" sz="17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Tatsuma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and Masaki </a:t>
            </a:r>
            <a:r>
              <a:rPr lang="en-US" altLang="zh-CN" sz="17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Aono</a:t>
            </a:r>
            <a:endParaRPr lang="en-US" altLang="zh-CN" sz="17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</a:t>
            </a:r>
            <a:r>
              <a:rPr lang="en-US" altLang="zh-CN" sz="17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	- Toyohashi </a:t>
            </a:r>
            <a:r>
              <a:rPr lang="en-US" altLang="zh-CN" sz="17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University of Technology</a:t>
            </a:r>
          </a:p>
          <a:p>
            <a:pPr marL="411480" lvl="1" indent="0">
              <a:lnSpc>
                <a:spcPct val="70000"/>
              </a:lnSpc>
              <a:buNone/>
            </a:pPr>
            <a:r>
              <a:rPr lang="en-US" altLang="zh-CN" sz="1700" dirty="0"/>
              <a:t>      </a:t>
            </a:r>
            <a:endParaRPr lang="en-US" altLang="zh-CN" sz="1700" dirty="0" smtClean="0"/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425450" y="2895600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/>
              <a:t>①</a:t>
            </a: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425450" y="35052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 smtClean="0"/>
              <a:t>②</a:t>
            </a:r>
            <a:endParaRPr lang="zh-CN" altLang="en-US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25450" y="4114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③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425450" y="4662487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④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25450" y="52578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dirty="0"/>
              <a:t>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643881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6285230" cy="169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タイトル 1"/>
          <p:cNvSpPr>
            <a:spLocks/>
          </p:cNvSpPr>
          <p:nvPr/>
        </p:nvSpPr>
        <p:spPr bwMode="auto">
          <a:xfrm>
            <a:off x="530814" y="13716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en-US" altLang="ja-JP" sz="33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ZFDR Extraction Process</a:t>
            </a:r>
            <a:endParaRPr lang="ja-JP" altLang="en-US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4/5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mark_daigakumei_shita_E_hig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19600"/>
            <a:ext cx="1381339" cy="1219200"/>
          </a:xfrm>
          <a:prstGeom prst="rect">
            <a:avLst/>
          </a:prstGeom>
        </p:spPr>
      </p:pic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914400"/>
            <a:ext cx="8137525" cy="4572000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Depth Buffered Super-Vector Coding</a:t>
            </a:r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 1: DBSVC </a:t>
            </a:r>
            <a:b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 2: LCDR-DBSVC </a:t>
            </a:r>
            <a:r>
              <a:rPr lang="en-US" altLang="ja-JP" dirty="0">
                <a:solidFill>
                  <a:schemeClr val="accent2"/>
                </a:solidFill>
              </a:rPr>
              <a:t/>
            </a:r>
            <a:br>
              <a:rPr lang="en-US" altLang="ja-JP" dirty="0">
                <a:solidFill>
                  <a:schemeClr val="accent2"/>
                </a:solidFill>
              </a:rPr>
            </a:br>
            <a:r>
              <a:rPr lang="en-US" altLang="ja-JP" dirty="0">
                <a:solidFill>
                  <a:schemeClr val="accent2"/>
                </a:solidFill>
              </a:rPr>
              <a:t/>
            </a:r>
            <a:br>
              <a:rPr lang="en-US" altLang="ja-JP" dirty="0">
                <a:solidFill>
                  <a:schemeClr val="accent2"/>
                </a:solidFill>
              </a:rPr>
            </a:br>
            <a:endParaRPr lang="el-GR" altLang="ja-JP" dirty="0" smtClean="0">
              <a:solidFill>
                <a:schemeClr val="accent2"/>
              </a:solidFill>
            </a:endParaRPr>
          </a:p>
        </p:txBody>
      </p:sp>
      <p:sp>
        <p:nvSpPr>
          <p:cNvPr id="22530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4648200"/>
            <a:ext cx="7632700" cy="1295400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r>
              <a:rPr lang="fi-FI" altLang="ja-JP" sz="2400" dirty="0" smtClean="0">
                <a:ea typeface="ＭＳ Ｐゴシック" pitchFamily="34" charset="-128"/>
              </a:rPr>
              <a:t>Atsushi Tatsuma, </a:t>
            </a:r>
            <a:r>
              <a:rPr lang="en-US" sz="2400" dirty="0"/>
              <a:t>Masaki</a:t>
            </a:r>
            <a:r>
              <a:rPr lang="fi-FI" altLang="ja-JP" sz="2400" dirty="0" smtClean="0">
                <a:ea typeface="ＭＳ Ｐゴシック" pitchFamily="34" charset="-128"/>
              </a:rPr>
              <a:t> Aono</a:t>
            </a:r>
            <a:endParaRPr lang="en-US" altLang="ja-JP" sz="2400" dirty="0" smtClean="0">
              <a:ea typeface="ＭＳ Ｐゴシック" pitchFamily="34" charset="-128"/>
            </a:endParaRPr>
          </a:p>
          <a:p>
            <a:pPr algn="just" eaLnBrk="1" hangingPunct="1">
              <a:buFontTx/>
              <a:buNone/>
            </a:pPr>
            <a:r>
              <a:rPr lang="en-US" altLang="ja-JP" sz="2400" dirty="0" smtClean="0">
                <a:ea typeface="ＭＳ Ｐゴシック" pitchFamily="34" charset="-128"/>
              </a:rPr>
              <a:t>- Toyohashi University of Technology, Japan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52400"/>
            <a:ext cx="8507288" cy="1143000"/>
          </a:xfrm>
        </p:spPr>
        <p:txBody>
          <a:bodyPr>
            <a:normAutofit/>
          </a:bodyPr>
          <a:lstStyle/>
          <a:p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Depth Buffered Super-Vector </a:t>
            </a:r>
            <a:r>
              <a:rPr lang="en-US" altLang="ja-JP" sz="33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Coding (DBSVC</a:t>
            </a:r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)</a:t>
            </a:r>
            <a:endParaRPr lang="ja-JP" altLang="en-US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503" name="直線コネクタ 23"/>
          <p:cNvCxnSpPr/>
          <p:nvPr/>
        </p:nvCxnSpPr>
        <p:spPr>
          <a:xfrm>
            <a:off x="253480" y="4022626"/>
            <a:ext cx="7632848" cy="0"/>
          </a:xfrm>
          <a:prstGeom prst="line">
            <a:avLst/>
          </a:prstGeom>
          <a:noFill/>
          <a:ln w="19050" cap="flat" cmpd="sng" algn="ctr">
            <a:solidFill>
              <a:srgbClr val="D16349"/>
            </a:solidFill>
            <a:prstDash val="sysDash"/>
          </a:ln>
          <a:effectLst/>
        </p:spPr>
      </p:cxnSp>
      <p:pic>
        <p:nvPicPr>
          <p:cNvPr id="504" name="図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34" y="1998048"/>
            <a:ext cx="993885" cy="983451"/>
          </a:xfrm>
          <a:prstGeom prst="rect">
            <a:avLst/>
          </a:prstGeom>
        </p:spPr>
      </p:pic>
      <p:pic>
        <p:nvPicPr>
          <p:cNvPr id="505" name="図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64" y="2060170"/>
            <a:ext cx="716464" cy="837132"/>
          </a:xfrm>
          <a:prstGeom prst="rect">
            <a:avLst/>
          </a:prstGeom>
        </p:spPr>
      </p:pic>
      <p:pic>
        <p:nvPicPr>
          <p:cNvPr id="506" name="図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30" y="2548090"/>
            <a:ext cx="1045995" cy="698424"/>
          </a:xfrm>
          <a:prstGeom prst="rect">
            <a:avLst/>
          </a:prstGeom>
        </p:spPr>
      </p:pic>
      <p:sp>
        <p:nvSpPr>
          <p:cNvPr id="507" name="テキスト ボックス 8"/>
          <p:cNvSpPr txBox="1"/>
          <p:nvPr/>
        </p:nvSpPr>
        <p:spPr>
          <a:xfrm>
            <a:off x="253480" y="3256054"/>
            <a:ext cx="1855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Georgia"/>
                <a:ea typeface="ＭＳ Ｐ明朝"/>
              </a:rPr>
              <a:t>Training dataset</a:t>
            </a:r>
            <a:endParaRPr kumimoji="1" lang="ja-JP" altLang="en-US" dirty="0">
              <a:solidFill>
                <a:prstClr val="black"/>
              </a:solidFill>
              <a:latin typeface="Georgia"/>
              <a:ea typeface="ＭＳ Ｐ明朝"/>
            </a:endParaRPr>
          </a:p>
        </p:txBody>
      </p:sp>
      <p:pic>
        <p:nvPicPr>
          <p:cNvPr id="508" name="図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04" y="4468351"/>
            <a:ext cx="1404309" cy="883831"/>
          </a:xfrm>
          <a:prstGeom prst="rect">
            <a:avLst/>
          </a:prstGeom>
        </p:spPr>
      </p:pic>
      <p:sp>
        <p:nvSpPr>
          <p:cNvPr id="509" name="テキスト ボックス 65"/>
          <p:cNvSpPr txBox="1"/>
          <p:nvPr/>
        </p:nvSpPr>
        <p:spPr>
          <a:xfrm>
            <a:off x="630391" y="5539982"/>
            <a:ext cx="111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Georgia"/>
                <a:ea typeface="ＭＳ Ｐ明朝"/>
              </a:rPr>
              <a:t>Test data</a:t>
            </a:r>
            <a:endParaRPr kumimoji="1" lang="ja-JP" altLang="en-US" dirty="0">
              <a:solidFill>
                <a:prstClr val="black"/>
              </a:solidFill>
              <a:latin typeface="Georgia"/>
              <a:ea typeface="ＭＳ Ｐ明朝"/>
            </a:endParaRPr>
          </a:p>
        </p:txBody>
      </p:sp>
      <p:grpSp>
        <p:nvGrpSpPr>
          <p:cNvPr id="510" name="図形グループ 15"/>
          <p:cNvGrpSpPr/>
          <p:nvPr/>
        </p:nvGrpSpPr>
        <p:grpSpPr>
          <a:xfrm>
            <a:off x="2539906" y="1772816"/>
            <a:ext cx="2034054" cy="1914534"/>
            <a:chOff x="2847209" y="1835616"/>
            <a:chExt cx="2034054" cy="1914534"/>
          </a:xfrm>
        </p:grpSpPr>
        <p:pic>
          <p:nvPicPr>
            <p:cNvPr id="511" name="図 66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8518553">
              <a:off x="3611766" y="1835616"/>
              <a:ext cx="1269497" cy="1269497"/>
            </a:xfrm>
            <a:prstGeom prst="rect">
              <a:avLst/>
            </a:prstGeom>
          </p:spPr>
        </p:pic>
        <p:pic>
          <p:nvPicPr>
            <p:cNvPr id="512" name="図 6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2999557" flipH="1">
              <a:off x="2847209" y="1952047"/>
              <a:ext cx="1164222" cy="11797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3" name="図 6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999063" y="2188600"/>
              <a:ext cx="1561550" cy="1561550"/>
            </a:xfrm>
            <a:prstGeom prst="rect">
              <a:avLst/>
            </a:prstGeom>
          </p:spPr>
        </p:pic>
      </p:grpSp>
      <p:pic>
        <p:nvPicPr>
          <p:cNvPr id="514" name="図 6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2917776" y="4680600"/>
            <a:ext cx="1138478" cy="1138478"/>
          </a:xfrm>
          <a:prstGeom prst="rect">
            <a:avLst/>
          </a:prstGeom>
        </p:spPr>
      </p:pic>
      <p:pic>
        <p:nvPicPr>
          <p:cNvPr id="515" name="図 70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2962364" y="4114509"/>
            <a:ext cx="1042787" cy="1042787"/>
          </a:xfrm>
          <a:prstGeom prst="rect">
            <a:avLst/>
          </a:prstGeom>
        </p:spPr>
      </p:pic>
      <p:grpSp>
        <p:nvGrpSpPr>
          <p:cNvPr id="516" name="図形グループ 16"/>
          <p:cNvGrpSpPr/>
          <p:nvPr/>
        </p:nvGrpSpPr>
        <p:grpSpPr>
          <a:xfrm>
            <a:off x="5202849" y="2065132"/>
            <a:ext cx="451231" cy="1157052"/>
            <a:chOff x="4934968" y="2127932"/>
            <a:chExt cx="451231" cy="1157052"/>
          </a:xfrm>
        </p:grpSpPr>
        <p:sp>
          <p:nvSpPr>
            <p:cNvPr id="517" name="テキスト ボックス 191"/>
            <p:cNvSpPr txBox="1"/>
            <p:nvPr/>
          </p:nvSpPr>
          <p:spPr>
            <a:xfrm rot="5400000">
              <a:off x="5021792" y="2501303"/>
              <a:ext cx="35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kern="0" dirty="0" smtClean="0">
                  <a:solidFill>
                    <a:srgbClr val="000000"/>
                  </a:solidFill>
                  <a:latin typeface="Georgia"/>
                  <a:ea typeface="ＭＳ Ｐ明朝"/>
                </a:rPr>
                <a:t>...</a:t>
              </a:r>
              <a:endParaRPr kumimoji="1" lang="ja-JP" altLang="en-US" kern="0" dirty="0">
                <a:solidFill>
                  <a:srgbClr val="000000"/>
                </a:solidFill>
                <a:latin typeface="Georgia"/>
                <a:ea typeface="ＭＳ Ｐ明朝"/>
              </a:endParaRPr>
            </a:p>
          </p:txBody>
        </p:sp>
        <p:grpSp>
          <p:nvGrpSpPr>
            <p:cNvPr id="518" name="図形グループ 192"/>
            <p:cNvGrpSpPr/>
            <p:nvPr/>
          </p:nvGrpSpPr>
          <p:grpSpPr>
            <a:xfrm>
              <a:off x="4934968" y="2906664"/>
              <a:ext cx="375362" cy="378320"/>
              <a:chOff x="2523473" y="1196752"/>
              <a:chExt cx="375362" cy="378320"/>
            </a:xfrm>
          </p:grpSpPr>
          <p:sp>
            <p:nvSpPr>
              <p:cNvPr id="530" name="正方形/長方形 193"/>
              <p:cNvSpPr/>
              <p:nvPr/>
            </p:nvSpPr>
            <p:spPr>
              <a:xfrm>
                <a:off x="2825421" y="1501576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31" name="正方形/長方形 194"/>
              <p:cNvSpPr/>
              <p:nvPr/>
            </p:nvSpPr>
            <p:spPr>
              <a:xfrm>
                <a:off x="2673021" y="1196752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32" name="正方形/長方形 195"/>
              <p:cNvSpPr/>
              <p:nvPr/>
            </p:nvSpPr>
            <p:spPr>
              <a:xfrm>
                <a:off x="2529005" y="1343744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33" name="正方形/長方形 196"/>
              <p:cNvSpPr/>
              <p:nvPr/>
            </p:nvSpPr>
            <p:spPr>
              <a:xfrm>
                <a:off x="2750222" y="1270248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34" name="正方形/長方形 197"/>
              <p:cNvSpPr/>
              <p:nvPr/>
            </p:nvSpPr>
            <p:spPr>
              <a:xfrm>
                <a:off x="2673021" y="1424160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35" name="正方形/長方形 198"/>
              <p:cNvSpPr/>
              <p:nvPr/>
            </p:nvSpPr>
            <p:spPr>
              <a:xfrm>
                <a:off x="2750222" y="1343744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36" name="正方形/長方形 199"/>
              <p:cNvSpPr/>
              <p:nvPr/>
            </p:nvSpPr>
            <p:spPr>
              <a:xfrm>
                <a:off x="2523473" y="1196776"/>
                <a:ext cx="375362" cy="378296"/>
              </a:xfrm>
              <a:prstGeom prst="rec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37" name="正方形/長方形 200"/>
              <p:cNvSpPr/>
              <p:nvPr/>
            </p:nvSpPr>
            <p:spPr>
              <a:xfrm>
                <a:off x="2750561" y="1424160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38" name="正方形/長方形 201"/>
              <p:cNvSpPr/>
              <p:nvPr/>
            </p:nvSpPr>
            <p:spPr>
              <a:xfrm>
                <a:off x="2601013" y="1424160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</p:grpSp>
        <p:grpSp>
          <p:nvGrpSpPr>
            <p:cNvPr id="519" name="図形グループ 220"/>
            <p:cNvGrpSpPr/>
            <p:nvPr/>
          </p:nvGrpSpPr>
          <p:grpSpPr>
            <a:xfrm>
              <a:off x="4934968" y="2127932"/>
              <a:ext cx="371674" cy="378296"/>
              <a:chOff x="1608608" y="1178496"/>
              <a:chExt cx="371674" cy="378296"/>
            </a:xfrm>
            <a:solidFill>
              <a:sysClr val="windowText" lastClr="000000"/>
            </a:solidFill>
          </p:grpSpPr>
          <p:sp>
            <p:nvSpPr>
              <p:cNvPr id="520" name="正方形/長方形 221"/>
              <p:cNvSpPr/>
              <p:nvPr/>
            </p:nvSpPr>
            <p:spPr>
              <a:xfrm>
                <a:off x="1908274" y="1333152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21" name="正方形/長方形 222"/>
              <p:cNvSpPr/>
              <p:nvPr/>
            </p:nvSpPr>
            <p:spPr>
              <a:xfrm>
                <a:off x="1686148" y="1178496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22" name="正方形/長方形 223"/>
              <p:cNvSpPr/>
              <p:nvPr/>
            </p:nvSpPr>
            <p:spPr>
              <a:xfrm>
                <a:off x="1614140" y="1258888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23" name="正方形/長方形 224"/>
              <p:cNvSpPr/>
              <p:nvPr/>
            </p:nvSpPr>
            <p:spPr>
              <a:xfrm>
                <a:off x="1686148" y="1258888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24" name="正方形/長方形 225"/>
              <p:cNvSpPr/>
              <p:nvPr/>
            </p:nvSpPr>
            <p:spPr>
              <a:xfrm>
                <a:off x="1758156" y="1337792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25" name="正方形/長方形 226"/>
              <p:cNvSpPr/>
              <p:nvPr/>
            </p:nvSpPr>
            <p:spPr>
              <a:xfrm>
                <a:off x="1758156" y="1258888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26" name="正方形/長方形 227"/>
              <p:cNvSpPr/>
              <p:nvPr/>
            </p:nvSpPr>
            <p:spPr>
              <a:xfrm>
                <a:off x="1608608" y="1178496"/>
                <a:ext cx="371674" cy="378296"/>
              </a:xfrm>
              <a:prstGeom prst="rec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27" name="正方形/長方形 228"/>
              <p:cNvSpPr/>
              <p:nvPr/>
            </p:nvSpPr>
            <p:spPr>
              <a:xfrm>
                <a:off x="1827882" y="1258888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28" name="正方形/長方形 229"/>
              <p:cNvSpPr/>
              <p:nvPr/>
            </p:nvSpPr>
            <p:spPr>
              <a:xfrm>
                <a:off x="1686148" y="1405880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29" name="正方形/長方形 230"/>
              <p:cNvSpPr/>
              <p:nvPr/>
            </p:nvSpPr>
            <p:spPr>
              <a:xfrm>
                <a:off x="1686148" y="1483296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</p:grpSp>
      </p:grpSp>
      <p:sp>
        <p:nvSpPr>
          <p:cNvPr id="539" name="テキスト ボックス 252"/>
          <p:cNvSpPr txBox="1"/>
          <p:nvPr/>
        </p:nvSpPr>
        <p:spPr>
          <a:xfrm>
            <a:off x="6509028" y="3256054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kern="0" dirty="0" smtClean="0">
                <a:solidFill>
                  <a:srgbClr val="000000"/>
                </a:solidFill>
                <a:latin typeface="Georgia"/>
                <a:ea typeface="ＭＳ Ｐ明朝"/>
              </a:rPr>
              <a:t>Visual words</a:t>
            </a:r>
            <a:endParaRPr kumimoji="1" lang="ja-JP" altLang="en-US" kern="0" dirty="0">
              <a:solidFill>
                <a:srgbClr val="000000"/>
              </a:solidFill>
              <a:latin typeface="Georgia"/>
              <a:ea typeface="ＭＳ Ｐ明朝"/>
            </a:endParaRPr>
          </a:p>
        </p:txBody>
      </p:sp>
      <p:sp>
        <p:nvSpPr>
          <p:cNvPr id="540" name="円/楕円 254"/>
          <p:cNvSpPr/>
          <p:nvPr/>
        </p:nvSpPr>
        <p:spPr>
          <a:xfrm>
            <a:off x="6875590" y="4608026"/>
            <a:ext cx="144016" cy="151882"/>
          </a:xfrm>
          <a:prstGeom prst="ellipse">
            <a:avLst/>
          </a:prstGeom>
          <a:solidFill>
            <a:srgbClr val="C0504D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41" name="円/楕円 255"/>
          <p:cNvSpPr/>
          <p:nvPr/>
        </p:nvSpPr>
        <p:spPr>
          <a:xfrm>
            <a:off x="7296984" y="5212562"/>
            <a:ext cx="144016" cy="151882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42" name="円/楕円 256"/>
          <p:cNvSpPr/>
          <p:nvPr/>
        </p:nvSpPr>
        <p:spPr>
          <a:xfrm>
            <a:off x="7401335" y="4778923"/>
            <a:ext cx="144016" cy="151882"/>
          </a:xfrm>
          <a:prstGeom prst="ellipse">
            <a:avLst/>
          </a:prstGeom>
          <a:solidFill>
            <a:srgbClr val="4BACC6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43" name="円/楕円 257"/>
          <p:cNvSpPr/>
          <p:nvPr/>
        </p:nvSpPr>
        <p:spPr>
          <a:xfrm>
            <a:off x="6839194" y="5136621"/>
            <a:ext cx="144016" cy="151882"/>
          </a:xfrm>
          <a:prstGeom prst="ellipse">
            <a:avLst/>
          </a:prstGeom>
          <a:solidFill>
            <a:srgbClr val="9BBB59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44" name="二等辺三角形 261"/>
          <p:cNvSpPr/>
          <p:nvPr/>
        </p:nvSpPr>
        <p:spPr>
          <a:xfrm>
            <a:off x="6914782" y="4499560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45" name="二等辺三角形 262"/>
          <p:cNvSpPr/>
          <p:nvPr/>
        </p:nvSpPr>
        <p:spPr>
          <a:xfrm>
            <a:off x="6773378" y="4759962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46" name="二等辺三角形 263"/>
          <p:cNvSpPr/>
          <p:nvPr/>
        </p:nvSpPr>
        <p:spPr>
          <a:xfrm>
            <a:off x="7545351" y="4682470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47" name="二等辺三角形 264"/>
          <p:cNvSpPr/>
          <p:nvPr/>
        </p:nvSpPr>
        <p:spPr>
          <a:xfrm>
            <a:off x="6873554" y="4836694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48" name="二等辺三角形 266"/>
          <p:cNvSpPr/>
          <p:nvPr/>
        </p:nvSpPr>
        <p:spPr>
          <a:xfrm>
            <a:off x="7205606" y="5288503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49" name="二等辺三角形 267"/>
          <p:cNvSpPr/>
          <p:nvPr/>
        </p:nvSpPr>
        <p:spPr>
          <a:xfrm>
            <a:off x="7003874" y="5159220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50" name="二等辺三角形 268"/>
          <p:cNvSpPr/>
          <p:nvPr/>
        </p:nvSpPr>
        <p:spPr>
          <a:xfrm>
            <a:off x="7360107" y="5352182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51" name="二等辺三角形 269"/>
          <p:cNvSpPr/>
          <p:nvPr/>
        </p:nvSpPr>
        <p:spPr>
          <a:xfrm>
            <a:off x="6734526" y="5151835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52" name="二等辺三角形 270"/>
          <p:cNvSpPr/>
          <p:nvPr/>
        </p:nvSpPr>
        <p:spPr>
          <a:xfrm>
            <a:off x="6813186" y="5009331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grpSp>
        <p:nvGrpSpPr>
          <p:cNvPr id="553" name="図形グループ 17"/>
          <p:cNvGrpSpPr/>
          <p:nvPr/>
        </p:nvGrpSpPr>
        <p:grpSpPr>
          <a:xfrm>
            <a:off x="5216568" y="4302304"/>
            <a:ext cx="437512" cy="1152128"/>
            <a:chOff x="4908871" y="4365104"/>
            <a:chExt cx="437512" cy="1152128"/>
          </a:xfrm>
        </p:grpSpPr>
        <p:grpSp>
          <p:nvGrpSpPr>
            <p:cNvPr id="554" name="図形グループ 13"/>
            <p:cNvGrpSpPr/>
            <p:nvPr/>
          </p:nvGrpSpPr>
          <p:grpSpPr>
            <a:xfrm>
              <a:off x="4908871" y="4365104"/>
              <a:ext cx="371104" cy="378296"/>
              <a:chOff x="5958755" y="5489128"/>
              <a:chExt cx="371104" cy="378296"/>
            </a:xfrm>
          </p:grpSpPr>
          <p:sp>
            <p:nvSpPr>
              <p:cNvPr id="565" name="正方形/長方形 203"/>
              <p:cNvSpPr/>
              <p:nvPr/>
            </p:nvSpPr>
            <p:spPr>
              <a:xfrm>
                <a:off x="6102771" y="5639841"/>
                <a:ext cx="72008" cy="73496"/>
              </a:xfrm>
              <a:prstGeom prst="rect">
                <a:avLst/>
              </a:prstGeom>
              <a:solidFill>
                <a:srgbClr val="BFBFBF"/>
              </a:solidFill>
              <a:ln w="9525" cap="flat" cmpd="sng" algn="ctr">
                <a:solidFill>
                  <a:srgbClr val="BFBFB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66" name="正方形/長方形 204"/>
              <p:cNvSpPr/>
              <p:nvPr/>
            </p:nvSpPr>
            <p:spPr>
              <a:xfrm>
                <a:off x="6250530" y="5565528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67" name="正方形/長方形 205"/>
              <p:cNvSpPr/>
              <p:nvPr/>
            </p:nvSpPr>
            <p:spPr>
              <a:xfrm>
                <a:off x="6102771" y="5786833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68" name="正方形/長方形 206"/>
              <p:cNvSpPr/>
              <p:nvPr/>
            </p:nvSpPr>
            <p:spPr>
              <a:xfrm>
                <a:off x="5958755" y="5489128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69" name="正方形/長方形 207"/>
              <p:cNvSpPr/>
              <p:nvPr/>
            </p:nvSpPr>
            <p:spPr>
              <a:xfrm>
                <a:off x="6030763" y="5564112"/>
                <a:ext cx="72008" cy="73496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7F7F7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70" name="正方形/長方形 208"/>
              <p:cNvSpPr/>
              <p:nvPr/>
            </p:nvSpPr>
            <p:spPr>
              <a:xfrm>
                <a:off x="5958755" y="5489128"/>
                <a:ext cx="371104" cy="378296"/>
              </a:xfrm>
              <a:prstGeom prst="rect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71" name="正方形/長方形 209"/>
              <p:cNvSpPr/>
              <p:nvPr/>
            </p:nvSpPr>
            <p:spPr>
              <a:xfrm>
                <a:off x="6102771" y="5713337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72" name="正方形/長方形 210"/>
              <p:cNvSpPr/>
              <p:nvPr/>
            </p:nvSpPr>
            <p:spPr>
              <a:xfrm>
                <a:off x="6178522" y="5565528"/>
                <a:ext cx="72008" cy="73496"/>
              </a:xfrm>
              <a:prstGeom prst="rect">
                <a:avLst/>
              </a:prstGeom>
              <a:solidFill>
                <a:srgbClr val="7F7F7F"/>
              </a:solidFill>
              <a:ln w="9525" cap="flat" cmpd="sng" algn="ctr">
                <a:solidFill>
                  <a:srgbClr val="7F7F7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</p:grpSp>
        <p:grpSp>
          <p:nvGrpSpPr>
            <p:cNvPr id="555" name="図形グループ 211"/>
            <p:cNvGrpSpPr/>
            <p:nvPr/>
          </p:nvGrpSpPr>
          <p:grpSpPr>
            <a:xfrm>
              <a:off x="4908871" y="5138936"/>
              <a:ext cx="371104" cy="378296"/>
              <a:chOff x="7369248" y="1178496"/>
              <a:chExt cx="371104" cy="378296"/>
            </a:xfrm>
          </p:grpSpPr>
          <p:sp>
            <p:nvSpPr>
              <p:cNvPr id="557" name="正方形/長方形 212"/>
              <p:cNvSpPr/>
              <p:nvPr/>
            </p:nvSpPr>
            <p:spPr>
              <a:xfrm>
                <a:off x="7370885" y="1476201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58" name="正方形/長方形 213"/>
              <p:cNvSpPr/>
              <p:nvPr/>
            </p:nvSpPr>
            <p:spPr>
              <a:xfrm>
                <a:off x="7370885" y="1402705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59" name="正方形/長方形 214"/>
              <p:cNvSpPr/>
              <p:nvPr/>
            </p:nvSpPr>
            <p:spPr>
              <a:xfrm>
                <a:off x="7668344" y="1186160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60" name="正方形/長方形 215"/>
              <p:cNvSpPr/>
              <p:nvPr/>
            </p:nvSpPr>
            <p:spPr>
              <a:xfrm>
                <a:off x="7521648" y="1259656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61" name="正方形/長方形 216"/>
              <p:cNvSpPr/>
              <p:nvPr/>
            </p:nvSpPr>
            <p:spPr>
              <a:xfrm>
                <a:off x="7441256" y="1331640"/>
                <a:ext cx="72008" cy="73496"/>
              </a:xfrm>
              <a:prstGeom prst="rect">
                <a:avLst/>
              </a:prstGeom>
              <a:solidFill>
                <a:sysClr val="window" lastClr="FFFFFF">
                  <a:lumMod val="50000"/>
                </a:sysClr>
              </a:solidFill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62" name="正方形/長方形 217"/>
              <p:cNvSpPr/>
              <p:nvPr/>
            </p:nvSpPr>
            <p:spPr>
              <a:xfrm>
                <a:off x="7521648" y="1331640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63" name="正方形/長方形 218"/>
              <p:cNvSpPr/>
              <p:nvPr/>
            </p:nvSpPr>
            <p:spPr>
              <a:xfrm>
                <a:off x="7369248" y="1178496"/>
                <a:ext cx="371104" cy="378296"/>
              </a:xfrm>
              <a:prstGeom prst="rect">
                <a:avLst/>
              </a:prstGeom>
              <a:noFill/>
              <a:ln w="1270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  <p:sp>
            <p:nvSpPr>
              <p:cNvPr id="564" name="正方形/長方形 219"/>
              <p:cNvSpPr/>
              <p:nvPr/>
            </p:nvSpPr>
            <p:spPr>
              <a:xfrm>
                <a:off x="7596336" y="1186160"/>
                <a:ext cx="72008" cy="7349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ja-JP" altLang="en-US" kern="0">
                  <a:solidFill>
                    <a:sysClr val="window" lastClr="FFFFFF"/>
                  </a:solidFill>
                  <a:latin typeface="Calibri"/>
                  <a:ea typeface="ＭＳ Ｐゴシック"/>
                </a:endParaRPr>
              </a:p>
            </p:txBody>
          </p:sp>
        </p:grpSp>
        <p:sp>
          <p:nvSpPr>
            <p:cNvPr id="556" name="テキスト ボックス 275"/>
            <p:cNvSpPr txBox="1"/>
            <p:nvPr/>
          </p:nvSpPr>
          <p:spPr>
            <a:xfrm rot="5400000">
              <a:off x="4981976" y="4730401"/>
              <a:ext cx="35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kern="0" dirty="0" smtClean="0">
                  <a:solidFill>
                    <a:srgbClr val="000000"/>
                  </a:solidFill>
                  <a:latin typeface="Georgia"/>
                  <a:ea typeface="ＭＳ Ｐ明朝"/>
                </a:rPr>
                <a:t>...</a:t>
              </a:r>
              <a:endParaRPr kumimoji="1" lang="ja-JP" altLang="en-US" kern="0" dirty="0">
                <a:solidFill>
                  <a:srgbClr val="000000"/>
                </a:solidFill>
                <a:latin typeface="Georgia"/>
                <a:ea typeface="ＭＳ Ｐ明朝"/>
              </a:endParaRPr>
            </a:p>
          </p:txBody>
        </p:sp>
      </p:grpSp>
      <p:sp>
        <p:nvSpPr>
          <p:cNvPr id="573" name="テキスト ボックス 278"/>
          <p:cNvSpPr txBox="1"/>
          <p:nvPr/>
        </p:nvSpPr>
        <p:spPr>
          <a:xfrm>
            <a:off x="2773760" y="3256054"/>
            <a:ext cx="148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Georgia"/>
                <a:ea typeface="ＭＳ Ｐ明朝"/>
              </a:rPr>
              <a:t>Depth buffer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Georgia"/>
                <a:ea typeface="ＭＳ Ｐ明朝"/>
              </a:rPr>
              <a:t>images</a:t>
            </a:r>
            <a:endParaRPr kumimoji="1" lang="ja-JP" altLang="en-US" dirty="0">
              <a:solidFill>
                <a:prstClr val="black"/>
              </a:solidFill>
              <a:latin typeface="Georgia"/>
              <a:ea typeface="ＭＳ Ｐ明朝"/>
            </a:endParaRPr>
          </a:p>
        </p:txBody>
      </p:sp>
      <p:sp>
        <p:nvSpPr>
          <p:cNvPr id="574" name="テキスト ボックス 279"/>
          <p:cNvSpPr txBox="1"/>
          <p:nvPr/>
        </p:nvSpPr>
        <p:spPr>
          <a:xfrm>
            <a:off x="2773760" y="5539982"/>
            <a:ext cx="148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Georgia"/>
                <a:ea typeface="ＭＳ Ｐ明朝"/>
              </a:rPr>
              <a:t>Depth buffer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Georgia"/>
                <a:ea typeface="ＭＳ Ｐ明朝"/>
              </a:rPr>
              <a:t>images</a:t>
            </a:r>
            <a:endParaRPr kumimoji="1" lang="ja-JP" altLang="en-US" dirty="0">
              <a:solidFill>
                <a:prstClr val="black"/>
              </a:solidFill>
              <a:latin typeface="Georgia"/>
              <a:ea typeface="ＭＳ Ｐ明朝"/>
            </a:endParaRPr>
          </a:p>
        </p:txBody>
      </p:sp>
      <p:sp>
        <p:nvSpPr>
          <p:cNvPr id="575" name="テキスト ボックス 280"/>
          <p:cNvSpPr txBox="1"/>
          <p:nvPr/>
        </p:nvSpPr>
        <p:spPr>
          <a:xfrm>
            <a:off x="4634485" y="3246514"/>
            <a:ext cx="161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Georgia"/>
                <a:ea typeface="ＭＳ Ｐ明朝"/>
              </a:rPr>
              <a:t>Local features</a:t>
            </a:r>
            <a:endParaRPr kumimoji="1" lang="ja-JP" altLang="en-US" dirty="0">
              <a:solidFill>
                <a:prstClr val="black"/>
              </a:solidFill>
              <a:latin typeface="Georgia"/>
              <a:ea typeface="ＭＳ Ｐ明朝"/>
            </a:endParaRPr>
          </a:p>
        </p:txBody>
      </p:sp>
      <p:sp>
        <p:nvSpPr>
          <p:cNvPr id="576" name="テキスト ボックス 281"/>
          <p:cNvSpPr txBox="1"/>
          <p:nvPr/>
        </p:nvSpPr>
        <p:spPr>
          <a:xfrm>
            <a:off x="4639426" y="5539982"/>
            <a:ext cx="1612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Georgia"/>
                <a:ea typeface="ＭＳ Ｐ明朝"/>
              </a:rPr>
              <a:t>Local features</a:t>
            </a:r>
            <a:endParaRPr kumimoji="1" lang="ja-JP" altLang="en-US" dirty="0">
              <a:solidFill>
                <a:prstClr val="black"/>
              </a:solidFill>
              <a:latin typeface="Georgia"/>
              <a:ea typeface="ＭＳ Ｐ明朝"/>
            </a:endParaRPr>
          </a:p>
        </p:txBody>
      </p:sp>
      <p:sp>
        <p:nvSpPr>
          <p:cNvPr id="577" name="テキスト ボックス 283"/>
          <p:cNvSpPr txBox="1"/>
          <p:nvPr/>
        </p:nvSpPr>
        <p:spPr>
          <a:xfrm>
            <a:off x="6719617" y="5539982"/>
            <a:ext cx="9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dirty="0" smtClean="0">
                <a:solidFill>
                  <a:prstClr val="black"/>
                </a:solidFill>
                <a:latin typeface="Georgia"/>
                <a:ea typeface="ＭＳ Ｐ明朝"/>
              </a:rPr>
              <a:t>DBSVC</a:t>
            </a:r>
            <a:endParaRPr kumimoji="1" lang="ja-JP" altLang="en-US" dirty="0">
              <a:solidFill>
                <a:prstClr val="black"/>
              </a:solidFill>
              <a:latin typeface="Georgia"/>
              <a:ea typeface="ＭＳ Ｐ明朝"/>
            </a:endParaRPr>
          </a:p>
        </p:txBody>
      </p:sp>
      <p:grpSp>
        <p:nvGrpSpPr>
          <p:cNvPr id="578" name="図形グループ 286"/>
          <p:cNvGrpSpPr/>
          <p:nvPr/>
        </p:nvGrpSpPr>
        <p:grpSpPr>
          <a:xfrm>
            <a:off x="6659390" y="2208421"/>
            <a:ext cx="1092739" cy="1001699"/>
            <a:chOff x="886790" y="3867461"/>
            <a:chExt cx="1092739" cy="1001699"/>
          </a:xfrm>
        </p:grpSpPr>
        <p:sp>
          <p:nvSpPr>
            <p:cNvPr id="579" name="円/楕円 287"/>
            <p:cNvSpPr/>
            <p:nvPr/>
          </p:nvSpPr>
          <p:spPr>
            <a:xfrm>
              <a:off x="1108430" y="3937204"/>
              <a:ext cx="144016" cy="151882"/>
            </a:xfrm>
            <a:prstGeom prst="ellipse">
              <a:avLst/>
            </a:prstGeom>
            <a:solidFill>
              <a:srgbClr val="C0504D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80" name="円/楕円 288"/>
            <p:cNvSpPr/>
            <p:nvPr/>
          </p:nvSpPr>
          <p:spPr>
            <a:xfrm>
              <a:off x="1529824" y="4541740"/>
              <a:ext cx="144016" cy="151882"/>
            </a:xfrm>
            <a:prstGeom prst="ellipse">
              <a:avLst/>
            </a:prstGeom>
            <a:solidFill>
              <a:srgbClr val="8064A2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81" name="円/楕円 289"/>
            <p:cNvSpPr/>
            <p:nvPr/>
          </p:nvSpPr>
          <p:spPr>
            <a:xfrm>
              <a:off x="1634175" y="4108101"/>
              <a:ext cx="144016" cy="151882"/>
            </a:xfrm>
            <a:prstGeom prst="ellipse">
              <a:avLst/>
            </a:prstGeom>
            <a:solidFill>
              <a:srgbClr val="4BACC6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82" name="円/楕円 290"/>
            <p:cNvSpPr/>
            <p:nvPr/>
          </p:nvSpPr>
          <p:spPr>
            <a:xfrm>
              <a:off x="1072034" y="4465799"/>
              <a:ext cx="144016" cy="151882"/>
            </a:xfrm>
            <a:prstGeom prst="ellipse">
              <a:avLst/>
            </a:prstGeom>
            <a:solidFill>
              <a:srgbClr val="9BBB59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cxnSp>
          <p:nvCxnSpPr>
            <p:cNvPr id="583" name="直線コネクタ 291"/>
            <p:cNvCxnSpPr/>
            <p:nvPr/>
          </p:nvCxnSpPr>
          <p:spPr>
            <a:xfrm flipH="1">
              <a:off x="1276622" y="3867461"/>
              <a:ext cx="317056" cy="1001699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84" name="直線コネクタ 292"/>
            <p:cNvCxnSpPr/>
            <p:nvPr/>
          </p:nvCxnSpPr>
          <p:spPr>
            <a:xfrm flipH="1" flipV="1">
              <a:off x="1462859" y="4259985"/>
              <a:ext cx="516670" cy="281755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85" name="直線コネクタ 293"/>
            <p:cNvCxnSpPr/>
            <p:nvPr/>
          </p:nvCxnSpPr>
          <p:spPr>
            <a:xfrm flipH="1">
              <a:off x="886790" y="4259981"/>
              <a:ext cx="576065" cy="6591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86" name="二等辺三角形 294"/>
            <p:cNvSpPr/>
            <p:nvPr/>
          </p:nvSpPr>
          <p:spPr>
            <a:xfrm>
              <a:off x="992455" y="3867461"/>
              <a:ext cx="82456" cy="77445"/>
            </a:xfrm>
            <a:prstGeom prst="triangl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87" name="二等辺三角形 295"/>
            <p:cNvSpPr/>
            <p:nvPr/>
          </p:nvSpPr>
          <p:spPr>
            <a:xfrm>
              <a:off x="1003154" y="4067041"/>
              <a:ext cx="82456" cy="77445"/>
            </a:xfrm>
            <a:prstGeom prst="triangl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88" name="二等辺三角形 296"/>
            <p:cNvSpPr/>
            <p:nvPr/>
          </p:nvSpPr>
          <p:spPr>
            <a:xfrm>
              <a:off x="1833218" y="4000167"/>
              <a:ext cx="82456" cy="77445"/>
            </a:xfrm>
            <a:prstGeom prst="triangl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89" name="二等辺三角形 297"/>
            <p:cNvSpPr/>
            <p:nvPr/>
          </p:nvSpPr>
          <p:spPr>
            <a:xfrm>
              <a:off x="1276622" y="4127867"/>
              <a:ext cx="82456" cy="77445"/>
            </a:xfrm>
            <a:prstGeom prst="triangl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90" name="二等辺三角形 298"/>
            <p:cNvSpPr/>
            <p:nvPr/>
          </p:nvSpPr>
          <p:spPr>
            <a:xfrm>
              <a:off x="1324847" y="3954331"/>
              <a:ext cx="82456" cy="77445"/>
            </a:xfrm>
            <a:prstGeom prst="triangl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91" name="二等辺三角形 299"/>
            <p:cNvSpPr/>
            <p:nvPr/>
          </p:nvSpPr>
          <p:spPr>
            <a:xfrm>
              <a:off x="1531559" y="4432906"/>
              <a:ext cx="82456" cy="77445"/>
            </a:xfrm>
            <a:prstGeom prst="triangl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92" name="二等辺三角形 300"/>
            <p:cNvSpPr/>
            <p:nvPr/>
          </p:nvSpPr>
          <p:spPr>
            <a:xfrm>
              <a:off x="1388731" y="4640162"/>
              <a:ext cx="82456" cy="77445"/>
            </a:xfrm>
            <a:prstGeom prst="triangl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93" name="二等辺三角形 301"/>
            <p:cNvSpPr/>
            <p:nvPr/>
          </p:nvSpPr>
          <p:spPr>
            <a:xfrm>
              <a:off x="1753057" y="4601225"/>
              <a:ext cx="82456" cy="77445"/>
            </a:xfrm>
            <a:prstGeom prst="triangl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94" name="二等辺三角形 302"/>
            <p:cNvSpPr/>
            <p:nvPr/>
          </p:nvSpPr>
          <p:spPr>
            <a:xfrm>
              <a:off x="1192635" y="4647614"/>
              <a:ext cx="82456" cy="77445"/>
            </a:xfrm>
            <a:prstGeom prst="triangl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595" name="二等辺三角形 303"/>
            <p:cNvSpPr/>
            <p:nvPr/>
          </p:nvSpPr>
          <p:spPr>
            <a:xfrm>
              <a:off x="940271" y="4388354"/>
              <a:ext cx="82456" cy="77445"/>
            </a:xfrm>
            <a:prstGeom prst="triangl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ja-JP" altLang="en-US" kern="0">
                <a:solidFill>
                  <a:sysClr val="window" lastClr="FFFFFF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596" name="二等辺三角形 304"/>
          <p:cNvSpPr/>
          <p:nvPr/>
        </p:nvSpPr>
        <p:spPr>
          <a:xfrm>
            <a:off x="7456829" y="5118573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97" name="二等辺三角形 305"/>
          <p:cNvSpPr/>
          <p:nvPr/>
        </p:nvSpPr>
        <p:spPr>
          <a:xfrm>
            <a:off x="7383489" y="4954563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598" name="円/楕円 24"/>
          <p:cNvSpPr/>
          <p:nvPr/>
        </p:nvSpPr>
        <p:spPr>
          <a:xfrm rot="1730521">
            <a:off x="6782271" y="4424701"/>
            <a:ext cx="309031" cy="558392"/>
          </a:xfrm>
          <a:prstGeom prst="ellipse">
            <a:avLst/>
          </a:prstGeom>
          <a:noFill/>
          <a:ln w="11429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ＭＳ Ｐ明朝"/>
            </a:endParaRPr>
          </a:p>
        </p:txBody>
      </p:sp>
      <p:sp>
        <p:nvSpPr>
          <p:cNvPr id="599" name="円/楕円 306"/>
          <p:cNvSpPr/>
          <p:nvPr/>
        </p:nvSpPr>
        <p:spPr>
          <a:xfrm rot="18673729">
            <a:off x="6756276" y="4893511"/>
            <a:ext cx="321515" cy="603111"/>
          </a:xfrm>
          <a:prstGeom prst="ellipse">
            <a:avLst/>
          </a:prstGeom>
          <a:noFill/>
          <a:ln w="11429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ＭＳ Ｐ明朝"/>
            </a:endParaRPr>
          </a:p>
        </p:txBody>
      </p:sp>
      <p:sp>
        <p:nvSpPr>
          <p:cNvPr id="600" name="円/楕円 307"/>
          <p:cNvSpPr/>
          <p:nvPr/>
        </p:nvSpPr>
        <p:spPr>
          <a:xfrm rot="2820194">
            <a:off x="7224063" y="5032843"/>
            <a:ext cx="284430" cy="539865"/>
          </a:xfrm>
          <a:prstGeom prst="ellipse">
            <a:avLst/>
          </a:prstGeom>
          <a:noFill/>
          <a:ln w="11429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ＭＳ Ｐ明朝"/>
            </a:endParaRPr>
          </a:p>
        </p:txBody>
      </p:sp>
      <p:sp>
        <p:nvSpPr>
          <p:cNvPr id="601" name="円/楕円 308"/>
          <p:cNvSpPr/>
          <p:nvPr/>
        </p:nvSpPr>
        <p:spPr>
          <a:xfrm rot="1289638">
            <a:off x="7373841" y="4604218"/>
            <a:ext cx="284430" cy="506658"/>
          </a:xfrm>
          <a:prstGeom prst="ellipse">
            <a:avLst/>
          </a:prstGeom>
          <a:noFill/>
          <a:ln w="11429" cap="flat" cmpd="sng" algn="ctr">
            <a:solidFill>
              <a:sysClr val="windowText" lastClr="00000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ＭＳ Ｐ明朝"/>
            </a:endParaRPr>
          </a:p>
        </p:txBody>
      </p:sp>
      <p:sp>
        <p:nvSpPr>
          <p:cNvPr id="602" name="二等辺三角形 309"/>
          <p:cNvSpPr/>
          <p:nvPr/>
        </p:nvSpPr>
        <p:spPr>
          <a:xfrm>
            <a:off x="7038466" y="5288503"/>
            <a:ext cx="82456" cy="77445"/>
          </a:xfrm>
          <a:prstGeom prst="triangle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ja-JP" alt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grpSp>
        <p:nvGrpSpPr>
          <p:cNvPr id="603" name="図形グループ 27"/>
          <p:cNvGrpSpPr/>
          <p:nvPr/>
        </p:nvGrpSpPr>
        <p:grpSpPr>
          <a:xfrm>
            <a:off x="2125688" y="2427497"/>
            <a:ext cx="443212" cy="451495"/>
            <a:chOff x="2555776" y="2568134"/>
            <a:chExt cx="443212" cy="451495"/>
          </a:xfrm>
        </p:grpSpPr>
        <p:sp>
          <p:nvSpPr>
            <p:cNvPr id="604" name="右矢印 272"/>
            <p:cNvSpPr/>
            <p:nvPr/>
          </p:nvSpPr>
          <p:spPr>
            <a:xfrm>
              <a:off x="2555776" y="2568134"/>
              <a:ext cx="443212" cy="451495"/>
            </a:xfrm>
            <a:prstGeom prst="rightArrow">
              <a:avLst/>
            </a:prstGeom>
            <a:solidFill>
              <a:srgbClr val="D16349">
                <a:tint val="95000"/>
              </a:srgbClr>
            </a:solidFill>
            <a:ln w="9525" cap="flat" cmpd="sng" algn="ctr">
              <a:solidFill>
                <a:srgbClr val="D16349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6349">
                  <a:shade val="70000"/>
                  <a:satMod val="10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  <p:sp>
          <p:nvSpPr>
            <p:cNvPr id="605" name="テキスト ボックス 26"/>
            <p:cNvSpPr txBox="1"/>
            <p:nvPr/>
          </p:nvSpPr>
          <p:spPr>
            <a:xfrm>
              <a:off x="2591023" y="2568134"/>
              <a:ext cx="28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ＭＳ Ｐ明朝"/>
                </a:rPr>
                <a:t>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</p:grpSp>
      <p:grpSp>
        <p:nvGrpSpPr>
          <p:cNvPr id="606" name="図形グループ 311"/>
          <p:cNvGrpSpPr/>
          <p:nvPr/>
        </p:nvGrpSpPr>
        <p:grpSpPr>
          <a:xfrm>
            <a:off x="2108976" y="4725144"/>
            <a:ext cx="443212" cy="451495"/>
            <a:chOff x="2555776" y="2568134"/>
            <a:chExt cx="443212" cy="451495"/>
          </a:xfrm>
        </p:grpSpPr>
        <p:sp>
          <p:nvSpPr>
            <p:cNvPr id="607" name="右矢印 312"/>
            <p:cNvSpPr/>
            <p:nvPr/>
          </p:nvSpPr>
          <p:spPr>
            <a:xfrm>
              <a:off x="2555776" y="2568134"/>
              <a:ext cx="443212" cy="451495"/>
            </a:xfrm>
            <a:prstGeom prst="rightArrow">
              <a:avLst/>
            </a:prstGeom>
            <a:solidFill>
              <a:srgbClr val="D16349">
                <a:tint val="95000"/>
              </a:srgbClr>
            </a:solidFill>
            <a:ln w="9525" cap="flat" cmpd="sng" algn="ctr">
              <a:solidFill>
                <a:srgbClr val="D16349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6349">
                  <a:shade val="70000"/>
                  <a:satMod val="10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  <p:sp>
          <p:nvSpPr>
            <p:cNvPr id="608" name="テキスト ボックス 313"/>
            <p:cNvSpPr txBox="1"/>
            <p:nvPr/>
          </p:nvSpPr>
          <p:spPr>
            <a:xfrm>
              <a:off x="2591023" y="2568134"/>
              <a:ext cx="2838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ＭＳ Ｐ明朝"/>
                </a:rPr>
                <a:t>1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</p:grpSp>
      <p:grpSp>
        <p:nvGrpSpPr>
          <p:cNvPr id="609" name="図形グループ 314"/>
          <p:cNvGrpSpPr/>
          <p:nvPr/>
        </p:nvGrpSpPr>
        <p:grpSpPr>
          <a:xfrm>
            <a:off x="4418780" y="2420888"/>
            <a:ext cx="443212" cy="451495"/>
            <a:chOff x="2555776" y="2568134"/>
            <a:chExt cx="443212" cy="451495"/>
          </a:xfrm>
        </p:grpSpPr>
        <p:sp>
          <p:nvSpPr>
            <p:cNvPr id="610" name="右矢印 315"/>
            <p:cNvSpPr/>
            <p:nvPr/>
          </p:nvSpPr>
          <p:spPr>
            <a:xfrm>
              <a:off x="2555776" y="2568134"/>
              <a:ext cx="443212" cy="451495"/>
            </a:xfrm>
            <a:prstGeom prst="rightArrow">
              <a:avLst/>
            </a:prstGeom>
            <a:solidFill>
              <a:srgbClr val="D16349">
                <a:tint val="95000"/>
              </a:srgbClr>
            </a:solidFill>
            <a:ln w="9525" cap="flat" cmpd="sng" algn="ctr">
              <a:solidFill>
                <a:srgbClr val="D16349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6349">
                  <a:shade val="70000"/>
                  <a:satMod val="10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  <p:sp>
          <p:nvSpPr>
            <p:cNvPr id="611" name="テキスト ボックス 316"/>
            <p:cNvSpPr txBox="1"/>
            <p:nvPr/>
          </p:nvSpPr>
          <p:spPr>
            <a:xfrm>
              <a:off x="2591023" y="2568134"/>
              <a:ext cx="31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ＭＳ Ｐ明朝"/>
                </a:rPr>
                <a:t>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</p:grpSp>
      <p:grpSp>
        <p:nvGrpSpPr>
          <p:cNvPr id="612" name="図形グループ 317"/>
          <p:cNvGrpSpPr/>
          <p:nvPr/>
        </p:nvGrpSpPr>
        <p:grpSpPr>
          <a:xfrm>
            <a:off x="4418780" y="4725144"/>
            <a:ext cx="443212" cy="451495"/>
            <a:chOff x="2555776" y="2568134"/>
            <a:chExt cx="443212" cy="451495"/>
          </a:xfrm>
        </p:grpSpPr>
        <p:sp>
          <p:nvSpPr>
            <p:cNvPr id="613" name="右矢印 318"/>
            <p:cNvSpPr/>
            <p:nvPr/>
          </p:nvSpPr>
          <p:spPr>
            <a:xfrm>
              <a:off x="2555776" y="2568134"/>
              <a:ext cx="443212" cy="451495"/>
            </a:xfrm>
            <a:prstGeom prst="rightArrow">
              <a:avLst/>
            </a:prstGeom>
            <a:solidFill>
              <a:srgbClr val="D16349">
                <a:tint val="95000"/>
              </a:srgbClr>
            </a:solidFill>
            <a:ln w="9525" cap="flat" cmpd="sng" algn="ctr">
              <a:solidFill>
                <a:srgbClr val="D16349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6349">
                  <a:shade val="70000"/>
                  <a:satMod val="10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  <p:sp>
          <p:nvSpPr>
            <p:cNvPr id="614" name="テキスト ボックス 319"/>
            <p:cNvSpPr txBox="1"/>
            <p:nvPr/>
          </p:nvSpPr>
          <p:spPr>
            <a:xfrm>
              <a:off x="2591023" y="2568134"/>
              <a:ext cx="31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ＭＳ Ｐ明朝"/>
                </a:rPr>
                <a:t>2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</p:grpSp>
      <p:grpSp>
        <p:nvGrpSpPr>
          <p:cNvPr id="615" name="図形グループ 320"/>
          <p:cNvGrpSpPr/>
          <p:nvPr/>
        </p:nvGrpSpPr>
        <p:grpSpPr>
          <a:xfrm>
            <a:off x="5930948" y="2420888"/>
            <a:ext cx="443212" cy="451495"/>
            <a:chOff x="2555776" y="2568134"/>
            <a:chExt cx="443212" cy="451495"/>
          </a:xfrm>
        </p:grpSpPr>
        <p:sp>
          <p:nvSpPr>
            <p:cNvPr id="616" name="右矢印 321"/>
            <p:cNvSpPr/>
            <p:nvPr/>
          </p:nvSpPr>
          <p:spPr>
            <a:xfrm>
              <a:off x="2555776" y="2568134"/>
              <a:ext cx="443212" cy="451495"/>
            </a:xfrm>
            <a:prstGeom prst="rightArrow">
              <a:avLst/>
            </a:prstGeom>
            <a:solidFill>
              <a:srgbClr val="D16349">
                <a:tint val="95000"/>
              </a:srgbClr>
            </a:solidFill>
            <a:ln w="9525" cap="flat" cmpd="sng" algn="ctr">
              <a:solidFill>
                <a:srgbClr val="D16349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6349">
                  <a:shade val="70000"/>
                  <a:satMod val="10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  <p:sp>
          <p:nvSpPr>
            <p:cNvPr id="617" name="テキスト ボックス 322"/>
            <p:cNvSpPr txBox="1"/>
            <p:nvPr/>
          </p:nvSpPr>
          <p:spPr>
            <a:xfrm>
              <a:off x="2591023" y="2568134"/>
              <a:ext cx="313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ＭＳ Ｐ明朝"/>
                </a:rPr>
                <a:t>3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</p:grpSp>
      <p:grpSp>
        <p:nvGrpSpPr>
          <p:cNvPr id="618" name="図形グループ 323"/>
          <p:cNvGrpSpPr/>
          <p:nvPr/>
        </p:nvGrpSpPr>
        <p:grpSpPr>
          <a:xfrm>
            <a:off x="5930948" y="4725144"/>
            <a:ext cx="443212" cy="451495"/>
            <a:chOff x="2555776" y="2568134"/>
            <a:chExt cx="443212" cy="451495"/>
          </a:xfrm>
        </p:grpSpPr>
        <p:sp>
          <p:nvSpPr>
            <p:cNvPr id="619" name="右矢印 324"/>
            <p:cNvSpPr/>
            <p:nvPr/>
          </p:nvSpPr>
          <p:spPr>
            <a:xfrm>
              <a:off x="2555776" y="2568134"/>
              <a:ext cx="443212" cy="451495"/>
            </a:xfrm>
            <a:prstGeom prst="rightArrow">
              <a:avLst/>
            </a:prstGeom>
            <a:solidFill>
              <a:srgbClr val="D16349">
                <a:tint val="95000"/>
              </a:srgbClr>
            </a:solidFill>
            <a:ln w="9525" cap="flat" cmpd="sng" algn="ctr">
              <a:solidFill>
                <a:srgbClr val="D16349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6349">
                  <a:shade val="70000"/>
                  <a:satMod val="10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  <p:sp>
          <p:nvSpPr>
            <p:cNvPr id="620" name="テキスト ボックス 325"/>
            <p:cNvSpPr txBox="1"/>
            <p:nvPr/>
          </p:nvSpPr>
          <p:spPr>
            <a:xfrm>
              <a:off x="2591023" y="2568134"/>
              <a:ext cx="315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ＭＳ Ｐ明朝"/>
                </a:rPr>
                <a:t>4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</p:grpSp>
      <p:grpSp>
        <p:nvGrpSpPr>
          <p:cNvPr id="621" name="図形グループ 28"/>
          <p:cNvGrpSpPr/>
          <p:nvPr/>
        </p:nvGrpSpPr>
        <p:grpSpPr>
          <a:xfrm>
            <a:off x="7005333" y="3779748"/>
            <a:ext cx="451495" cy="464485"/>
            <a:chOff x="7435421" y="3779748"/>
            <a:chExt cx="451495" cy="464485"/>
          </a:xfrm>
        </p:grpSpPr>
        <p:sp>
          <p:nvSpPr>
            <p:cNvPr id="622" name="右矢印 327"/>
            <p:cNvSpPr/>
            <p:nvPr/>
          </p:nvSpPr>
          <p:spPr>
            <a:xfrm rot="5400000">
              <a:off x="7439563" y="3796879"/>
              <a:ext cx="443212" cy="451495"/>
            </a:xfrm>
            <a:prstGeom prst="rightArrow">
              <a:avLst/>
            </a:prstGeom>
            <a:solidFill>
              <a:srgbClr val="D16349">
                <a:tint val="95000"/>
              </a:srgbClr>
            </a:solidFill>
            <a:ln w="9525" cap="flat" cmpd="sng" algn="ctr">
              <a:solidFill>
                <a:srgbClr val="D16349"/>
              </a:solidFill>
              <a:prstDash val="soli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9525" prstMaterial="matte">
              <a:bevelT w="0" h="0"/>
              <a:contourClr>
                <a:srgbClr val="D16349">
                  <a:shade val="70000"/>
                  <a:satMod val="105000"/>
                </a:srgbClr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  <p:sp>
          <p:nvSpPr>
            <p:cNvPr id="623" name="テキスト ボックス 328"/>
            <p:cNvSpPr txBox="1"/>
            <p:nvPr/>
          </p:nvSpPr>
          <p:spPr>
            <a:xfrm>
              <a:off x="7506005" y="3779748"/>
              <a:ext cx="37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/>
                  <a:ea typeface="ＭＳ Ｐ明朝"/>
                </a:rPr>
                <a:t>4</a:t>
              </a:r>
              <a:endParaRPr kumimoji="1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ＭＳ Ｐ明朝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1000" y="1447800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400" spc="-1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Overview</a:t>
            </a:r>
            <a:endParaRPr lang="en-US" sz="2400" spc="-1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1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Locally Constrained Diffusion Ranking</a:t>
            </a:r>
            <a:endParaRPr lang="ja-JP" altLang="en-US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" name="図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87" y="2474967"/>
            <a:ext cx="5994400" cy="546100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6528023" y="2502024"/>
            <a:ext cx="648072" cy="638944"/>
          </a:xfrm>
          <a:prstGeom prst="ellipse">
            <a:avLst/>
          </a:prstGeom>
          <a:noFill/>
          <a:ln w="28575" cmpd="sng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772342" y="2407856"/>
            <a:ext cx="648072" cy="638944"/>
          </a:xfrm>
          <a:prstGeom prst="ellipse">
            <a:avLst/>
          </a:prstGeom>
          <a:noFill/>
          <a:ln w="28575" cmpd="sng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コンテンツ プレースホルダ 2"/>
          <p:cNvSpPr>
            <a:spLocks/>
          </p:cNvSpPr>
          <p:nvPr/>
        </p:nvSpPr>
        <p:spPr bwMode="auto">
          <a:xfrm>
            <a:off x="457200" y="14478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400" spc="-1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Manifold ranking</a:t>
            </a: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2000" b="1" dirty="0">
              <a:latin typeface="+mn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2000" b="1" dirty="0" smtClean="0"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2000" b="1" dirty="0">
              <a:latin typeface="+mn-lt"/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en-US" sz="2000" b="1" dirty="0" smtClean="0">
              <a:ea typeface="ＭＳ Ｐゴシック" pitchFamily="34" charset="-128"/>
            </a:endParaRPr>
          </a:p>
          <a:p>
            <a:pPr marL="273050" indent="-2730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n-US" sz="2400" spc="-1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</a:rPr>
              <a:t>Locally constrained diffusion process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4184339" y="2449194"/>
            <a:ext cx="648072" cy="638944"/>
          </a:xfrm>
          <a:prstGeom prst="ellipse">
            <a:avLst/>
          </a:prstGeom>
          <a:noFill/>
          <a:ln w="28575" cmpd="sng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stCxn id="6" idx="0"/>
            <a:endCxn id="18" idx="2"/>
          </p:cNvCxnSpPr>
          <p:nvPr/>
        </p:nvCxnSpPr>
        <p:spPr>
          <a:xfrm flipV="1">
            <a:off x="6852059" y="2304490"/>
            <a:ext cx="225020" cy="197534"/>
          </a:xfrm>
          <a:prstGeom prst="line">
            <a:avLst/>
          </a:prstGeom>
          <a:ln w="19050" cmpd="sng"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7" idx="7"/>
            <a:endCxn id="3" idx="2"/>
          </p:cNvCxnSpPr>
          <p:nvPr/>
        </p:nvCxnSpPr>
        <p:spPr>
          <a:xfrm flipV="1">
            <a:off x="1325506" y="2304490"/>
            <a:ext cx="510190" cy="196937"/>
          </a:xfrm>
          <a:prstGeom prst="line">
            <a:avLst/>
          </a:prstGeom>
          <a:ln w="19050" cmpd="sng"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1" idx="0"/>
            <a:endCxn id="12" idx="2"/>
          </p:cNvCxnSpPr>
          <p:nvPr/>
        </p:nvCxnSpPr>
        <p:spPr>
          <a:xfrm flipV="1">
            <a:off x="4508375" y="2304490"/>
            <a:ext cx="0" cy="144704"/>
          </a:xfrm>
          <a:prstGeom prst="line">
            <a:avLst/>
          </a:prstGeom>
          <a:ln w="19050" cmpd="sng"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/>
          <p:cNvSpPr txBox="1"/>
          <p:nvPr/>
        </p:nvSpPr>
        <p:spPr>
          <a:xfrm>
            <a:off x="709013" y="1935158"/>
            <a:ext cx="225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</a:t>
            </a:r>
            <a:r>
              <a:rPr kumimoji="1" lang="en-US" altLang="ja-JP" dirty="0" smtClean="0"/>
              <a:t>anking score vector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83476" y="1935158"/>
            <a:ext cx="164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</a:t>
            </a:r>
            <a:r>
              <a:rPr kumimoji="1" lang="en-US" altLang="ja-JP" dirty="0" smtClean="0"/>
              <a:t>ffinity matrix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351196" y="1935158"/>
            <a:ext cx="145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q</a:t>
            </a:r>
            <a:r>
              <a:rPr kumimoji="1" lang="en-US" altLang="ja-JP" dirty="0" smtClean="0"/>
              <a:t>uery vector</a:t>
            </a:r>
            <a:endParaRPr kumimoji="1" lang="ja-JP" altLang="en-US" dirty="0"/>
          </a:p>
        </p:txBody>
      </p:sp>
      <p:pic>
        <p:nvPicPr>
          <p:cNvPr id="21" name="図 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73500"/>
            <a:ext cx="5410200" cy="546100"/>
          </a:xfrm>
          <a:prstGeom prst="rect">
            <a:avLst/>
          </a:prstGeom>
        </p:spPr>
      </p:pic>
      <p:pic>
        <p:nvPicPr>
          <p:cNvPr id="22" name="図 2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3" y="4903522"/>
            <a:ext cx="2006741" cy="363860"/>
          </a:xfrm>
          <a:prstGeom prst="rect">
            <a:avLst/>
          </a:prstGeom>
        </p:spPr>
      </p:pic>
      <p:pic>
        <p:nvPicPr>
          <p:cNvPr id="23" name="図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06" y="5627960"/>
            <a:ext cx="2337523" cy="90413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611560" y="4437112"/>
            <a:ext cx="806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where</a:t>
            </a:r>
            <a:endParaRPr kumimoji="1" lang="ja-JP" altLang="en-US" dirty="0"/>
          </a:p>
        </p:txBody>
      </p:sp>
      <p:pic>
        <p:nvPicPr>
          <p:cNvPr id="25" name="図 2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75" y="4837828"/>
            <a:ext cx="4454525" cy="496172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2648184" y="4908231"/>
            <a:ext cx="26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,</a:t>
            </a:r>
            <a:endParaRPr kumimoji="1" lang="ja-JP" altLang="en-US" sz="2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084168" y="3888732"/>
            <a:ext cx="26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,</a:t>
            </a:r>
            <a:endParaRPr kumimoji="1" lang="ja-JP" alt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-76200" y="26670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4800" dirty="0" smtClean="0">
                <a:solidFill>
                  <a:srgbClr val="7B9899"/>
                </a:solidFill>
                <a:latin typeface="Georgia" pitchFamily="18" charset="0"/>
              </a:rPr>
              <a:t>Results</a:t>
            </a:r>
            <a:endParaRPr lang="en-US" altLang="zh-CN" sz="4800" dirty="0">
              <a:solidFill>
                <a:srgbClr val="7B9899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09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/>
          </p:cNvSpPr>
          <p:nvPr/>
        </p:nvSpPr>
        <p:spPr bwMode="auto">
          <a:xfrm>
            <a:off x="381000" y="1524000"/>
            <a:ext cx="8610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+mn-lt"/>
              </a:rPr>
              <a:t>Evaluation Metrics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⁻"/>
              <a:defRPr/>
            </a:pPr>
            <a:r>
              <a:rPr lang="en-US" dirty="0" smtClean="0">
                <a:latin typeface="+mn-lt"/>
              </a:rPr>
              <a:t>Precision-Recall </a:t>
            </a:r>
            <a:r>
              <a:rPr lang="en-US" dirty="0">
                <a:latin typeface="+mn-lt"/>
              </a:rPr>
              <a:t>plot (</a:t>
            </a:r>
            <a:r>
              <a:rPr lang="en-US" i="1" dirty="0">
                <a:latin typeface="+mn-lt"/>
              </a:rPr>
              <a:t>PR</a:t>
            </a:r>
            <a:r>
              <a:rPr lang="en-US" dirty="0" smtClean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⁻"/>
              <a:defRPr/>
            </a:pPr>
            <a:r>
              <a:rPr lang="en-US" dirty="0" smtClean="0">
                <a:latin typeface="+mn-lt"/>
              </a:rPr>
              <a:t>Nearest </a:t>
            </a:r>
            <a:r>
              <a:rPr lang="en-US" dirty="0">
                <a:latin typeface="+mn-lt"/>
              </a:rPr>
              <a:t>Neighbor (</a:t>
            </a:r>
            <a:r>
              <a:rPr lang="en-US" i="1" dirty="0" smtClean="0">
                <a:latin typeface="+mn-lt"/>
              </a:rPr>
              <a:t>NN</a:t>
            </a:r>
            <a:r>
              <a:rPr lang="en-US" dirty="0" smtClean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⁻"/>
              <a:defRPr/>
            </a:pPr>
            <a:r>
              <a:rPr lang="en-US" dirty="0" smtClean="0">
                <a:latin typeface="+mn-lt"/>
              </a:rPr>
              <a:t>First </a:t>
            </a:r>
            <a:r>
              <a:rPr lang="en-US" dirty="0">
                <a:latin typeface="+mn-lt"/>
              </a:rPr>
              <a:t>Tier (</a:t>
            </a:r>
            <a:r>
              <a:rPr lang="en-US" i="1" dirty="0" smtClean="0">
                <a:latin typeface="+mn-lt"/>
              </a:rPr>
              <a:t>FT</a:t>
            </a:r>
            <a:r>
              <a:rPr lang="en-US" dirty="0" smtClean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⁻"/>
              <a:defRPr/>
            </a:pPr>
            <a:r>
              <a:rPr lang="en-US" dirty="0" smtClean="0">
                <a:latin typeface="+mn-lt"/>
              </a:rPr>
              <a:t>Second </a:t>
            </a:r>
            <a:r>
              <a:rPr lang="en-US" dirty="0">
                <a:latin typeface="+mn-lt"/>
              </a:rPr>
              <a:t>Tier (</a:t>
            </a:r>
            <a:r>
              <a:rPr lang="en-US" i="1" dirty="0" smtClean="0">
                <a:latin typeface="+mn-lt"/>
              </a:rPr>
              <a:t>ST</a:t>
            </a:r>
            <a:r>
              <a:rPr lang="en-US" dirty="0" smtClean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⁻"/>
              <a:defRPr/>
            </a:pPr>
            <a:r>
              <a:rPr lang="en-US" dirty="0" smtClean="0">
                <a:latin typeface="+mn-lt"/>
              </a:rPr>
              <a:t>E-Measures </a:t>
            </a:r>
            <a:r>
              <a:rPr lang="en-US" dirty="0">
                <a:latin typeface="+mn-lt"/>
              </a:rPr>
              <a:t>(</a:t>
            </a:r>
            <a:r>
              <a:rPr lang="en-US" i="1" dirty="0" smtClean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⁻"/>
              <a:defRPr/>
            </a:pPr>
            <a:r>
              <a:rPr lang="en-US" dirty="0" smtClean="0">
                <a:latin typeface="+mn-lt"/>
              </a:rPr>
              <a:t>Discounted Cumulated Gain 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DCG</a:t>
            </a:r>
            <a:r>
              <a:rPr lang="en-US" dirty="0">
                <a:latin typeface="+mn-lt"/>
              </a:rPr>
              <a:t>) </a:t>
            </a:r>
            <a:endParaRPr lang="en-US" dirty="0" smtClean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alibri" panose="020F0502020204030204" pitchFamily="34" charset="0"/>
              <a:buChar char="⁻"/>
              <a:defRPr/>
            </a:pPr>
            <a:r>
              <a:rPr lang="en-US" dirty="0" smtClean="0">
                <a:latin typeface="+mn-lt"/>
              </a:rPr>
              <a:t>Average </a:t>
            </a:r>
            <a:r>
              <a:rPr lang="en-US" dirty="0">
                <a:latin typeface="+mn-lt"/>
              </a:rPr>
              <a:t>Precision (</a:t>
            </a:r>
            <a:r>
              <a:rPr lang="en-US" i="1" dirty="0" smtClean="0">
                <a:latin typeface="+mn-lt"/>
              </a:rPr>
              <a:t>AP</a:t>
            </a:r>
            <a:r>
              <a:rPr lang="en-US" dirty="0" smtClean="0">
                <a:latin typeface="+mn-lt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dirty="0" smtClean="0">
              <a:latin typeface="+mn-lt"/>
            </a:endParaRPr>
          </a:p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en-US" dirty="0" smtClean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n-US" dirty="0" smtClean="0">
                <a:latin typeface="+mn-lt"/>
              </a:rPr>
              <a:t>Benchmark Homepage and Evaluation Code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altLang="zh-CN" u="sng" dirty="0">
                <a:solidFill>
                  <a:srgbClr val="0070C0"/>
                </a:solidFill>
                <a:latin typeface="+mn-lt"/>
                <a:hlinkClick r:id="rId3"/>
              </a:rPr>
              <a:t>http://www.itl.nist.gov/iad/vug/sharp/contest/2014/Generic3D/index.html</a:t>
            </a:r>
            <a:endParaRPr lang="en-US" altLang="zh-CN" u="sng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4" name="Picture 4" descr="https://encrypted-tbn2.gstatic.com/images?q=tbn:ANd9GcTINnCQSmkIJpANYUjcgw41nrB7DylVo8hOyYO4h65op5ND_QY-L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1816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384175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Evaluations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53001" y="2581870"/>
            <a:ext cx="3429000" cy="92333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1) Standard </a:t>
            </a:r>
            <a:r>
              <a:rPr lang="en-US" dirty="0"/>
              <a:t>weighted metrics</a:t>
            </a:r>
            <a:endParaRPr lang="en-US" dirty="0" smtClean="0">
              <a:latin typeface="+mn-lt"/>
            </a:endParaRPr>
          </a:p>
          <a:p>
            <a:pPr marL="0" lvl="1"/>
            <a:r>
              <a:rPr lang="en-US" dirty="0" smtClean="0">
                <a:latin typeface="+mn-lt"/>
              </a:rPr>
              <a:t>2) Proportionally </a:t>
            </a:r>
            <a:r>
              <a:rPr lang="en-US" dirty="0">
                <a:latin typeface="+mn-lt"/>
              </a:rPr>
              <a:t>weighted </a:t>
            </a:r>
            <a:r>
              <a:rPr lang="en-US" dirty="0" smtClean="0">
                <a:latin typeface="+mn-lt"/>
              </a:rPr>
              <a:t>metrics </a:t>
            </a:r>
          </a:p>
          <a:p>
            <a:pPr marL="0" lvl="1"/>
            <a:r>
              <a:rPr lang="en-US" dirty="0" smtClean="0">
                <a:latin typeface="+mn-lt"/>
              </a:rPr>
              <a:t>3) Reciprocally </a:t>
            </a:r>
            <a:r>
              <a:rPr lang="en-US" dirty="0">
                <a:latin typeface="+mn-lt"/>
              </a:rPr>
              <a:t>weighted </a:t>
            </a:r>
            <a:r>
              <a:rPr lang="en-US" dirty="0" smtClean="0">
                <a:latin typeface="+mn-lt"/>
              </a:rPr>
              <a:t>metrics</a:t>
            </a:r>
            <a:endParaRPr lang="en-US" dirty="0">
              <a:latin typeface="+mn-lt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267200" y="2286000"/>
            <a:ext cx="609600" cy="1600200"/>
          </a:xfrm>
          <a:prstGeom prst="rightBrac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15" y="3647661"/>
            <a:ext cx="1447800" cy="6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15" y="4343400"/>
            <a:ext cx="1834222" cy="64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9B9A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9B9A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9B9A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9B9A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9B9A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9B9A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9B9A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9B9A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79B9A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79B9A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tl.nist.gov/iad/vug/sharp/contest/2014/Generic3D/results_files/SHREC14_Comprehensive_PR_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597"/>
            <a:ext cx="3657600" cy="3489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Results: Precision-Recall</a:t>
            </a:r>
          </a:p>
        </p:txBody>
      </p:sp>
      <p:pic>
        <p:nvPicPr>
          <p:cNvPr id="8" name="Picture 2" descr="http://www.itl.nist.gov/iad/vug/sharp/contest/2014/Generic3D/results_files/SHREC14_Comprehensive__bes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740" r="3228" b="1673"/>
          <a:stretch/>
        </p:blipFill>
        <p:spPr bwMode="auto">
          <a:xfrm>
            <a:off x="4419600" y="1850596"/>
            <a:ext cx="3657600" cy="3489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422781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All Runs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2600" y="5422781"/>
            <a:ext cx="1100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+mn-lt"/>
              </a:rPr>
              <a:t>Best Runs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tl.nist.gov/iad/vug/sharp/contest/2014/Generic3D/results_files/tabl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5181601" cy="3772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Results: Six metrics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91000" cy="381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/>
              <a:t> Standard </a:t>
            </a:r>
            <a:r>
              <a:rPr lang="en-US" sz="2000" b="1" dirty="0"/>
              <a:t>performance metrics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Results: Six metrics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91000" cy="381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 smtClean="0"/>
              <a:t> Proportionally </a:t>
            </a:r>
            <a:r>
              <a:rPr lang="en-US" sz="2000" b="1" dirty="0"/>
              <a:t>weighted metrics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5581740" cy="3505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16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Results: Six metrics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4191000" cy="3810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/>
              <a:t> </a:t>
            </a:r>
            <a:r>
              <a:rPr lang="en-US" sz="2000" b="1" dirty="0" smtClean="0"/>
              <a:t>Reciprocally </a:t>
            </a:r>
            <a:r>
              <a:rPr lang="en-US" sz="2000" b="1" dirty="0"/>
              <a:t>weighted metrics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46330"/>
            <a:ext cx="4972050" cy="3516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334000"/>
            <a:ext cx="762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endParaRPr lang="en-CA" sz="2000" dirty="0">
              <a:latin typeface="+mn-lt"/>
            </a:endParaRPr>
          </a:p>
          <a:p>
            <a:pPr lvl="1" algn="just"/>
            <a:r>
              <a:rPr lang="en-CA" sz="2000" dirty="0">
                <a:latin typeface="+mn-lt"/>
              </a:rPr>
              <a:t>We need to mention that the above ﬁnding is consistent with three types of metrics, either standard, or proportionally or reciprocally weighted ones.</a:t>
            </a:r>
          </a:p>
        </p:txBody>
      </p:sp>
    </p:spTree>
    <p:extLst>
      <p:ext uri="{BB962C8B-B14F-4D97-AF65-F5344CB8AC3E}">
        <p14:creationId xmlns:p14="http://schemas.microsoft.com/office/powerpoint/2010/main" val="26016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Motivation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001000" cy="4498975"/>
          </a:xfrm>
        </p:spPr>
        <p:txBody>
          <a:bodyPr>
            <a:normAutofit fontScale="92500"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Large </a:t>
            </a:r>
            <a:r>
              <a:rPr lang="en-US" sz="2000" dirty="0" smtClean="0">
                <a:solidFill>
                  <a:srgbClr val="00B050"/>
                </a:solidFill>
              </a:rPr>
              <a:t>scale </a:t>
            </a:r>
            <a:r>
              <a:rPr lang="en-US" sz="2000" dirty="0" smtClean="0">
                <a:solidFill>
                  <a:srgbClr val="00B0F0"/>
                </a:solidFill>
              </a:rPr>
              <a:t>comprehensive</a:t>
            </a:r>
            <a:r>
              <a:rPr lang="en-US" sz="2000" dirty="0" smtClean="0"/>
              <a:t> 3D </a:t>
            </a:r>
            <a:r>
              <a:rPr lang="en-US" sz="2000" dirty="0"/>
              <a:t>model retrieval is </a:t>
            </a:r>
            <a:r>
              <a:rPr lang="en-US" sz="2000" dirty="0" smtClean="0"/>
              <a:t>an </a:t>
            </a:r>
            <a:r>
              <a:rPr lang="en-US" sz="2000" i="1" dirty="0"/>
              <a:t>important </a:t>
            </a:r>
            <a:r>
              <a:rPr lang="en-US" sz="2000" dirty="0" smtClean="0"/>
              <a:t>research area, because</a:t>
            </a:r>
          </a:p>
          <a:p>
            <a:pPr lvl="1"/>
            <a:r>
              <a:rPr lang="en-US" sz="1800" dirty="0" smtClean="0"/>
              <a:t>1) </a:t>
            </a:r>
            <a:r>
              <a:rPr lang="en-US" sz="1800" dirty="0">
                <a:solidFill>
                  <a:srgbClr val="00B050"/>
                </a:solidFill>
              </a:rPr>
              <a:t>Large </a:t>
            </a:r>
            <a:r>
              <a:rPr lang="en-US" sz="1800" dirty="0" smtClean="0">
                <a:solidFill>
                  <a:srgbClr val="00B050"/>
                </a:solidFill>
              </a:rPr>
              <a:t>scale</a:t>
            </a:r>
            <a:r>
              <a:rPr lang="en-US" sz="1800" dirty="0" smtClean="0"/>
              <a:t>: the number of the models</a:t>
            </a:r>
          </a:p>
          <a:p>
            <a:pPr lvl="2"/>
            <a:r>
              <a:rPr lang="en-US" sz="1600" dirty="0" smtClean="0"/>
              <a:t>New 3D models are created in an increasingly rapid rate due to the advanced sensing devices such as Kinect,  while the benchmarks in research almost remain unchanged</a:t>
            </a:r>
          </a:p>
          <a:p>
            <a:pPr lvl="2"/>
            <a:r>
              <a:rPr lang="en-US" sz="1600" dirty="0" smtClean="0"/>
              <a:t>Increase the order </a:t>
            </a:r>
            <a:r>
              <a:rPr lang="en-US" sz="1600" dirty="0"/>
              <a:t>of </a:t>
            </a:r>
            <a:r>
              <a:rPr lang="en-US" sz="1600" dirty="0" smtClean="0"/>
              <a:t>magnitude From ~1,000 to ~10,000</a:t>
            </a:r>
          </a:p>
          <a:p>
            <a:pPr marL="411480" lvl="1" indent="0">
              <a:buNone/>
            </a:pPr>
            <a:endParaRPr lang="en-US" sz="1800" dirty="0" smtClean="0"/>
          </a:p>
          <a:p>
            <a:pPr lvl="1"/>
            <a:r>
              <a:rPr lang="en-US" sz="1800" dirty="0" smtClean="0"/>
              <a:t>2) </a:t>
            </a:r>
            <a:r>
              <a:rPr lang="en-US" sz="1800" dirty="0" smtClean="0">
                <a:solidFill>
                  <a:srgbClr val="00B0F0"/>
                </a:solidFill>
              </a:rPr>
              <a:t>Comprehensive</a:t>
            </a:r>
            <a:r>
              <a:rPr lang="en-US" sz="1800" dirty="0" smtClean="0"/>
              <a:t>:  the domain-type of models </a:t>
            </a:r>
          </a:p>
          <a:p>
            <a:pPr lvl="2"/>
            <a:r>
              <a:rPr lang="en-US" sz="1600" dirty="0" smtClean="0"/>
              <a:t>The type of model can be ambiguous or unknown in applications</a:t>
            </a:r>
          </a:p>
          <a:p>
            <a:pPr lvl="2"/>
            <a:r>
              <a:rPr lang="en-US" sz="1600" dirty="0" smtClean="0"/>
              <a:t>Combine the generic and several domain-dependent datasets</a:t>
            </a:r>
          </a:p>
          <a:p>
            <a:endParaRPr lang="en-US" sz="2000" dirty="0" smtClean="0"/>
          </a:p>
          <a:p>
            <a:r>
              <a:rPr lang="en-US" sz="2000" dirty="0" smtClean="0"/>
              <a:t>The first </a:t>
            </a:r>
            <a:r>
              <a:rPr lang="en-US" sz="2000" b="1" dirty="0" smtClean="0"/>
              <a:t>Large </a:t>
            </a:r>
            <a:r>
              <a:rPr lang="en-US" sz="2000" b="1" dirty="0"/>
              <a:t>scale comprehensive 3D shape </a:t>
            </a:r>
            <a:r>
              <a:rPr lang="en-US" sz="2000" b="1" dirty="0" smtClean="0"/>
              <a:t>retrieval </a:t>
            </a:r>
            <a:r>
              <a:rPr lang="en-US" sz="2000" dirty="0" smtClean="0"/>
              <a:t>benchmark</a:t>
            </a:r>
          </a:p>
          <a:p>
            <a:pPr lvl="1"/>
            <a:r>
              <a:rPr lang="en-US" altLang="zh-CN" sz="1800" dirty="0" smtClean="0">
                <a:ea typeface="宋体" charset="-122"/>
              </a:rPr>
              <a:t>Referring the object categorization by </a:t>
            </a:r>
            <a:r>
              <a:rPr lang="en-US" altLang="zh-CN" sz="1800" dirty="0" err="1" smtClean="0">
                <a:ea typeface="宋体" charset="-122"/>
              </a:rPr>
              <a:t>Etiz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i="1" dirty="0" smtClean="0">
                <a:ea typeface="宋体" charset="-122"/>
              </a:rPr>
              <a:t>et al</a:t>
            </a:r>
            <a:endParaRPr lang="en-US" altLang="zh-CN" sz="1800" dirty="0" smtClean="0">
              <a:ea typeface="宋体" charset="-122"/>
            </a:endParaRPr>
          </a:p>
          <a:p>
            <a:pPr marL="411480" lvl="1" indent="0">
              <a:buNone/>
            </a:pP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1480" lvl="1" indent="0">
              <a:buNone/>
            </a:pP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EHA12] </a:t>
            </a: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Eitz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M., Hays J., Alexa M.: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humans sketch objects? ACM Trans. Graph. 31, 4 (2012), 44:1–44:10. </a:t>
            </a:r>
          </a:p>
          <a:p>
            <a:pPr lvl="2"/>
            <a:endParaRPr lang="en-US" altLang="zh-CN" sz="1600" dirty="0" smtClean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Results: Performance </a:t>
            </a:r>
            <a:r>
              <a:rPr lang="en-US" sz="3200" dirty="0" smtClean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Analysis </a:t>
            </a:r>
            <a:endParaRPr lang="en-US" sz="32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558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 Overall Ranking</a:t>
            </a:r>
            <a:endParaRPr lang="en-US" sz="2400" dirty="0" smtClean="0"/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 </a:t>
            </a:r>
            <a:r>
              <a:rPr lang="en-US" dirty="0" smtClean="0"/>
              <a:t> place: </a:t>
            </a:r>
            <a:r>
              <a:rPr lang="en-US" dirty="0" err="1"/>
              <a:t>Tatsuma’s</a:t>
            </a:r>
            <a:r>
              <a:rPr lang="en-US" dirty="0"/>
              <a:t> LCDR-DBSVC </a:t>
            </a:r>
            <a:endParaRPr lang="en-US" dirty="0" smtClean="0"/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 </a:t>
            </a:r>
            <a:r>
              <a:rPr lang="en-US" dirty="0" smtClean="0"/>
              <a:t> place: </a:t>
            </a:r>
            <a:r>
              <a:rPr lang="en-US" dirty="0" err="1" smtClean="0"/>
              <a:t>Furuya’s</a:t>
            </a:r>
            <a:r>
              <a:rPr lang="en-US" dirty="0" smtClean="0"/>
              <a:t> MR-D1SIFT</a:t>
            </a:r>
          </a:p>
          <a:p>
            <a:pPr lvl="1"/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 smtClean="0"/>
              <a:t> Comparison of methods without learning</a:t>
            </a:r>
            <a:endParaRPr lang="en-US" sz="2400" dirty="0" smtClean="0"/>
          </a:p>
          <a:p>
            <a:pPr lvl="1"/>
            <a:r>
              <a:rPr lang="en-US" dirty="0" smtClean="0"/>
              <a:t>View based &gt; local feature &gt; global features</a:t>
            </a:r>
          </a:p>
          <a:p>
            <a:pPr lvl="1" algn="just"/>
            <a:r>
              <a:rPr lang="en-CA" dirty="0" smtClean="0"/>
              <a:t>Overall, ZFDR</a:t>
            </a:r>
            <a:r>
              <a:rPr lang="en-CA" dirty="0"/>
              <a:t>, </a:t>
            </a:r>
            <a:r>
              <a:rPr lang="en-CA" dirty="0" smtClean="0"/>
              <a:t>BF-DSIFT and HSR-DF </a:t>
            </a:r>
            <a:r>
              <a:rPr lang="en-CA" dirty="0"/>
              <a:t>are comparable to </a:t>
            </a:r>
            <a:r>
              <a:rPr lang="en-CA" dirty="0" smtClean="0"/>
              <a:t>DB-SVC</a:t>
            </a:r>
          </a:p>
          <a:p>
            <a:pPr marL="411480" lvl="1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/>
              <a:t> Comparison of all methods </a:t>
            </a:r>
            <a:r>
              <a:rPr lang="en-US" sz="2400" b="1" dirty="0" smtClean="0"/>
              <a:t>including learning-based ones</a:t>
            </a:r>
            <a:endParaRPr lang="en-US" sz="2400" b="1" dirty="0"/>
          </a:p>
          <a:p>
            <a:pPr lvl="8">
              <a:buFont typeface="Wingdings" panose="05000000000000000000" pitchFamily="2" charset="2"/>
              <a:buChar char="q"/>
            </a:pPr>
            <a:endParaRPr lang="en-US" dirty="0"/>
          </a:p>
          <a:p>
            <a:pPr lvl="1" algn="just"/>
            <a:r>
              <a:rPr lang="en-CA" dirty="0"/>
              <a:t>Manifold Ranking </a:t>
            </a:r>
            <a:r>
              <a:rPr lang="en-CA" dirty="0" smtClean="0"/>
              <a:t>learning: </a:t>
            </a:r>
            <a:r>
              <a:rPr lang="en-CA" dirty="0"/>
              <a:t>Apparent performance improvement: LCDR-DBSVC has a 20.6%, 17.4%, 9.0%, 4.2% and 21.3% gain over DBSVC in terms of non-weighted FT, ST, E, DCG and </a:t>
            </a:r>
            <a:r>
              <a:rPr lang="en-CA" dirty="0" smtClean="0"/>
              <a:t>AP</a:t>
            </a:r>
          </a:p>
          <a:p>
            <a:pPr marL="411480" lvl="1" indent="0" algn="just">
              <a:buNone/>
            </a:pPr>
            <a:endParaRPr lang="en-CA" dirty="0"/>
          </a:p>
          <a:p>
            <a:pPr lvl="1" algn="just"/>
            <a:r>
              <a:rPr lang="en-CA" dirty="0"/>
              <a:t>Indicates the advantage of employing machine learning approach in the 3D model retrieval research ﬁeld</a:t>
            </a:r>
          </a:p>
          <a:p>
            <a:pPr marL="411480" lvl="1" indent="0" algn="just">
              <a:buNone/>
            </a:pPr>
            <a:endParaRPr lang="en-US" dirty="0" smtClean="0"/>
          </a:p>
        </p:txBody>
      </p:sp>
      <p:sp>
        <p:nvSpPr>
          <p:cNvPr id="3" name="AutoShape 2" descr="data:image/jpeg;base64,/9j/4AAQSkZJRgABAQAAAQABAAD/2wCEAAkGBw8PEBQPDxAQDw8PEA8QDw8QFBAQEA8PFBEWFhQUFBYYHCggGBonHBQUITEhJSkrLi8uFx8zODMsNygtLisBCgoKDg0OGhAQGiwcHCQsLCwsLCwsLCwsLCwsLCwsLCwsLCwsLCwsLCwsLCwsLCwsLCwsLCwsLCwsLCwsLCwsLP/AABEIAMYA8AMBEQACEQEDEQH/xAAcAAEAAgMBAQEAAAAAAAAAAAAABAUCAwYHAQj/xABBEAABAwICBAkJBwQCAwAAAAABAAIDBBEFIRIxQVEGBxNhcYGRobEUIiMyQlJicsEzQ1OCktHhJHODsqLSVMPx/8QAGwEBAAIDAQEAAAAAAAAAAAAAAAECAwQFBgf/xAArEQEAAgIBAwMDAwUBAAAAAAAAAQIDEQQSITEFE0EyUWEGIiMUM1JxgZH/2gAMAwEAAhEDEQA/APcEBACAgIAQEBACAgIOf4d4d5TQTxgXcGabPmZmFsca/RkiWDkV6qS844m8R5OrfCTlURAgfFGSR3OK6fqVN0i0OfwbatMN/G/h+hVRzgZTMLT8zCPoQvJcymp6n079MZ947Yvs7Di3xTlMOaXHOn0mO6G5juW1gvvHtwfWeNNOXMf5PJ3aWIV+/wAoqDb+3pZH9K5/15Hs+3E4P+oer8ZNaKbDHsbkZA2Fttx19wXo+Dj6skPlfNyz0zM/LluJbDryT1JGTGsiZ0m5cR2BbnqeTxVp8Cvmz1pch1BAQEBAQEBAQEBAQEBACAgICAgICAgIMXtBBBzBFiN4SOyJjcafnyG+G4oN0FTbdeMnwse5ein+bB/xxI/jyvUONOg5ag5UZmFwkFvdOvuXleVXdJe2/T/J9vkx9peccHOEHklLWRXty0bTH858091uxaWHJqsw9T6rwvdz48n2lY8U9BytbylsqePS6HOyHgVbiU3bqYP1Hn6OPFI+U/jqxDSlgpgco2vlf8zrAdwK9X6ZTtNny/n37xDseLLD+Qw6O4s6W8rvzau6y0eZfqyy2+LTpo6tarZEBAQEBAQEBAQEBAQEAICAgICAgBAQEBNDxTjhw7k6xsoGVREf1MsD3OC7np1+qk1cfm06bxL0Pg9MMQwpmlmXwGN/zNBaVyOXj6bzV1+Bn6ZrePh4RVwlukx3rMcWnpabFeencW0+tRaMuGLQ9d4m6HQpHznXO/L5W5di6fFpqrwnr/J9zNFfiHn/AAnmdiGKSNb95OIGbbAHRv0ayvVYY9rj7eFyz7mV77SwtjY2NuTWNDQOYCy8/adzt2qRqNNqhYQEBAQEBAQEBAQEBAQAgFAQAgICAEBAQFA4Pjfw7laJswHnU8gdz6DsnfTsXQ9PydOTX3aXNpuu1fxLYjpRT0xOcbmyN+V4IIHW3vWX1LHq0WY+BftpyXGJh/IV8oAs2W0jd2eRt2LyvJr05H1f0LP73E19uzuODGLMp8HdI02EMLtH5rZd66vDr16iHhfWd0y224vipw8z4g17sxAx0hPxHIX7Su/z79GGKw81xK9V9vdVwXZEBAQEBAQEBAQEBAQEBACAgIPqD4gIAQEBAQQMdoRUU0sJz5SNzR02y71kxW6bxLHlr1UmHivFlXGmxFjHZCUOgd82zvC7fNr7mGJcni26MunV8cuH5Q1IGouiceY5t77ryPNr2iX0b9McjV7Y/v3cA/GSyiNJf7SUH8gFz3nuXT9E/dZzf1jh6LxaPl6NxMYdoU8tSRnM8MafhZ/JW76lfd9PK8Gmo29HXOdAQEBAQEBAQEBAQEBAQEAICAgICAgBAQEBB8JUb0PzxwnkZBiMktO4FjZhNG5urXcgdYK7/FzUzYdbcXPS1Mu4evcL4mV2GPc0gl0QmZYi9wLrzvIp2mHqfR+R7eelngk8bpNHQGk6+QGs3Wv6dyIwX7vT/qbj15HG6qzuYfobgPCyOhhjYbljAHjaJNbgee5W9kzxmvNqvC4sfRXS/CqyCAgICAgICAgICAgICAgIBQEBAQEAICAgJscnwpxR8jvIae5e6wnc3W1p1MG4nPoC53KzzM+3TzLLSvzLbHwHw9zWmop4ppGtA0nDID3RzLa4nVhprbFkrFp3pKZwbw5rdAQxhoFg0ONgN1rrJbJWfMpruvhpg4F4U1wcykhDmm4LRmCqTXHZsTyc016ZmdPmg6jm0hcsf6w95o2/MO9adYnBf8Sx/VDoo3hwBBuCLgjaF0YttiZKQQEBAQEBAQEBAQEBAQAgICD6g+ICD6EHxBqqahkTS+R7WNGZc4hoHWVW1or5IjbkMX4ds0XMo2OmfYgSkaMTTvz9Zc7P6jjpExHlmphmzkqGeraSY3lrnX0nNGk8k5k3O0rg/wBbNbTb5bXt7jTdLS1L85ZpL/HIW911S3PyW+Uxjq0mhbtkYfz/AMrH/VZVuirdDFo+rIPyyW+qtXl5YR0VWsUz3NDXvm0QQQWuDrEbc1njnWntaVJxR5X+E18kY0WlkzNYYfRSM32BuHdy7HE5tYr072174++11S4lHIdC5ZJ+HINB/UDr6l06ZYswzCasiBAQEBAQEBAQEBAQEAICAgICAgXQc9j/AAmZTu5GBvlFSfu2nzY+eQj1ejWtHk86mGO892SmObOOqaeaqdylVJypGoerTxHc0bT2rzHJ9SvknTcpiirXPNBDlblH7jqHQ0fVacdd/wAMiHPiE78h6Nu4ZLLGOkeRDMbj6ziVkiax4gBTtUxdCRDSxHW09RzVtkrKnwiN32c8kTtl8x2hZK4628q7lvfDXU40i1tTGPabmR2ZhROCY7wjqiVlh2OQ1A5N1tIaopjYg/A/YVnw8q+OdT3UtSJ8LqmxF8WR0pYxra77eMf+xveuxg5tbNe2Ne087JGh7HBzXaiDcFdGtotG4YpbFYEBAQEBAQEBAQEAICAgICAoHMcIcckLzSUhHKgXnnObKZn/AH5lyvUPUK4KajyzY8e1HT0kcTDo3DD5z5HH0kx2ucdgXjsue+W3fvLdrGkZ3Kz5Rjk4hlp2tcfCE3XH9XeU+Wk4c1moZ7ScyVaM82TpEmiWSthFe1ZolDFSNsbrKROpprK8SrMLmjry3UbLZrlmGOaw+YhRU9ULvAik2SsyF/iCvPRdHeFfFXy0zhDV3dH91O3NzRvB2hYfplaY2sW4nJRvEjbPikzcG+pK3327n+K3uNzLUnVvDFfHt21DVsnYJY3BzHC4I8DuK7+O8XjcNaY1LeroEBAQEBAQEBAQAgICAEBBR8J8WfA1sMFjVVBLYhr0B7UjhuF1oc3l1wY5tPlkx06pc/TUrI2GNpuxpLpZHa5pPac47QvC5898t+qfMt6tYhnS0ZqjpvBEAPmM1GU+87mWHJljDGo7ymZWssAtkLAbAtLrmZ7piVZVwrYx3Soa57G5EgHdtXQxVm0Cskmvqa49y2q0/KGkl52AdJusnaA0yHNBNy4OJysBbVZT0xraEpkixwlJZPZXiVdNwq1aLImHyaqD2mN/nNPa07wp6iIasKrhGTTTnSgefNdtjPvBWiY8SiYWWD4k/DKnkpTemmIu72Wk6pG8x2ro8DlTSemzDlpuOz0gG+a78TuGq+qQQEBAQEBAQEAICAgIMJpAxpe42a0EuJ1ADWq2mIjcjg6ed073Vbrh9T5sI/CpW7RuJ19a8P6rzPeyTHxDexU1Dc2HlpORGUUdjKRt3MXKm/t1658yyzK/aABYZAZALmWtNp2oxeEhMK+qatnHLI5iuicHE2vc3511MV+2hXaYLg03bc2uRktmsbQ1vFjY7MlIiyfat+VyzV+hCSse0vukg+l6lDBz1MDTMb9StAuqMispjA7OWFpdGdrmbWrJE7/4pPaXUcXuMmaF1NIby01gL63RH1T1WsvR8LP7le7Uy11LrlvMQgICAgICAgIAQEBAQc1w3qCY46Vps6rfoHmibYyHvA61zPVOR7WGfyy4q7lTzVDWNdIBk0aEQ+FuTR1leH11W034jS3wil5KIA+u7znne461ocrJ1W7eFJTVrIYPKmFoV9U5bNIXUlW5b2OBTVf1HitzHMoapvWPzHxV4ShSj0rflK2K/QhJWEEGJClDAqYSwcrDbhVWYZmuGw36RtCtM/KsxuF1JOKHEYqhptDNYO3cnJ+xst/hZenJr7sOSN1eor0kTtpvqkEBAQEBAQEAICAgIOD4QVWnXvP/AI0DY2f3JDc9epeW9bybtFG5gr2RXAOmih9lp0nDmb/K8/4razZl0zJVybVmZV0yMijpR0tEsyvWq0QraqZbOOiVRUyLcx1FXVHLrHitqiHyQecek+KkhElb6ZvylZqz+xHyliNYepY5NR1DExq0WQ1OYrRI0uCvsaJDax3HuV/wiV9jMXL0DXbYiWX+Fwu1TivqYlSY+HonBWv8oo4JTmXRtDvmGR7wvXYrdVIlo2jUrVZVRAQEBAQEBAQEBAUSPMDLp1M7jqfU/wDFuX0XjPVLbyy6GKNVYUM15nO3NA7Tmudkr/HEMi7jqloTjWbDVKvtiPLVK9cYgTzrZpRCBK+6z1gRKjV1jxWag3FuZ6T4qkyNJjvM35D4rJ1aohYNgWtN0svJlHWMH06tFxGkhV4shFljWaJEOoZkehZqzsdDhfn0UgOd42uHS3/6qROrzCny6HitmvROZfOKeVvQCbher4Nt4oaWWP3OyW6xiAgICAgICAgICAonwQ8kpHee8n8Wc95Xiuf/AHZdHH9LXRvsXHeR4LWtXcLpzahYZxpZeUqvtjU+oUxQaHyrLFRqLlbQwlHm9nipqJrWZnpKxWnuPsUN5x8n1UWtrGhcR0y0pus2+SqvuIa30qtGQQp6ZZa3FdUQrarZCtqGa+tbOORd8HG/0rueNw7wseSdZJQteKg+jqhuqG97F6z03+00s3l3i6LCICAgICAgICAgICj4HlMkOhNI3dNKO03+q8d6hXWSXQxT2RKJt2k/FmsPT2X+W4rHNU7YOco6Rrc9OkYFynSWTVEja5vm9niqfKFlHHn1rBknulIo4bz/AOIf7FY8lv4hexwrnTc228iq9SNtb4FMXNoc8CzUulU1cC28dxSVzbNJ3A+C38M7mESuMJj0KIHaYvHNYclt5pQs+KmL+nnk9+peB+UWXtfT66xQ0c0/udwt5iEBAQEBAQEBAQEBQOAx+k0aiUge2yTqeLeLSvOep4u+25ht2U+ER3fNEddtIflP7Fc/FG4ZbNk0FkmpEokjVjmFkdyhLFQNsax2EtrcuseKxxPcW7I8z0nxWtmnvKYSaFnp/wDEP9ysOaf4o/2iV41q50yrMs7KNqsS1IlMSjzRrLWy8SqKyNbeOyzmcZYS3QHrSOawDpK6nG+/2UsvsbcIKYjY1gH6R/K1sH78u/yTOoXvF3SGLDobizpA6V3S838LL6Dx69OOIc+87s6VZ1BAQEBAQEBACAUBAQUPCOkBex+x4dC885sYz2gj8y5/Ow9dWXHbUuIncaapjmIsCbPHRk4Febx/stqW5PeF3XUgBuM2nNp3tOpbOSjHEqaoisteYZIlXytWOYWhqVUtsRWOwmxauseKwx5F4xvnHpPitTPPeUpFGP6j/CP9ysWX+zH+0SuAufLHL6oBSNMqtVeFXWBbeNZR4fBy9ZfXHSjSdu5V2odi6WS3tYNfMqS18LtKd0VHGfPqZBHlrDb3ceoXWz6Px5vk2rktqr0+CFsbGsaLNY0NaNwAsF7qI05892xSCAgICAgICAEBAQEEevpRNG6M5aQyO1rthHWqXr1RpMTpxmNUJnjNxaQkhw92obrHQRmF5rmYOi225ju08G63l4jA/wC1h9W+tzN3UoxW6o1JaNTtrrYlhvXUrRO1PO1YZXhEKpKzfDCSA64ANwL3vkc1jsJ0EF9bsuYZrXtbQuqdaWTcpS44TpiRuvRLSDtF7hU3E16ZRKe17trb9Cx+xE+JY5faacSN0hqzHYbfRYMmPonQ2ErHBDRM5XrDJEKDG63k2ZDSe46MbBrc86gF0uLh6p7+CZb8Oo/JYNBxBkd6SZ295+g+inPf3suo8K1R+A9IaurlxBw9FDeClv7TvvH9wHavZ+kcX28e5aua+509BXaa4gICAgICAgICAgICAgpcZpgwmX7t9hPb2SPVlHRt5lpcrBF4XpbTjcbo5IZfKYcnsIMoGrmeN7SvP2rNJblZi0aTBVsqo+VZYOA9Iza07xzK1p6438oiNKaqC17QvCA8rGsjkyag5wAvYA5C5VtwaSIWv99/6lhtMfZOlnTNd77/ANRWte/4NLWnh+OT9ZWrbJr4TpOjph78v6ysE5pj4V0nUzWxtDG6hvNz2rXvabzuTTJ8qrFSIV+I17ImF73WaO/mG8rawYJyTqEzOkHCaRz3+WVDbOt/TxH7tvvO5ytvPkilfax/9lTyi47PLUSNoKY+nn+1f+DD7T3biuh6T6fOW3XPhXJeKw7/AArD46WFkEQ0Y4mho3neTznWvcViKxqGhM7S1YEBAQEBAQEBACAgICAg+OaCLHMHIjeFExuCHL4pRmDL7rMRPOYjv91J8B2FcrmcaZ/dDNS7lKuhfA8zU126P2ket0f/AGbzri2rMT2bUTtGlq2yZ20HbW+yehUmdpQZCqrMA5VmEtsb1SaidBMte1BYwVK1rY0p8VUsFsY3CrWP2pEOtxhrPNF3yH1Y2ZuJ+i2cXEme89o+6Jl9o8McXCess54zipx6kfO7eVfJnrSvRi/9U1tjjmMOY4RQtM1XLlFC3M/M7cAs/p/Avnt47ItaKw6HgjwdFExz5DylXPZ1RLz7GN3NC91xuPTDSKw0r3m0uhWyoICAgICAgICAgBAQEBAQEGMkYcC1wDmkWIOYIUTG+0jj8awSaD0lPpPY32RnJENwv67ebWuTyuFPmrPTJ93MuEE51tglvnrETjz7WFce9e+pjTZiUOrw6SP1gW7jraeg6isM1mFtoT43t1tJ6FG4WYCYDXl05KdDcyqb7w7VSccz8ISGYgwe0PFY5wSnaTBXPflFHJIfhaQO0qk4ax9UxCNrCHDKqT7Z7aZm5vnyH9linNhp9MdUndZ0cEFMDyTbO9qV/nPPWdS1rXy5p1KNK1+KzVUhgw9nLSX8+Y/Yw85O082tdXg+kXyTE38KXyRXw63gxwYiogXucZqqT7Wof6x+Fvut5l7DBxq4q6q0rXmy/WwqICAgICAgICAgIAQEBACAgICgEFFjnBanqvOsYpfxY8ifmGp3WtbNxaZPheuSYcjVYJidHfkx5TD8FndrHfRcnN6fev094bFctZVoxinvaaF0L9uhdn/F2XYtC+CY+qrLEwktlo36pR0SMP0WC2L7dlttraek96nPU/8AZY5x3/yOpuY6lZmDB1NcfELFOK/+Up3D5PwggjGcoA3Ns0fuqf0l7fBuIRYsWnqDajppZyfbsWsHOXu/dbuH0nJfzGlJyxC3ouBNRUWdiM5DNfk0BLW9DnjM9S7vG9Kx4+9o3LWvnmfDtKChhp2COGNsbG6mtFh/K61axHhhmdpKsgQEBAQEBAQEBAQEAICAgICAg+hB8QEBQItXh8MwtLEyQfE0FUtirPlPVpSVHAXDX58gWf23yRjsBWG3Dxz8LRlsiO4uqHY6cc3KO+qx/wBBi+y3vWZM4u8OHrCZ/TNKPAhWrwcUfCJzWWdDwUw+A3jpYtIe04abu111lrgpXxCs3mVyxgaLAADcMgs0a+FdslIICAgICAgICAgIC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Olympic Gold Silver and Bronze Medals PS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6" t="44024" r="34066" b="9023"/>
          <a:stretch/>
        </p:blipFill>
        <p:spPr bwMode="auto">
          <a:xfrm>
            <a:off x="4457399" y="2057068"/>
            <a:ext cx="414030" cy="4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Olympic Gold Silver and Bronze Medals PS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7" t="42846" r="64535" b="10201"/>
          <a:stretch/>
        </p:blipFill>
        <p:spPr bwMode="auto">
          <a:xfrm>
            <a:off x="4703638" y="1524000"/>
            <a:ext cx="41372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4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Conclusions </a:t>
            </a:r>
          </a:p>
        </p:txBody>
      </p:sp>
      <p:sp>
        <p:nvSpPr>
          <p:cNvPr id="1955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ea typeface="宋体" charset="-122"/>
              </a:rPr>
              <a:t> Dataset</a:t>
            </a:r>
            <a:r>
              <a:rPr lang="en-US" sz="2400" dirty="0"/>
              <a:t>:</a:t>
            </a:r>
            <a:r>
              <a:rPr lang="en-US" sz="2400" b="1" dirty="0"/>
              <a:t> </a:t>
            </a:r>
            <a:r>
              <a:rPr lang="en-US" altLang="zh-CN" dirty="0" smtClean="0">
                <a:ea typeface="宋体" charset="-122"/>
              </a:rPr>
              <a:t>8987 </a:t>
            </a:r>
            <a:r>
              <a:rPr lang="en-US" altLang="zh-CN" dirty="0">
                <a:ea typeface="宋体" charset="-122"/>
              </a:rPr>
              <a:t>models divided </a:t>
            </a:r>
            <a:r>
              <a:rPr lang="en-US" altLang="zh-CN" dirty="0" smtClean="0">
                <a:ea typeface="宋体" charset="-122"/>
              </a:rPr>
              <a:t>into </a:t>
            </a:r>
            <a:r>
              <a:rPr lang="en-US" altLang="zh-CN" dirty="0">
                <a:ea typeface="宋体" charset="-122"/>
              </a:rPr>
              <a:t>171 </a:t>
            </a:r>
            <a:r>
              <a:rPr lang="en-US" altLang="zh-CN" dirty="0" smtClean="0">
                <a:ea typeface="宋体" charset="-122"/>
              </a:rPr>
              <a:t>classes</a:t>
            </a:r>
          </a:p>
          <a:p>
            <a:pPr lvl="6"/>
            <a:endParaRPr lang="en-US" altLang="zh-CN" dirty="0" smtClean="0">
              <a:ea typeface="宋体" charset="-122"/>
            </a:endParaRPr>
          </a:p>
          <a:p>
            <a:pPr lvl="6"/>
            <a:endParaRPr lang="en-US" altLang="zh-CN" dirty="0" smtClean="0">
              <a:ea typeface="宋体" charset="-12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ea typeface="宋体" charset="-122"/>
              </a:rPr>
              <a:t> Participation</a:t>
            </a:r>
            <a:r>
              <a:rPr lang="en-US" altLang="zh-CN" dirty="0" smtClean="0">
                <a:ea typeface="宋体" charset="-122"/>
              </a:rPr>
              <a:t>: 5 groups submitted 14 runs</a:t>
            </a:r>
          </a:p>
          <a:p>
            <a:pPr lvl="6"/>
            <a:endParaRPr lang="en-US" altLang="zh-CN" dirty="0" smtClean="0">
              <a:ea typeface="宋体" charset="-122"/>
            </a:endParaRPr>
          </a:p>
          <a:p>
            <a:pPr lvl="6"/>
            <a:endParaRPr lang="en-US" altLang="zh-CN" dirty="0" smtClean="0">
              <a:ea typeface="宋体" charset="-122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ea typeface="宋体" charset="-122"/>
              </a:rPr>
              <a:t> Evaluation</a:t>
            </a:r>
            <a:endParaRPr lang="en-US" altLang="zh-CN" dirty="0" smtClean="0">
              <a:ea typeface="宋体" charset="-122"/>
            </a:endParaRPr>
          </a:p>
          <a:p>
            <a:pPr lvl="1"/>
            <a:r>
              <a:rPr lang="en-US" altLang="zh-CN" dirty="0" smtClean="0">
                <a:ea typeface="宋体" charset="-122"/>
              </a:rPr>
              <a:t>Metrics: PR, NN, FT, ST,E, DCG, AP, and weighted metrics</a:t>
            </a:r>
          </a:p>
          <a:p>
            <a:pPr lvl="1"/>
            <a:r>
              <a:rPr lang="en-US" altLang="zh-CN" dirty="0" smtClean="0">
                <a:ea typeface="宋体" charset="-122"/>
              </a:rPr>
              <a:t>Results: metric learning and </a:t>
            </a:r>
            <a:r>
              <a:rPr lang="en-US" altLang="zh-CN" dirty="0" err="1" smtClean="0">
                <a:ea typeface="宋体" charset="-122"/>
              </a:rPr>
              <a:t>BoF</a:t>
            </a:r>
            <a:r>
              <a:rPr lang="en-US" altLang="zh-CN" dirty="0" smtClean="0">
                <a:ea typeface="宋体" charset="-122"/>
              </a:rPr>
              <a:t> methods are more popular and promising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76600" y="2209800"/>
            <a:ext cx="152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Q&amp;A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5600" y="3314700"/>
            <a:ext cx="297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Thanks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Data </a:t>
            </a:r>
            <a:r>
              <a:rPr lang="tr-TR" altLang="zh-CN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Set</a:t>
            </a:r>
            <a:endParaRPr lang="en-US" altLang="zh-CN" sz="33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sp>
        <p:nvSpPr>
          <p:cNvPr id="18435" name="Content Placeholder 2"/>
          <p:cNvSpPr>
            <a:spLocks/>
          </p:cNvSpPr>
          <p:nvPr/>
        </p:nvSpPr>
        <p:spPr bwMode="auto">
          <a:xfrm>
            <a:off x="228600" y="12192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en-CA" altLang="zh-CN" sz="2000" dirty="0" smtClean="0">
                <a:latin typeface="Georgia" pitchFamily="18" charset="0"/>
              </a:rPr>
              <a:t>For </a:t>
            </a:r>
            <a:r>
              <a:rPr lang="en-CA" altLang="zh-CN" sz="2000" dirty="0">
                <a:latin typeface="Georgia" pitchFamily="18" charset="0"/>
              </a:rPr>
              <a:t>our built benchmark, the average number of models in each class is 53, which is much more than any of the benchmark in Table </a:t>
            </a:r>
            <a:r>
              <a:rPr lang="en-CA" altLang="zh-CN" sz="2000" dirty="0" smtClean="0">
                <a:latin typeface="Georgia" pitchFamily="18" charset="0"/>
              </a:rPr>
              <a:t>1. </a:t>
            </a:r>
            <a:r>
              <a:rPr lang="en-US" altLang="zh-CN" sz="2000" dirty="0" smtClean="0">
                <a:latin typeface="Georgia" pitchFamily="18" charset="0"/>
              </a:rPr>
              <a:t>8987 models divided into 171 classes, selected from 8 common datasets, including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 smtClean="0">
                <a:latin typeface="+mn-lt"/>
              </a:rPr>
              <a:t>Princeton </a:t>
            </a:r>
            <a:r>
              <a:rPr lang="en-US" sz="1600" dirty="0">
                <a:latin typeface="+mn-lt"/>
              </a:rPr>
              <a:t>Shape </a:t>
            </a:r>
            <a:r>
              <a:rPr lang="en-US" sz="1600" dirty="0" smtClean="0">
                <a:latin typeface="+mn-lt"/>
              </a:rPr>
              <a:t>Benchmark (</a:t>
            </a:r>
            <a:r>
              <a:rPr lang="en-US" sz="1600" b="1" dirty="0">
                <a:latin typeface="+mn-lt"/>
              </a:rPr>
              <a:t>PSB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 smtClean="0">
                <a:latin typeface="+mn-lt"/>
              </a:rPr>
              <a:t>SHREC’12 </a:t>
            </a:r>
            <a:r>
              <a:rPr lang="en-US" sz="1600" dirty="0">
                <a:latin typeface="+mn-lt"/>
              </a:rPr>
              <a:t>Generic Track Benchmark (</a:t>
            </a:r>
            <a:r>
              <a:rPr lang="en-US" sz="1600" b="1" dirty="0">
                <a:latin typeface="+mn-lt"/>
              </a:rPr>
              <a:t>SHREC12GTB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>
                <a:latin typeface="+mn-lt"/>
              </a:rPr>
              <a:t>Toyohashi Shape Benchmark (</a:t>
            </a:r>
            <a:r>
              <a:rPr lang="en-US" sz="1600" b="1" dirty="0">
                <a:latin typeface="+mn-lt"/>
              </a:rPr>
              <a:t>TSB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>
                <a:latin typeface="+mn-lt"/>
              </a:rPr>
              <a:t>Konstanz 3D Model Benchmark (</a:t>
            </a:r>
            <a:r>
              <a:rPr lang="en-US" sz="1600" b="1" dirty="0">
                <a:latin typeface="+mn-lt"/>
              </a:rPr>
              <a:t>CCCC</a:t>
            </a:r>
            <a:r>
              <a:rPr lang="en-US" sz="1600" dirty="0" smtClean="0">
                <a:latin typeface="+mn-lt"/>
              </a:rPr>
              <a:t>)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 smtClean="0">
                <a:latin typeface="+mn-lt"/>
              </a:rPr>
              <a:t>Watertight </a:t>
            </a:r>
            <a:r>
              <a:rPr lang="en-US" sz="1600" dirty="0">
                <a:latin typeface="+mn-lt"/>
              </a:rPr>
              <a:t>Model </a:t>
            </a:r>
            <a:r>
              <a:rPr lang="en-US" sz="1600" dirty="0" smtClean="0">
                <a:latin typeface="+mn-lt"/>
              </a:rPr>
              <a:t>Benchmark (</a:t>
            </a:r>
            <a:r>
              <a:rPr lang="en-US" sz="1600" b="1" dirty="0">
                <a:latin typeface="+mn-lt"/>
              </a:rPr>
              <a:t>WMB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>
                <a:latin typeface="+mn-lt"/>
              </a:rPr>
              <a:t>McGill 3D Shape </a:t>
            </a:r>
            <a:r>
              <a:rPr lang="en-US" sz="1600" dirty="0" smtClean="0">
                <a:latin typeface="+mn-lt"/>
              </a:rPr>
              <a:t>Benchmark (</a:t>
            </a:r>
            <a:r>
              <a:rPr lang="en-US" sz="1600" b="1" dirty="0">
                <a:latin typeface="+mn-lt"/>
              </a:rPr>
              <a:t>MSB</a:t>
            </a:r>
            <a:r>
              <a:rPr lang="en-US" sz="1600" dirty="0">
                <a:latin typeface="+mn-lt"/>
              </a:rPr>
              <a:t>) </a:t>
            </a:r>
            <a:endParaRPr lang="en-US" sz="160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 smtClean="0">
                <a:latin typeface="+mn-lt"/>
              </a:rPr>
              <a:t>Bonn </a:t>
            </a:r>
            <a:r>
              <a:rPr lang="en-US" sz="1600" dirty="0">
                <a:latin typeface="+mn-lt"/>
              </a:rPr>
              <a:t>Architecture Benchmark (</a:t>
            </a:r>
            <a:r>
              <a:rPr lang="en-US" sz="1600" b="1" dirty="0">
                <a:latin typeface="+mn-lt"/>
              </a:rPr>
              <a:t>BAB</a:t>
            </a:r>
            <a:r>
              <a:rPr lang="en-US" sz="1600" dirty="0">
                <a:latin typeface="+mn-lt"/>
              </a:rPr>
              <a:t>)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85000"/>
              <a:buFont typeface="Courier New" pitchFamily="49" charset="0"/>
              <a:buChar char="o"/>
              <a:defRPr/>
            </a:pPr>
            <a:r>
              <a:rPr lang="en-US" sz="1600" dirty="0" smtClean="0">
                <a:latin typeface="+mn-lt"/>
              </a:rPr>
              <a:t>Engineering </a:t>
            </a:r>
            <a:r>
              <a:rPr lang="en-US" sz="1600" dirty="0">
                <a:latin typeface="+mn-lt"/>
              </a:rPr>
              <a:t>Shape Benchmark (</a:t>
            </a:r>
            <a:r>
              <a:rPr lang="en-US" sz="1600" b="1" dirty="0">
                <a:latin typeface="+mn-lt"/>
              </a:rPr>
              <a:t>ESB</a:t>
            </a:r>
            <a:r>
              <a:rPr lang="en-US" sz="1600" dirty="0" smtClean="0">
                <a:latin typeface="+mn-lt"/>
              </a:rPr>
              <a:t>)</a:t>
            </a:r>
            <a:endParaRPr lang="en-US" sz="1600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241429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 descr="http://www.itl.nist.gov/iad/vug/sharp/contest/2014/Generic3D/index_files/Tabl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953000"/>
            <a:ext cx="5813068" cy="170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667500" y="5450917"/>
            <a:ext cx="169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latin typeface="+mn-lt"/>
              </a:rPr>
              <a:t>Table 1 Classification information of the 8 selected source benchmarks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384175"/>
            <a:ext cx="8534400" cy="758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3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Submissions</a:t>
            </a:r>
          </a:p>
        </p:txBody>
      </p:sp>
      <p:sp>
        <p:nvSpPr>
          <p:cNvPr id="172034" name="Rectangle 3"/>
          <p:cNvSpPr>
            <a:spLocks noGrp="1"/>
          </p:cNvSpPr>
          <p:nvPr>
            <p:ph type="body" idx="4294967295"/>
          </p:nvPr>
        </p:nvSpPr>
        <p:spPr>
          <a:xfrm>
            <a:off x="149225" y="1524000"/>
            <a:ext cx="8537575" cy="4876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/>
              <a:t>CSLBP-Run-1</a:t>
            </a:r>
            <a:r>
              <a:rPr lang="en-US" sz="2000" dirty="0"/>
              <a:t>, </a:t>
            </a:r>
            <a:r>
              <a:rPr lang="en-US" sz="2000" i="1" dirty="0"/>
              <a:t>CSLBP-Run-2</a:t>
            </a:r>
            <a:r>
              <a:rPr lang="en-US" sz="2000" dirty="0"/>
              <a:t>, </a:t>
            </a:r>
            <a:r>
              <a:rPr lang="en-US" sz="2000" i="1" dirty="0"/>
              <a:t>CSLBP-Run-3</a:t>
            </a:r>
            <a:r>
              <a:rPr lang="en-US" sz="2000" dirty="0"/>
              <a:t>, </a:t>
            </a:r>
            <a:r>
              <a:rPr lang="en-US" sz="2000" i="1" dirty="0" smtClean="0"/>
              <a:t>HSR-DE </a:t>
            </a:r>
            <a:r>
              <a:rPr lang="en-US" sz="2000" dirty="0" smtClean="0"/>
              <a:t>and </a:t>
            </a:r>
            <a:r>
              <a:rPr lang="en-US" sz="2000" i="1" dirty="0"/>
              <a:t>KVLAD </a:t>
            </a:r>
            <a:endParaRPr lang="en-US" sz="2000" i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Masaki </a:t>
            </a:r>
            <a:r>
              <a:rPr lang="en-US" sz="1800" dirty="0" err="1"/>
              <a:t>Aono</a:t>
            </a:r>
            <a:r>
              <a:rPr lang="en-US" sz="1800" dirty="0"/>
              <a:t>, </a:t>
            </a:r>
            <a:r>
              <a:rPr lang="en-US" sz="1800" dirty="0" err="1"/>
              <a:t>Nihad</a:t>
            </a:r>
            <a:r>
              <a:rPr lang="en-US" sz="1800" dirty="0"/>
              <a:t> </a:t>
            </a:r>
            <a:r>
              <a:rPr lang="en-US" sz="1800" dirty="0" smtClean="0"/>
              <a:t>Karim Chowdhury</a:t>
            </a:r>
            <a:r>
              <a:rPr lang="en-US" sz="1800" dirty="0"/>
              <a:t>, Hitoshi </a:t>
            </a:r>
            <a:r>
              <a:rPr lang="en-US" sz="1800" dirty="0" err="1"/>
              <a:t>Koyanagi</a:t>
            </a:r>
            <a:r>
              <a:rPr lang="en-US" sz="1800" dirty="0"/>
              <a:t>, and </a:t>
            </a:r>
            <a:r>
              <a:rPr lang="en-US" sz="1800" dirty="0" err="1"/>
              <a:t>Ryuichi</a:t>
            </a:r>
            <a:r>
              <a:rPr lang="en-US" sz="1800" dirty="0"/>
              <a:t> </a:t>
            </a:r>
            <a:r>
              <a:rPr lang="en-US" sz="1800" dirty="0" err="1"/>
              <a:t>Kosaka</a:t>
            </a:r>
            <a:r>
              <a:rPr lang="en-US" sz="1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/>
              <a:t>DBNAA_DERE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err="1" smtClean="0"/>
              <a:t>Qiang</a:t>
            </a:r>
            <a:r>
              <a:rPr lang="en-US" sz="1800" dirty="0" smtClean="0"/>
              <a:t> </a:t>
            </a:r>
            <a:r>
              <a:rPr lang="en-US" sz="1800" dirty="0"/>
              <a:t>Chen and Bin Fang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/>
              <a:t>BF-DSIFT</a:t>
            </a:r>
            <a:r>
              <a:rPr lang="en-US" sz="2000" dirty="0"/>
              <a:t>, </a:t>
            </a:r>
            <a:r>
              <a:rPr lang="en-US" sz="2000" i="1" dirty="0"/>
              <a:t>VM-1SIFT</a:t>
            </a:r>
            <a:r>
              <a:rPr lang="en-US" sz="2000" dirty="0"/>
              <a:t>, </a:t>
            </a:r>
            <a:r>
              <a:rPr lang="en-US" sz="2000" i="1" dirty="0"/>
              <a:t>MR-BF-DSIFT</a:t>
            </a:r>
            <a:r>
              <a:rPr lang="en-US" sz="2000" dirty="0"/>
              <a:t>, </a:t>
            </a:r>
            <a:r>
              <a:rPr lang="en-US" sz="2000" i="1" dirty="0"/>
              <a:t>MR-D1SIFT </a:t>
            </a:r>
            <a:r>
              <a:rPr lang="en-US" sz="2000" dirty="0" smtClean="0"/>
              <a:t>and </a:t>
            </a:r>
            <a:r>
              <a:rPr lang="en-US" sz="2000" i="1" dirty="0" smtClean="0"/>
              <a:t>MR-VM-1SIFT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Takahiko </a:t>
            </a:r>
            <a:r>
              <a:rPr lang="en-US" sz="1800" dirty="0" err="1"/>
              <a:t>Furuya</a:t>
            </a:r>
            <a:r>
              <a:rPr lang="en-US" sz="1800" dirty="0"/>
              <a:t> and </a:t>
            </a:r>
            <a:r>
              <a:rPr lang="en-US" sz="1800" dirty="0" err="1"/>
              <a:t>Ryutarou</a:t>
            </a:r>
            <a:endParaRPr lang="en-US" sz="1800" dirty="0"/>
          </a:p>
          <a:p>
            <a:pPr>
              <a:buFont typeface="Wingdings" panose="05000000000000000000" pitchFamily="2" charset="2"/>
              <a:buChar char="ü"/>
            </a:pPr>
            <a:endParaRPr 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/>
              <a:t>ZFDR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 smtClean="0"/>
              <a:t>Bo Li, Yijuan </a:t>
            </a:r>
            <a:r>
              <a:rPr lang="en-US" sz="1800" dirty="0"/>
              <a:t>Lu </a:t>
            </a:r>
            <a:r>
              <a:rPr lang="en-US" sz="1800" dirty="0" smtClean="0"/>
              <a:t>and Henry Johan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i="1" dirty="0" smtClean="0"/>
              <a:t>DBSVC </a:t>
            </a:r>
            <a:r>
              <a:rPr lang="en-US" sz="2000" dirty="0"/>
              <a:t>and </a:t>
            </a:r>
            <a:r>
              <a:rPr lang="en-US" sz="2000" i="1" dirty="0"/>
              <a:t>LCDR-DBSVC </a:t>
            </a:r>
            <a:endParaRPr lang="en-US" sz="2000" i="1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800" dirty="0"/>
              <a:t>Atsushi </a:t>
            </a:r>
            <a:r>
              <a:rPr lang="en-US" sz="1800" dirty="0" err="1"/>
              <a:t>Tatsuma</a:t>
            </a:r>
            <a:r>
              <a:rPr lang="en-US" sz="1800" dirty="0"/>
              <a:t> and Masaki </a:t>
            </a:r>
            <a:r>
              <a:rPr lang="en-US" sz="1800" dirty="0" err="1"/>
              <a:t>Aono</a:t>
            </a:r>
            <a:endParaRPr lang="zh-CN" altLang="en-US" sz="1800" u="sng" dirty="0">
              <a:ea typeface="宋体" charset="-122"/>
            </a:endParaRPr>
          </a:p>
          <a:p>
            <a:pPr marL="114300" indent="0">
              <a:buNone/>
            </a:pP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zh-CN" altLang="en-US" sz="2000" u="sng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491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2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2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2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2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20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2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2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2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2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2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2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2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20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20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20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20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 txBox="1">
            <a:spLocks/>
          </p:cNvSpPr>
          <p:nvPr/>
        </p:nvSpPr>
        <p:spPr bwMode="auto">
          <a:xfrm>
            <a:off x="-76200" y="2667000"/>
            <a:ext cx="853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4800" dirty="0" smtClean="0">
                <a:solidFill>
                  <a:srgbClr val="7B9899"/>
                </a:solidFill>
                <a:latin typeface="Georgia" pitchFamily="18" charset="0"/>
              </a:rPr>
              <a:t>Methods</a:t>
            </a:r>
          </a:p>
          <a:p>
            <a:pPr algn="ctr"/>
            <a:endParaRPr lang="en-US" altLang="zh-CN" sz="4800" dirty="0" smtClean="0">
              <a:solidFill>
                <a:srgbClr val="7B9899"/>
              </a:solidFill>
              <a:latin typeface="Georgia" pitchFamily="18" charset="0"/>
            </a:endParaRPr>
          </a:p>
          <a:p>
            <a:pPr algn="ctr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5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 groups with 14 </a:t>
            </a:r>
            <a:r>
              <a:rPr lang="en-US" altLang="zh-CN" sz="2400" dirty="0" smtClean="0">
                <a:solidFill>
                  <a:schemeClr val="bg1">
                    <a:lumMod val="50000"/>
                  </a:schemeClr>
                </a:solidFill>
                <a:latin typeface="Georgia" pitchFamily="18" charset="0"/>
              </a:rPr>
              <a:t>runs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64406"/>
            <a:ext cx="8137525" cy="3328987"/>
          </a:xfrm>
        </p:spPr>
        <p:txBody>
          <a:bodyPr/>
          <a:lstStyle/>
          <a:p>
            <a:r>
              <a:rPr lang="en-US" altLang="ja-JP" sz="40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Multiple Hybrid Descriptors</a:t>
            </a:r>
            <a:r>
              <a:rPr lang="en-US" altLang="ja-JP" sz="28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28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8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/>
            </a:r>
            <a:br>
              <a:rPr lang="en-US" altLang="ja-JP" sz="28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Run-1,2,3: CSLBP* </a:t>
            </a:r>
            <a:b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Run-4:	      HSR-DE </a:t>
            </a:r>
            <a:b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</a:br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Run-5:        KVLAD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endParaRPr lang="el-GR" altLang="ja-JP" dirty="0" smtClean="0"/>
          </a:p>
        </p:txBody>
      </p:sp>
      <p:sp>
        <p:nvSpPr>
          <p:cNvPr id="26626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129222"/>
            <a:ext cx="7632700" cy="2087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Masaki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Aono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Nihad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Karim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Chowdhury, </a:t>
            </a:r>
          </a:p>
          <a:p>
            <a:pPr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Hitoshi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Koyanagi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Ryuichi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Kosaka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Toyohashi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Technology, Toyohashi, Japan</a:t>
            </a:r>
          </a:p>
        </p:txBody>
      </p:sp>
      <p:sp>
        <p:nvSpPr>
          <p:cNvPr id="6" name="サブタイトル 2"/>
          <p:cNvSpPr>
            <a:spLocks noGrp="1"/>
          </p:cNvSpPr>
          <p:nvPr/>
        </p:nvSpPr>
        <p:spPr>
          <a:xfrm>
            <a:off x="838200" y="1752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sz="2400" dirty="0"/>
          </a:p>
        </p:txBody>
      </p:sp>
      <p:pic>
        <p:nvPicPr>
          <p:cNvPr id="7" name="図 5" descr="mark_daigakumei_shita_E_high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962400"/>
            <a:ext cx="1524000" cy="13451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40" y="251324"/>
            <a:ext cx="7620000" cy="940363"/>
          </a:xfrm>
        </p:spPr>
        <p:txBody>
          <a:bodyPr>
            <a:normAutofit/>
          </a:bodyPr>
          <a:lstStyle/>
          <a:p>
            <a:r>
              <a:rPr lang="en-US" altLang="ja-JP" sz="28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CSLBP* =  CS-LBP + Entropy + Chain Code</a:t>
            </a:r>
            <a:endParaRPr lang="ja-JP" altLang="en-US" sz="2800" dirty="0">
              <a:solidFill>
                <a:srgbClr val="7B9899"/>
              </a:solidFill>
              <a:latin typeface="Georgia" pitchFamily="18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90678" y="1450180"/>
            <a:ext cx="8873810" cy="4036220"/>
            <a:chOff x="86673" y="1412776"/>
            <a:chExt cx="8229743" cy="3425925"/>
          </a:xfrm>
        </p:grpSpPr>
        <p:sp>
          <p:nvSpPr>
            <p:cNvPr id="89" name="Rectangle 88"/>
            <p:cNvSpPr>
              <a:spLocks noChangeAspect="1"/>
            </p:cNvSpPr>
            <p:nvPr/>
          </p:nvSpPr>
          <p:spPr>
            <a:xfrm>
              <a:off x="5004049" y="2470123"/>
              <a:ext cx="1512168" cy="64807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Entropy Descriptor</a:t>
              </a:r>
              <a:endParaRPr kumimoji="1" lang="ja-JP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Left Arrow 94"/>
            <p:cNvSpPr/>
            <p:nvPr/>
          </p:nvSpPr>
          <p:spPr>
            <a:xfrm rot="10800000">
              <a:off x="6595176" y="1678036"/>
              <a:ext cx="281080" cy="2050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9" name="Picture 3" descr="C:\Users\nihad\Desktop\test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449" y="1550202"/>
              <a:ext cx="828092" cy="617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Oval 79"/>
            <p:cNvSpPr/>
            <p:nvPr/>
          </p:nvSpPr>
          <p:spPr>
            <a:xfrm>
              <a:off x="3842521" y="3281956"/>
              <a:ext cx="36000" cy="36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374465" y="3281956"/>
              <a:ext cx="36000" cy="36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590489" y="3281956"/>
              <a:ext cx="36000" cy="36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Right Arrow 106"/>
            <p:cNvSpPr/>
            <p:nvPr/>
          </p:nvSpPr>
          <p:spPr>
            <a:xfrm>
              <a:off x="1073372" y="2898543"/>
              <a:ext cx="360040" cy="216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Right Brace 107"/>
            <p:cNvSpPr/>
            <p:nvPr/>
          </p:nvSpPr>
          <p:spPr>
            <a:xfrm rot="10800000">
              <a:off x="4499993" y="1678034"/>
              <a:ext cx="432047" cy="216024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433413" y="2767825"/>
              <a:ext cx="1368151" cy="550131"/>
            </a:xfrm>
            <a:prstGeom prst="roundRect">
              <a:avLst/>
            </a:prstGeom>
            <a:solidFill>
              <a:schemeClr val="accent1">
                <a:alpha val="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Pose Normalization</a:t>
              </a:r>
            </a:p>
          </p:txBody>
        </p:sp>
        <p:pic>
          <p:nvPicPr>
            <p:cNvPr id="111" name="Picture 4" descr="C:\Users\nihad\Desktop\test3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463" y="3561458"/>
              <a:ext cx="808078" cy="594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5" descr="C:\Users\nihad\Desktop\test1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449" y="2410261"/>
              <a:ext cx="828092" cy="59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5" name="Left Arrow 114"/>
            <p:cNvSpPr/>
            <p:nvPr/>
          </p:nvSpPr>
          <p:spPr>
            <a:xfrm rot="7707201">
              <a:off x="2772765" y="2077212"/>
              <a:ext cx="492808" cy="1563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Left Arrow 115"/>
            <p:cNvSpPr/>
            <p:nvPr/>
          </p:nvSpPr>
          <p:spPr>
            <a:xfrm rot="10800000">
              <a:off x="2888056" y="2577061"/>
              <a:ext cx="301743" cy="1907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Left Arrow 117"/>
            <p:cNvSpPr/>
            <p:nvPr/>
          </p:nvSpPr>
          <p:spPr>
            <a:xfrm rot="12652165">
              <a:off x="2825807" y="3639957"/>
              <a:ext cx="437625" cy="16619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2942417" y="3389972"/>
              <a:ext cx="36000" cy="36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2942417" y="2921916"/>
              <a:ext cx="36000" cy="36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2942417" y="3173948"/>
              <a:ext cx="36000" cy="36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Left Arrow 121"/>
            <p:cNvSpPr/>
            <p:nvPr/>
          </p:nvSpPr>
          <p:spPr>
            <a:xfrm rot="10800000">
              <a:off x="4105119" y="1769789"/>
              <a:ext cx="301743" cy="1907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Left Arrow 122"/>
            <p:cNvSpPr/>
            <p:nvPr/>
          </p:nvSpPr>
          <p:spPr>
            <a:xfrm rot="10800000">
              <a:off x="4105119" y="3714004"/>
              <a:ext cx="301743" cy="1907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Left Arrow 123"/>
            <p:cNvSpPr/>
            <p:nvPr/>
          </p:nvSpPr>
          <p:spPr>
            <a:xfrm rot="10800000">
              <a:off x="4105119" y="2587137"/>
              <a:ext cx="301743" cy="190763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4205724" y="3389972"/>
              <a:ext cx="36000" cy="36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4205724" y="2921916"/>
              <a:ext cx="36000" cy="36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4205724" y="3173948"/>
              <a:ext cx="36000" cy="36000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585540" y="1553764"/>
              <a:ext cx="1188132" cy="26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View </a:t>
              </a:r>
              <a:r>
                <a:rPr lang="en-US" altLang="ja-JP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kumimoji="1" lang="ja-JP" alt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585540" y="3858020"/>
              <a:ext cx="1188132" cy="26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View </a:t>
              </a:r>
              <a:r>
                <a:rPr lang="en-US" altLang="ja-JP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kumimoji="1" lang="ja-JP" alt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038926" y="4466602"/>
              <a:ext cx="1605081" cy="26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Depth Buffer Image </a:t>
              </a:r>
            </a:p>
          </p:txBody>
        </p:sp>
        <p:sp>
          <p:nvSpPr>
            <p:cNvPr id="133" name="Right Brace 132"/>
            <p:cNvSpPr/>
            <p:nvPr/>
          </p:nvSpPr>
          <p:spPr>
            <a:xfrm rot="5400000">
              <a:off x="3533246" y="3961053"/>
              <a:ext cx="267119" cy="783469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Rectangle 133"/>
            <p:cNvSpPr>
              <a:spLocks noChangeAspect="1"/>
            </p:cNvSpPr>
            <p:nvPr/>
          </p:nvSpPr>
          <p:spPr>
            <a:xfrm>
              <a:off x="5004049" y="1462011"/>
              <a:ext cx="1512168" cy="64807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CS-LBP Operator</a:t>
              </a:r>
              <a:endParaRPr kumimoji="1" lang="ja-JP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Left Arrow 37"/>
            <p:cNvSpPr/>
            <p:nvPr/>
          </p:nvSpPr>
          <p:spPr>
            <a:xfrm rot="10800000">
              <a:off x="6588224" y="2697090"/>
              <a:ext cx="281080" cy="2050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820291" y="1412776"/>
                  <a:ext cx="728640" cy="591871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1400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ja-JP" sz="140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/>
                                      </a:rPr>
                                      <m:t>𝐶𝑆𝐿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1400" b="0" i="1" smtClean="0">
                                    <a:latin typeface="Cambria Math"/>
                                  </a:rPr>
                                  <m:t>……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i="1">
                                        <a:latin typeface="Cambria Math"/>
                                      </a:rPr>
                                      <m:t>𝐶𝑆𝐿</m:t>
                                    </m:r>
                                  </m:e>
                                  <m:sub>
                                    <m:r>
                                      <a:rPr lang="en-US" altLang="ja-JP" sz="14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kumimoji="1" lang="ja-JP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0291" y="1412776"/>
                  <a:ext cx="728640" cy="59187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854972" y="2494307"/>
                  <a:ext cx="627726" cy="590673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1400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ja-JP" sz="140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1400" b="0" i="1" smtClean="0">
                                    <a:latin typeface="Cambria Math"/>
                                  </a:rPr>
                                  <m:t>……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ja-JP" sz="14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kumimoji="1" lang="ja-JP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4972" y="2494307"/>
                  <a:ext cx="627726" cy="59067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86673" y="2411203"/>
              <a:ext cx="1025579" cy="26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 Model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783343" y="4394594"/>
              <a:ext cx="1533073" cy="44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CS-LBP  Descriptor</a:t>
              </a: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5004048" y="3478235"/>
              <a:ext cx="1512168" cy="64807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Chain Code Descriptor</a:t>
              </a:r>
              <a:endParaRPr kumimoji="1" lang="ja-JP" alt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Left Arrow 39"/>
            <p:cNvSpPr/>
            <p:nvPr/>
          </p:nvSpPr>
          <p:spPr>
            <a:xfrm rot="10800000">
              <a:off x="6588224" y="3633194"/>
              <a:ext cx="281080" cy="20508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857094" y="3502419"/>
                  <a:ext cx="641580" cy="591871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1400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1" lang="en-US" altLang="ja-JP" sz="140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b="0" i="1" smtClean="0">
                                        <a:latin typeface="Cambria Math"/>
                                      </a:rPr>
                                      <m:t>𝐶𝐶</m:t>
                                    </m:r>
                                  </m:e>
                                  <m:sub>
                                    <m:r>
                                      <a:rPr kumimoji="1" lang="en-US" altLang="ja-JP" sz="1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kumimoji="1" lang="en-US" altLang="ja-JP" sz="1400" b="0" i="1" smtClean="0">
                                    <a:latin typeface="Cambria Math"/>
                                  </a:rPr>
                                  <m:t>……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400" b="0" i="1" smtClean="0">
                                        <a:latin typeface="Cambria Math"/>
                                      </a:rPr>
                                      <m:t>𝐶𝐶</m:t>
                                    </m:r>
                                  </m:e>
                                  <m:sub>
                                    <m:r>
                                      <a:rPr lang="en-US" altLang="ja-JP" sz="14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oMath>
                    </m:oMathPara>
                  </a14:m>
                  <a:endParaRPr kumimoji="1" lang="ja-JP" altLang="en-US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7094" y="3502419"/>
                  <a:ext cx="641580" cy="59187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TextBox 43"/>
            <p:cNvSpPr txBox="1"/>
            <p:nvPr/>
          </p:nvSpPr>
          <p:spPr>
            <a:xfrm>
              <a:off x="5545736" y="2134033"/>
              <a:ext cx="1080120" cy="26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[Marko, ’06]</a:t>
              </a:r>
            </a:p>
          </p:txBody>
        </p:sp>
        <p:sp>
          <p:nvSpPr>
            <p:cNvPr id="46" name="TextBox 43"/>
            <p:cNvSpPr txBox="1"/>
            <p:nvPr/>
          </p:nvSpPr>
          <p:spPr>
            <a:xfrm>
              <a:off x="5558170" y="3102851"/>
              <a:ext cx="1080120" cy="26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[Chen, ’98]</a:t>
              </a:r>
            </a:p>
          </p:txBody>
        </p:sp>
        <p:sp>
          <p:nvSpPr>
            <p:cNvPr id="47" name="TextBox 43"/>
            <p:cNvSpPr txBox="1"/>
            <p:nvPr/>
          </p:nvSpPr>
          <p:spPr>
            <a:xfrm>
              <a:off x="5580112" y="4106562"/>
              <a:ext cx="1080120" cy="26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[Rafael, ’08]</a:t>
              </a:r>
            </a:p>
          </p:txBody>
        </p:sp>
        <p:sp>
          <p:nvSpPr>
            <p:cNvPr id="48" name="TextBox 43"/>
            <p:cNvSpPr txBox="1"/>
            <p:nvPr/>
          </p:nvSpPr>
          <p:spPr>
            <a:xfrm>
              <a:off x="1506898" y="3317956"/>
              <a:ext cx="1307400" cy="261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[Tatsuma, ’09]</a:t>
              </a:r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7" y="2577061"/>
              <a:ext cx="981075" cy="695325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8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81200" y="3749999"/>
            <a:ext cx="1960677" cy="43144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kumimoji="1"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   (B) Silhouette image</a:t>
            </a:r>
            <a:endParaRPr kumimoji="1" lang="ja-JP" altLang="en-US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75972" y="2109689"/>
            <a:ext cx="2079977" cy="46846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kumimoji="1"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(A) Depth-buffer image</a:t>
            </a:r>
          </a:p>
        </p:txBody>
      </p:sp>
      <p:sp>
        <p:nvSpPr>
          <p:cNvPr id="5" name="右矢印 4"/>
          <p:cNvSpPr/>
          <p:nvPr/>
        </p:nvSpPr>
        <p:spPr>
          <a:xfrm rot="20116147">
            <a:off x="1185027" y="2132800"/>
            <a:ext cx="744910" cy="24549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54385" y="2592679"/>
            <a:ext cx="1507815" cy="3357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kumimoji="1"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[1] Depth-buffering</a:t>
            </a:r>
            <a:endParaRPr kumimoji="1" lang="ja-JP" altLang="en-US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180100" y="3912610"/>
            <a:ext cx="1586943" cy="66315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kumimoji="1"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3D pose</a:t>
            </a:r>
          </a:p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normalization</a:t>
            </a:r>
            <a:endParaRPr kumimoji="1" lang="en-US" altLang="ja-JP" sz="1200" dirty="0" smtClean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8" name="右矢印 7"/>
          <p:cNvSpPr/>
          <p:nvPr/>
        </p:nvSpPr>
        <p:spPr>
          <a:xfrm rot="5400000">
            <a:off x="2882454" y="4257792"/>
            <a:ext cx="396500" cy="256133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75657" y="4200856"/>
            <a:ext cx="1304566" cy="3500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[3] </a:t>
            </a:r>
            <a:r>
              <a:rPr lang="en-US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Flood Fill</a:t>
            </a:r>
            <a:endParaRPr kumimoji="1" lang="ja-JP" altLang="en-US" sz="12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063269" y="5660402"/>
            <a:ext cx="1726248" cy="666072"/>
            <a:chOff x="4346706" y="3867750"/>
            <a:chExt cx="2129650" cy="850684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4366104" y="4374437"/>
              <a:ext cx="2018276" cy="343997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algn="ctr"/>
              <a:r>
                <a:rPr lang="en-US" altLang="ja-JP" sz="1200" dirty="0" smtClean="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(ternary)</a:t>
              </a:r>
              <a:endParaRPr kumimoji="1" lang="ja-JP" altLang="en-US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346706" y="3867750"/>
              <a:ext cx="2129650" cy="504058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algn="ctr"/>
              <a:r>
                <a:rPr lang="en-US" altLang="ja-JP" sz="1200" dirty="0" smtClean="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(D) Flood Fill Image</a:t>
              </a:r>
              <a:endParaRPr kumimoji="1" lang="ja-JP" altLang="en-US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右矢印 12"/>
          <p:cNvSpPr/>
          <p:nvPr/>
        </p:nvSpPr>
        <p:spPr>
          <a:xfrm rot="1457096">
            <a:off x="1167587" y="3266899"/>
            <a:ext cx="769096" cy="21626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3919474" y="5197429"/>
            <a:ext cx="650676" cy="171158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右矢印 14"/>
          <p:cNvSpPr/>
          <p:nvPr/>
        </p:nvSpPr>
        <p:spPr>
          <a:xfrm rot="19044660" flipV="1">
            <a:off x="3462837" y="3747174"/>
            <a:ext cx="1381003" cy="1737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91975" y="4004454"/>
            <a:ext cx="1649890" cy="44317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(E) Contour Image</a:t>
            </a:r>
            <a:endParaRPr kumimoji="1" lang="ja-JP" altLang="en-US" sz="12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60887" y="5655079"/>
            <a:ext cx="1416420" cy="4167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(F) Hole Image</a:t>
            </a:r>
            <a:endParaRPr kumimoji="1" lang="ja-JP" altLang="en-US" sz="12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347948" y="2161456"/>
            <a:ext cx="1955464" cy="663132"/>
            <a:chOff x="-230406" y="5403143"/>
            <a:chExt cx="2358094" cy="734631"/>
          </a:xfrm>
        </p:grpSpPr>
        <p:sp>
          <p:nvSpPr>
            <p:cNvPr id="19" name="テキスト ボックス 18"/>
            <p:cNvSpPr txBox="1"/>
            <p:nvPr/>
          </p:nvSpPr>
          <p:spPr>
            <a:xfrm>
              <a:off x="85751" y="5403143"/>
              <a:ext cx="1660278" cy="504056"/>
            </a:xfrm>
            <a:prstGeom prst="rect">
              <a:avLst/>
            </a:prstGeom>
          </p:spPr>
          <p:txBody>
            <a:bodyPr vert="horz" wrap="square" lIns="91440" tIns="45720" rIns="91440" bIns="45720" rtlCol="0" anchor="b">
              <a:noAutofit/>
            </a:bodyPr>
            <a:lstStyle/>
            <a:p>
              <a:pPr algn="ctr"/>
              <a:r>
                <a:rPr lang="en-US" altLang="ja-JP" sz="1200" dirty="0" smtClean="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(C) Edge Image</a:t>
              </a:r>
              <a:endParaRPr kumimoji="1" lang="ja-JP" altLang="en-US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-230406" y="5824804"/>
              <a:ext cx="2358094" cy="31297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US" altLang="ja-JP" sz="1200" dirty="0" smtClean="0">
                  <a:latin typeface="Arial" panose="020B0604020202020204" pitchFamily="34" charset="0"/>
                  <a:ea typeface="メイリオ" pitchFamily="50" charset="-128"/>
                  <a:cs typeface="Arial" panose="020B0604020202020204" pitchFamily="34" charset="0"/>
                </a:rPr>
                <a:t>(Contour, Hole, Bump)</a:t>
              </a:r>
              <a:endParaRPr kumimoji="1" lang="ja-JP" altLang="en-US" sz="1200" dirty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1" name="右矢印 20"/>
          <p:cNvSpPr/>
          <p:nvPr/>
        </p:nvSpPr>
        <p:spPr>
          <a:xfrm>
            <a:off x="4026346" y="1653933"/>
            <a:ext cx="486303" cy="2411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84390" y="1913695"/>
            <a:ext cx="936103" cy="32413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Canny</a:t>
            </a:r>
            <a:endParaRPr kumimoji="1" lang="ja-JP" altLang="en-US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25045" y="5685370"/>
            <a:ext cx="1505361" cy="386419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(G) Surface Roughness</a:t>
            </a:r>
            <a:endParaRPr kumimoji="1" lang="ja-JP" altLang="en-US" sz="12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25045" y="2213981"/>
            <a:ext cx="1538128" cy="39226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(H) Line Image</a:t>
            </a:r>
            <a:endParaRPr kumimoji="1" lang="ja-JP" altLang="en-US" sz="12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89039" y="3885508"/>
            <a:ext cx="1577371" cy="38264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2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(I) Circle image</a:t>
            </a:r>
            <a:endParaRPr kumimoji="1" lang="ja-JP" altLang="en-US" sz="12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28" name="右矢印 27"/>
          <p:cNvSpPr/>
          <p:nvPr/>
        </p:nvSpPr>
        <p:spPr>
          <a:xfrm rot="1457096">
            <a:off x="6077206" y="4095801"/>
            <a:ext cx="614316" cy="173927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右矢印 28"/>
          <p:cNvSpPr/>
          <p:nvPr/>
        </p:nvSpPr>
        <p:spPr>
          <a:xfrm flipV="1">
            <a:off x="6141864" y="5048828"/>
            <a:ext cx="558244" cy="17629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右矢印 29"/>
          <p:cNvSpPr/>
          <p:nvPr/>
        </p:nvSpPr>
        <p:spPr>
          <a:xfrm rot="2341331">
            <a:off x="6038414" y="2911191"/>
            <a:ext cx="763264" cy="14690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6150081" y="1682113"/>
            <a:ext cx="507614" cy="24114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874829" y="2105631"/>
            <a:ext cx="936103" cy="32413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1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[7]Hough line transform</a:t>
            </a:r>
            <a:endParaRPr kumimoji="1" lang="ja-JP" altLang="en-US" sz="11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890544" y="5313752"/>
            <a:ext cx="1049134" cy="32413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kumimoji="1" lang="en-US" altLang="ja-JP" sz="11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[6]</a:t>
            </a:r>
          </a:p>
          <a:p>
            <a:pPr algn="ctr"/>
            <a:r>
              <a:rPr kumimoji="1" lang="en-US" altLang="ja-JP" sz="11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(C)-(E)-(F)</a:t>
            </a:r>
            <a:endParaRPr kumimoji="1" lang="ja-JP" altLang="en-US" sz="11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456693" y="4406230"/>
            <a:ext cx="1256046" cy="298468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[4] Remove holes + </a:t>
            </a:r>
            <a:r>
              <a:rPr kumimoji="1"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Canny</a:t>
            </a:r>
            <a:endParaRPr kumimoji="1" lang="ja-JP" altLang="en-US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888582" y="6397823"/>
            <a:ext cx="3176623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0000CC"/>
                </a:solidFill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Seven Fourier spectra for HSR-DE</a:t>
            </a:r>
            <a:endParaRPr kumimoji="1" lang="ja-JP" altLang="en-US" sz="1400" b="1" dirty="0">
              <a:solidFill>
                <a:srgbClr val="0000CC"/>
              </a:solidFill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C:\aono\3DDocDataProgs\APSIPA2013\koyanagi\1231203\other\hough_circle[0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31" y="2979821"/>
            <a:ext cx="953128" cy="953128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aono\3DDocDataProgs\APSIPA2013\koyanagi\1231203\other\contour[0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49" y="3023726"/>
            <a:ext cx="1025495" cy="1025495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aono\3DDocDataProgs\APSIPA2013\koyanagi\1231203\other\edge[0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7" y="1293728"/>
            <a:ext cx="1005507" cy="100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aono\3DDocDataProgs\APSIPA2013\koyanagi\1231203\other\hole_edge[0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582" y="4657657"/>
            <a:ext cx="1001963" cy="100196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aono\3DDocDataProgs\APSIPA2013\koyanagi\1231203\other\hough_line[0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373" y="1319488"/>
            <a:ext cx="961829" cy="961829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aono\3DDocDataProgs\APSIPA2013\koyanagi\1231203\sarface_roughness[0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31" y="4572906"/>
            <a:ext cx="989001" cy="989001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6" y="2093525"/>
            <a:ext cx="927978" cy="8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5" y="3023727"/>
            <a:ext cx="1072084" cy="9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グループ化 24"/>
          <p:cNvGrpSpPr/>
          <p:nvPr/>
        </p:nvGrpSpPr>
        <p:grpSpPr>
          <a:xfrm>
            <a:off x="2304565" y="1283391"/>
            <a:ext cx="1479825" cy="1010449"/>
            <a:chOff x="3151256" y="962392"/>
            <a:chExt cx="1479825" cy="1010449"/>
          </a:xfrm>
        </p:grpSpPr>
        <p:pic>
          <p:nvPicPr>
            <p:cNvPr id="1028" name="Picture 4" descr="C:\aono\3DDocDataProgs\APSIPA2013\koyanagi\1231203\other\depthbuffer[0]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256" y="965096"/>
              <a:ext cx="1007745" cy="1007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6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001" y="1479404"/>
              <a:ext cx="472080" cy="493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579" y="962392"/>
              <a:ext cx="491502" cy="58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2304565" y="2844271"/>
            <a:ext cx="1538958" cy="1036723"/>
            <a:chOff x="3151256" y="2523272"/>
            <a:chExt cx="1538958" cy="1036723"/>
          </a:xfrm>
        </p:grpSpPr>
        <p:pic>
          <p:nvPicPr>
            <p:cNvPr id="1033" name="Picture 9" descr="C:\aono\3DDocDataProgs\APSIPA2013\koyanagi\1231203\other\silhouette[0]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1256" y="2523272"/>
              <a:ext cx="1036723" cy="103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82" descr="Z:\3D\kyg\APSIPA\data\1231203\other\silhouette[23]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518" y="3039947"/>
              <a:ext cx="530696" cy="520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83" descr="Z:\3D\kyg\APSIPA\data\1231203\other\silhouette[2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539" y="2523272"/>
              <a:ext cx="516675" cy="516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グループ化 34"/>
          <p:cNvGrpSpPr/>
          <p:nvPr/>
        </p:nvGrpSpPr>
        <p:grpSpPr>
          <a:xfrm>
            <a:off x="2273673" y="4674114"/>
            <a:ext cx="1410764" cy="992786"/>
            <a:chOff x="3150604" y="4353115"/>
            <a:chExt cx="1410764" cy="992786"/>
          </a:xfrm>
        </p:grpSpPr>
        <p:pic>
          <p:nvPicPr>
            <p:cNvPr id="50" name="Picture 7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150604" y="4361692"/>
              <a:ext cx="984209" cy="984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Picture 72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6334" y="4353115"/>
              <a:ext cx="575034" cy="575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7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628" y="4874603"/>
              <a:ext cx="519740" cy="471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テキスト ボックス 56"/>
          <p:cNvSpPr txBox="1"/>
          <p:nvPr/>
        </p:nvSpPr>
        <p:spPr>
          <a:xfrm>
            <a:off x="5858338" y="3358928"/>
            <a:ext cx="936103" cy="324136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100" b="1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[7]Hough circle transform</a:t>
            </a:r>
            <a:endParaRPr kumimoji="1" lang="ja-JP" altLang="en-US" sz="1100" b="1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824788" y="3699149"/>
            <a:ext cx="1507815" cy="33573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kumimoji="1"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[2] Silhouette generation</a:t>
            </a:r>
            <a:endParaRPr kumimoji="1" lang="ja-JP" altLang="en-US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84838" y="1621470"/>
            <a:ext cx="1295444" cy="3500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Multiple views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3611285" y="5394493"/>
            <a:ext cx="1256046" cy="744762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algn="ctr"/>
            <a:r>
              <a:rPr lang="en-US" altLang="ja-JP" sz="1200" dirty="0" smtClean="0">
                <a:latin typeface="Arial" panose="020B0604020202020204" pitchFamily="34" charset="0"/>
                <a:ea typeface="メイリオ" pitchFamily="50" charset="-128"/>
                <a:cs typeface="Arial" panose="020B0604020202020204" pitchFamily="34" charset="0"/>
              </a:rPr>
              <a:t>[5] Remove background + Canny</a:t>
            </a:r>
            <a:endParaRPr kumimoji="1" lang="ja-JP" altLang="en-US" sz="1200" dirty="0">
              <a:latin typeface="Arial" panose="020B0604020202020204" pitchFamily="34" charset="0"/>
              <a:ea typeface="メイリオ" pitchFamily="50" charset="-128"/>
              <a:cs typeface="Arial" panose="020B0604020202020204" pitchFamily="34" charset="0"/>
            </a:endParaRPr>
          </a:p>
        </p:txBody>
      </p:sp>
      <p:sp>
        <p:nvSpPr>
          <p:cNvPr id="63" name="右矢印 62"/>
          <p:cNvSpPr/>
          <p:nvPr/>
        </p:nvSpPr>
        <p:spPr>
          <a:xfrm rot="5400000">
            <a:off x="2948593" y="2591656"/>
            <a:ext cx="334732" cy="256133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フリーフォーム 35"/>
          <p:cNvSpPr/>
          <p:nvPr/>
        </p:nvSpPr>
        <p:spPr>
          <a:xfrm>
            <a:off x="2070225" y="1175130"/>
            <a:ext cx="6242135" cy="5177790"/>
          </a:xfrm>
          <a:custGeom>
            <a:avLst/>
            <a:gdLst>
              <a:gd name="connsiteX0" fmla="*/ 91440 w 6521819"/>
              <a:gd name="connsiteY0" fmla="*/ 80010 h 5177790"/>
              <a:gd name="connsiteX1" fmla="*/ 217170 w 6521819"/>
              <a:gd name="connsiteY1" fmla="*/ 57150 h 5177790"/>
              <a:gd name="connsiteX2" fmla="*/ 594360 w 6521819"/>
              <a:gd name="connsiteY2" fmla="*/ 34290 h 5177790"/>
              <a:gd name="connsiteX3" fmla="*/ 1005840 w 6521819"/>
              <a:gd name="connsiteY3" fmla="*/ 22860 h 5177790"/>
              <a:gd name="connsiteX4" fmla="*/ 1965960 w 6521819"/>
              <a:gd name="connsiteY4" fmla="*/ 34290 h 5177790"/>
              <a:gd name="connsiteX5" fmla="*/ 2263140 w 6521819"/>
              <a:gd name="connsiteY5" fmla="*/ 57150 h 5177790"/>
              <a:gd name="connsiteX6" fmla="*/ 2446020 w 6521819"/>
              <a:gd name="connsiteY6" fmla="*/ 68580 h 5177790"/>
              <a:gd name="connsiteX7" fmla="*/ 3840480 w 6521819"/>
              <a:gd name="connsiteY7" fmla="*/ 57150 h 5177790"/>
              <a:gd name="connsiteX8" fmla="*/ 3977640 w 6521819"/>
              <a:gd name="connsiteY8" fmla="*/ 45720 h 5177790"/>
              <a:gd name="connsiteX9" fmla="*/ 4149090 w 6521819"/>
              <a:gd name="connsiteY9" fmla="*/ 34290 h 5177790"/>
              <a:gd name="connsiteX10" fmla="*/ 4754880 w 6521819"/>
              <a:gd name="connsiteY10" fmla="*/ 11430 h 5177790"/>
              <a:gd name="connsiteX11" fmla="*/ 4983480 w 6521819"/>
              <a:gd name="connsiteY11" fmla="*/ 0 h 5177790"/>
              <a:gd name="connsiteX12" fmla="*/ 5566410 w 6521819"/>
              <a:gd name="connsiteY12" fmla="*/ 11430 h 5177790"/>
              <a:gd name="connsiteX13" fmla="*/ 5715000 w 6521819"/>
              <a:gd name="connsiteY13" fmla="*/ 34290 h 5177790"/>
              <a:gd name="connsiteX14" fmla="*/ 5795010 w 6521819"/>
              <a:gd name="connsiteY14" fmla="*/ 45720 h 5177790"/>
              <a:gd name="connsiteX15" fmla="*/ 5863590 w 6521819"/>
              <a:gd name="connsiteY15" fmla="*/ 68580 h 5177790"/>
              <a:gd name="connsiteX16" fmla="*/ 5897880 w 6521819"/>
              <a:gd name="connsiteY16" fmla="*/ 91440 h 5177790"/>
              <a:gd name="connsiteX17" fmla="*/ 5966460 w 6521819"/>
              <a:gd name="connsiteY17" fmla="*/ 114300 h 5177790"/>
              <a:gd name="connsiteX18" fmla="*/ 6035040 w 6521819"/>
              <a:gd name="connsiteY18" fmla="*/ 148590 h 5177790"/>
              <a:gd name="connsiteX19" fmla="*/ 6092190 w 6521819"/>
              <a:gd name="connsiteY19" fmla="*/ 194310 h 5177790"/>
              <a:gd name="connsiteX20" fmla="*/ 6115050 w 6521819"/>
              <a:gd name="connsiteY20" fmla="*/ 228600 h 5177790"/>
              <a:gd name="connsiteX21" fmla="*/ 6149340 w 6521819"/>
              <a:gd name="connsiteY21" fmla="*/ 251460 h 5177790"/>
              <a:gd name="connsiteX22" fmla="*/ 6195060 w 6521819"/>
              <a:gd name="connsiteY22" fmla="*/ 320040 h 5177790"/>
              <a:gd name="connsiteX23" fmla="*/ 6206490 w 6521819"/>
              <a:gd name="connsiteY23" fmla="*/ 354330 h 5177790"/>
              <a:gd name="connsiteX24" fmla="*/ 6252210 w 6521819"/>
              <a:gd name="connsiteY24" fmla="*/ 422910 h 5177790"/>
              <a:gd name="connsiteX25" fmla="*/ 6275070 w 6521819"/>
              <a:gd name="connsiteY25" fmla="*/ 468630 h 5177790"/>
              <a:gd name="connsiteX26" fmla="*/ 6286500 w 6521819"/>
              <a:gd name="connsiteY26" fmla="*/ 502920 h 5177790"/>
              <a:gd name="connsiteX27" fmla="*/ 6309360 w 6521819"/>
              <a:gd name="connsiteY27" fmla="*/ 537210 h 5177790"/>
              <a:gd name="connsiteX28" fmla="*/ 6343650 w 6521819"/>
              <a:gd name="connsiteY28" fmla="*/ 628650 h 5177790"/>
              <a:gd name="connsiteX29" fmla="*/ 6377940 w 6521819"/>
              <a:gd name="connsiteY29" fmla="*/ 742950 h 5177790"/>
              <a:gd name="connsiteX30" fmla="*/ 6400800 w 6521819"/>
              <a:gd name="connsiteY30" fmla="*/ 811530 h 5177790"/>
              <a:gd name="connsiteX31" fmla="*/ 6412230 w 6521819"/>
              <a:gd name="connsiteY31" fmla="*/ 868680 h 5177790"/>
              <a:gd name="connsiteX32" fmla="*/ 6435090 w 6521819"/>
              <a:gd name="connsiteY32" fmla="*/ 937260 h 5177790"/>
              <a:gd name="connsiteX33" fmla="*/ 6446520 w 6521819"/>
              <a:gd name="connsiteY33" fmla="*/ 982980 h 5177790"/>
              <a:gd name="connsiteX34" fmla="*/ 6457950 w 6521819"/>
              <a:gd name="connsiteY34" fmla="*/ 1040130 h 5177790"/>
              <a:gd name="connsiteX35" fmla="*/ 6469380 w 6521819"/>
              <a:gd name="connsiteY35" fmla="*/ 1074420 h 5177790"/>
              <a:gd name="connsiteX36" fmla="*/ 6492240 w 6521819"/>
              <a:gd name="connsiteY36" fmla="*/ 1211580 h 5177790"/>
              <a:gd name="connsiteX37" fmla="*/ 6503670 w 6521819"/>
              <a:gd name="connsiteY37" fmla="*/ 1268730 h 5177790"/>
              <a:gd name="connsiteX38" fmla="*/ 6515100 w 6521819"/>
              <a:gd name="connsiteY38" fmla="*/ 1565910 h 5177790"/>
              <a:gd name="connsiteX39" fmla="*/ 6492240 w 6521819"/>
              <a:gd name="connsiteY39" fmla="*/ 2205990 h 5177790"/>
              <a:gd name="connsiteX40" fmla="*/ 6469380 w 6521819"/>
              <a:gd name="connsiteY40" fmla="*/ 2606040 h 5177790"/>
              <a:gd name="connsiteX41" fmla="*/ 6457950 w 6521819"/>
              <a:gd name="connsiteY41" fmla="*/ 2766060 h 5177790"/>
              <a:gd name="connsiteX42" fmla="*/ 6446520 w 6521819"/>
              <a:gd name="connsiteY42" fmla="*/ 2971800 h 5177790"/>
              <a:gd name="connsiteX43" fmla="*/ 6435090 w 6521819"/>
              <a:gd name="connsiteY43" fmla="*/ 3131820 h 5177790"/>
              <a:gd name="connsiteX44" fmla="*/ 6412230 w 6521819"/>
              <a:gd name="connsiteY44" fmla="*/ 3360420 h 5177790"/>
              <a:gd name="connsiteX45" fmla="*/ 6389370 w 6521819"/>
              <a:gd name="connsiteY45" fmla="*/ 3703320 h 5177790"/>
              <a:gd name="connsiteX46" fmla="*/ 6377940 w 6521819"/>
              <a:gd name="connsiteY46" fmla="*/ 3771900 h 5177790"/>
              <a:gd name="connsiteX47" fmla="*/ 6355080 w 6521819"/>
              <a:gd name="connsiteY47" fmla="*/ 3954780 h 5177790"/>
              <a:gd name="connsiteX48" fmla="*/ 6332220 w 6521819"/>
              <a:gd name="connsiteY48" fmla="*/ 4080510 h 5177790"/>
              <a:gd name="connsiteX49" fmla="*/ 6320790 w 6521819"/>
              <a:gd name="connsiteY49" fmla="*/ 4149090 h 5177790"/>
              <a:gd name="connsiteX50" fmla="*/ 6309360 w 6521819"/>
              <a:gd name="connsiteY50" fmla="*/ 4206240 h 5177790"/>
              <a:gd name="connsiteX51" fmla="*/ 6286500 w 6521819"/>
              <a:gd name="connsiteY51" fmla="*/ 4309110 h 5177790"/>
              <a:gd name="connsiteX52" fmla="*/ 6263640 w 6521819"/>
              <a:gd name="connsiteY52" fmla="*/ 4446270 h 5177790"/>
              <a:gd name="connsiteX53" fmla="*/ 6252210 w 6521819"/>
              <a:gd name="connsiteY53" fmla="*/ 4480560 h 5177790"/>
              <a:gd name="connsiteX54" fmla="*/ 6217920 w 6521819"/>
              <a:gd name="connsiteY54" fmla="*/ 4629150 h 5177790"/>
              <a:gd name="connsiteX55" fmla="*/ 6183630 w 6521819"/>
              <a:gd name="connsiteY55" fmla="*/ 4732020 h 5177790"/>
              <a:gd name="connsiteX56" fmla="*/ 6172200 w 6521819"/>
              <a:gd name="connsiteY56" fmla="*/ 4766310 h 5177790"/>
              <a:gd name="connsiteX57" fmla="*/ 6149340 w 6521819"/>
              <a:gd name="connsiteY57" fmla="*/ 4800600 h 5177790"/>
              <a:gd name="connsiteX58" fmla="*/ 6126480 w 6521819"/>
              <a:gd name="connsiteY58" fmla="*/ 4869180 h 5177790"/>
              <a:gd name="connsiteX59" fmla="*/ 6115050 w 6521819"/>
              <a:gd name="connsiteY59" fmla="*/ 4903470 h 5177790"/>
              <a:gd name="connsiteX60" fmla="*/ 6092190 w 6521819"/>
              <a:gd name="connsiteY60" fmla="*/ 4937760 h 5177790"/>
              <a:gd name="connsiteX61" fmla="*/ 6080760 w 6521819"/>
              <a:gd name="connsiteY61" fmla="*/ 4972050 h 5177790"/>
              <a:gd name="connsiteX62" fmla="*/ 6046470 w 6521819"/>
              <a:gd name="connsiteY62" fmla="*/ 4994910 h 5177790"/>
              <a:gd name="connsiteX63" fmla="*/ 5966460 w 6521819"/>
              <a:gd name="connsiteY63" fmla="*/ 5074920 h 5177790"/>
              <a:gd name="connsiteX64" fmla="*/ 5920740 w 6521819"/>
              <a:gd name="connsiteY64" fmla="*/ 5109210 h 5177790"/>
              <a:gd name="connsiteX65" fmla="*/ 5806440 w 6521819"/>
              <a:gd name="connsiteY65" fmla="*/ 5143500 h 5177790"/>
              <a:gd name="connsiteX66" fmla="*/ 5772150 w 6521819"/>
              <a:gd name="connsiteY66" fmla="*/ 5154930 h 5177790"/>
              <a:gd name="connsiteX67" fmla="*/ 5680710 w 6521819"/>
              <a:gd name="connsiteY67" fmla="*/ 5177790 h 5177790"/>
              <a:gd name="connsiteX68" fmla="*/ 4469130 w 6521819"/>
              <a:gd name="connsiteY68" fmla="*/ 5154930 h 5177790"/>
              <a:gd name="connsiteX69" fmla="*/ 4137660 w 6521819"/>
              <a:gd name="connsiteY69" fmla="*/ 5143500 h 5177790"/>
              <a:gd name="connsiteX70" fmla="*/ 3714750 w 6521819"/>
              <a:gd name="connsiteY70" fmla="*/ 5132070 h 5177790"/>
              <a:gd name="connsiteX71" fmla="*/ 3291840 w 6521819"/>
              <a:gd name="connsiteY71" fmla="*/ 5109210 h 5177790"/>
              <a:gd name="connsiteX72" fmla="*/ 3131820 w 6521819"/>
              <a:gd name="connsiteY72" fmla="*/ 5097780 h 5177790"/>
              <a:gd name="connsiteX73" fmla="*/ 3063240 w 6521819"/>
              <a:gd name="connsiteY73" fmla="*/ 5086350 h 5177790"/>
              <a:gd name="connsiteX74" fmla="*/ 2857500 w 6521819"/>
              <a:gd name="connsiteY74" fmla="*/ 5063490 h 5177790"/>
              <a:gd name="connsiteX75" fmla="*/ 2743200 w 6521819"/>
              <a:gd name="connsiteY75" fmla="*/ 5029200 h 5177790"/>
              <a:gd name="connsiteX76" fmla="*/ 2708910 w 6521819"/>
              <a:gd name="connsiteY76" fmla="*/ 5017770 h 5177790"/>
              <a:gd name="connsiteX77" fmla="*/ 2674620 w 6521819"/>
              <a:gd name="connsiteY77" fmla="*/ 4994910 h 5177790"/>
              <a:gd name="connsiteX78" fmla="*/ 2617470 w 6521819"/>
              <a:gd name="connsiteY78" fmla="*/ 4892040 h 5177790"/>
              <a:gd name="connsiteX79" fmla="*/ 2606040 w 6521819"/>
              <a:gd name="connsiteY79" fmla="*/ 4846320 h 5177790"/>
              <a:gd name="connsiteX80" fmla="*/ 2594610 w 6521819"/>
              <a:gd name="connsiteY80" fmla="*/ 4640580 h 5177790"/>
              <a:gd name="connsiteX81" fmla="*/ 2583180 w 6521819"/>
              <a:gd name="connsiteY81" fmla="*/ 4583430 h 5177790"/>
              <a:gd name="connsiteX82" fmla="*/ 2571750 w 6521819"/>
              <a:gd name="connsiteY82" fmla="*/ 4491990 h 5177790"/>
              <a:gd name="connsiteX83" fmla="*/ 2548890 w 6521819"/>
              <a:gd name="connsiteY83" fmla="*/ 4423410 h 5177790"/>
              <a:gd name="connsiteX84" fmla="*/ 2537460 w 6521819"/>
              <a:gd name="connsiteY84" fmla="*/ 4389120 h 5177790"/>
              <a:gd name="connsiteX85" fmla="*/ 2514600 w 6521819"/>
              <a:gd name="connsiteY85" fmla="*/ 4274820 h 5177790"/>
              <a:gd name="connsiteX86" fmla="*/ 2503170 w 6521819"/>
              <a:gd name="connsiteY86" fmla="*/ 4217670 h 5177790"/>
              <a:gd name="connsiteX87" fmla="*/ 2480310 w 6521819"/>
              <a:gd name="connsiteY87" fmla="*/ 3954780 h 5177790"/>
              <a:gd name="connsiteX88" fmla="*/ 2491740 w 6521819"/>
              <a:gd name="connsiteY88" fmla="*/ 3383280 h 5177790"/>
              <a:gd name="connsiteX89" fmla="*/ 2503170 w 6521819"/>
              <a:gd name="connsiteY89" fmla="*/ 3326130 h 5177790"/>
              <a:gd name="connsiteX90" fmla="*/ 2526030 w 6521819"/>
              <a:gd name="connsiteY90" fmla="*/ 3257550 h 5177790"/>
              <a:gd name="connsiteX91" fmla="*/ 2537460 w 6521819"/>
              <a:gd name="connsiteY91" fmla="*/ 3051810 h 5177790"/>
              <a:gd name="connsiteX92" fmla="*/ 2526030 w 6521819"/>
              <a:gd name="connsiteY92" fmla="*/ 2411730 h 5177790"/>
              <a:gd name="connsiteX93" fmla="*/ 2514600 w 6521819"/>
              <a:gd name="connsiteY93" fmla="*/ 2297430 h 5177790"/>
              <a:gd name="connsiteX94" fmla="*/ 2503170 w 6521819"/>
              <a:gd name="connsiteY94" fmla="*/ 2263140 h 5177790"/>
              <a:gd name="connsiteX95" fmla="*/ 2491740 w 6521819"/>
              <a:gd name="connsiteY95" fmla="*/ 2217420 h 5177790"/>
              <a:gd name="connsiteX96" fmla="*/ 2457450 w 6521819"/>
              <a:gd name="connsiteY96" fmla="*/ 2080260 h 5177790"/>
              <a:gd name="connsiteX97" fmla="*/ 2446020 w 6521819"/>
              <a:gd name="connsiteY97" fmla="*/ 2045970 h 5177790"/>
              <a:gd name="connsiteX98" fmla="*/ 2434590 w 6521819"/>
              <a:gd name="connsiteY98" fmla="*/ 2011680 h 5177790"/>
              <a:gd name="connsiteX99" fmla="*/ 2377440 w 6521819"/>
              <a:gd name="connsiteY99" fmla="*/ 1920240 h 5177790"/>
              <a:gd name="connsiteX100" fmla="*/ 2366010 w 6521819"/>
              <a:gd name="connsiteY100" fmla="*/ 1885950 h 5177790"/>
              <a:gd name="connsiteX101" fmla="*/ 2320290 w 6521819"/>
              <a:gd name="connsiteY101" fmla="*/ 1840230 h 5177790"/>
              <a:gd name="connsiteX102" fmla="*/ 2274570 w 6521819"/>
              <a:gd name="connsiteY102" fmla="*/ 1771650 h 5177790"/>
              <a:gd name="connsiteX103" fmla="*/ 2228850 w 6521819"/>
              <a:gd name="connsiteY103" fmla="*/ 1725930 h 5177790"/>
              <a:gd name="connsiteX104" fmla="*/ 2171700 w 6521819"/>
              <a:gd name="connsiteY104" fmla="*/ 1657350 h 5177790"/>
              <a:gd name="connsiteX105" fmla="*/ 2103120 w 6521819"/>
              <a:gd name="connsiteY105" fmla="*/ 1611630 h 5177790"/>
              <a:gd name="connsiteX106" fmla="*/ 2068830 w 6521819"/>
              <a:gd name="connsiteY106" fmla="*/ 1588770 h 5177790"/>
              <a:gd name="connsiteX107" fmla="*/ 1943100 w 6521819"/>
              <a:gd name="connsiteY107" fmla="*/ 1554480 h 5177790"/>
              <a:gd name="connsiteX108" fmla="*/ 1828800 w 6521819"/>
              <a:gd name="connsiteY108" fmla="*/ 1520190 h 5177790"/>
              <a:gd name="connsiteX109" fmla="*/ 1748790 w 6521819"/>
              <a:gd name="connsiteY109" fmla="*/ 1508760 h 5177790"/>
              <a:gd name="connsiteX110" fmla="*/ 1680210 w 6521819"/>
              <a:gd name="connsiteY110" fmla="*/ 1497330 h 5177790"/>
              <a:gd name="connsiteX111" fmla="*/ 765810 w 6521819"/>
              <a:gd name="connsiteY111" fmla="*/ 1485900 h 5177790"/>
              <a:gd name="connsiteX112" fmla="*/ 434340 w 6521819"/>
              <a:gd name="connsiteY112" fmla="*/ 1463040 h 5177790"/>
              <a:gd name="connsiteX113" fmla="*/ 377190 w 6521819"/>
              <a:gd name="connsiteY113" fmla="*/ 1451610 h 5177790"/>
              <a:gd name="connsiteX114" fmla="*/ 308610 w 6521819"/>
              <a:gd name="connsiteY114" fmla="*/ 1440180 h 5177790"/>
              <a:gd name="connsiteX115" fmla="*/ 274320 w 6521819"/>
              <a:gd name="connsiteY115" fmla="*/ 1417320 h 5177790"/>
              <a:gd name="connsiteX116" fmla="*/ 240030 w 6521819"/>
              <a:gd name="connsiteY116" fmla="*/ 1405890 h 5177790"/>
              <a:gd name="connsiteX117" fmla="*/ 160020 w 6521819"/>
              <a:gd name="connsiteY117" fmla="*/ 1314450 h 5177790"/>
              <a:gd name="connsiteX118" fmla="*/ 125730 w 6521819"/>
              <a:gd name="connsiteY118" fmla="*/ 1245870 h 5177790"/>
              <a:gd name="connsiteX119" fmla="*/ 91440 w 6521819"/>
              <a:gd name="connsiteY119" fmla="*/ 1177290 h 5177790"/>
              <a:gd name="connsiteX120" fmla="*/ 57150 w 6521819"/>
              <a:gd name="connsiteY120" fmla="*/ 1051560 h 5177790"/>
              <a:gd name="connsiteX121" fmla="*/ 45720 w 6521819"/>
              <a:gd name="connsiteY121" fmla="*/ 1017270 h 5177790"/>
              <a:gd name="connsiteX122" fmla="*/ 34290 w 6521819"/>
              <a:gd name="connsiteY122" fmla="*/ 982980 h 5177790"/>
              <a:gd name="connsiteX123" fmla="*/ 22860 w 6521819"/>
              <a:gd name="connsiteY123" fmla="*/ 925830 h 5177790"/>
              <a:gd name="connsiteX124" fmla="*/ 11430 w 6521819"/>
              <a:gd name="connsiteY124" fmla="*/ 765810 h 5177790"/>
              <a:gd name="connsiteX125" fmla="*/ 0 w 6521819"/>
              <a:gd name="connsiteY125" fmla="*/ 697230 h 5177790"/>
              <a:gd name="connsiteX126" fmla="*/ 11430 w 6521819"/>
              <a:gd name="connsiteY126" fmla="*/ 308610 h 5177790"/>
              <a:gd name="connsiteX127" fmla="*/ 22860 w 6521819"/>
              <a:gd name="connsiteY127" fmla="*/ 240030 h 5177790"/>
              <a:gd name="connsiteX128" fmla="*/ 45720 w 6521819"/>
              <a:gd name="connsiteY128" fmla="*/ 171450 h 5177790"/>
              <a:gd name="connsiteX129" fmla="*/ 80010 w 6521819"/>
              <a:gd name="connsiteY129" fmla="*/ 102870 h 5177790"/>
              <a:gd name="connsiteX130" fmla="*/ 91440 w 6521819"/>
              <a:gd name="connsiteY130" fmla="*/ 80010 h 517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6521819" h="5177790">
                <a:moveTo>
                  <a:pt x="91440" y="80010"/>
                </a:moveTo>
                <a:cubicBezTo>
                  <a:pt x="114300" y="72390"/>
                  <a:pt x="184266" y="60806"/>
                  <a:pt x="217170" y="57150"/>
                </a:cubicBezTo>
                <a:cubicBezTo>
                  <a:pt x="327883" y="44849"/>
                  <a:pt x="494045" y="37810"/>
                  <a:pt x="594360" y="34290"/>
                </a:cubicBezTo>
                <a:lnTo>
                  <a:pt x="1005840" y="22860"/>
                </a:lnTo>
                <a:lnTo>
                  <a:pt x="1965960" y="34290"/>
                </a:lnTo>
                <a:cubicBezTo>
                  <a:pt x="2302346" y="40886"/>
                  <a:pt x="2058834" y="40124"/>
                  <a:pt x="2263140" y="57150"/>
                </a:cubicBezTo>
                <a:cubicBezTo>
                  <a:pt x="2324008" y="62222"/>
                  <a:pt x="2385060" y="64770"/>
                  <a:pt x="2446020" y="68580"/>
                </a:cubicBezTo>
                <a:lnTo>
                  <a:pt x="3840480" y="57150"/>
                </a:lnTo>
                <a:cubicBezTo>
                  <a:pt x="3886353" y="56465"/>
                  <a:pt x="3931887" y="49109"/>
                  <a:pt x="3977640" y="45720"/>
                </a:cubicBezTo>
                <a:lnTo>
                  <a:pt x="4149090" y="34290"/>
                </a:lnTo>
                <a:cubicBezTo>
                  <a:pt x="4478282" y="15479"/>
                  <a:pt x="4342712" y="26984"/>
                  <a:pt x="4754880" y="11430"/>
                </a:cubicBezTo>
                <a:cubicBezTo>
                  <a:pt x="4831121" y="8553"/>
                  <a:pt x="4907280" y="3810"/>
                  <a:pt x="4983480" y="0"/>
                </a:cubicBezTo>
                <a:lnTo>
                  <a:pt x="5566410" y="11430"/>
                </a:lnTo>
                <a:cubicBezTo>
                  <a:pt x="5635800" y="13782"/>
                  <a:pt x="5653867" y="24101"/>
                  <a:pt x="5715000" y="34290"/>
                </a:cubicBezTo>
                <a:cubicBezTo>
                  <a:pt x="5741574" y="38719"/>
                  <a:pt x="5768340" y="41910"/>
                  <a:pt x="5795010" y="45720"/>
                </a:cubicBezTo>
                <a:cubicBezTo>
                  <a:pt x="5817870" y="53340"/>
                  <a:pt x="5843540" y="55214"/>
                  <a:pt x="5863590" y="68580"/>
                </a:cubicBezTo>
                <a:cubicBezTo>
                  <a:pt x="5875020" y="76200"/>
                  <a:pt x="5885327" y="85861"/>
                  <a:pt x="5897880" y="91440"/>
                </a:cubicBezTo>
                <a:cubicBezTo>
                  <a:pt x="5919900" y="101227"/>
                  <a:pt x="5946410" y="100934"/>
                  <a:pt x="5966460" y="114300"/>
                </a:cubicBezTo>
                <a:cubicBezTo>
                  <a:pt x="6010775" y="143843"/>
                  <a:pt x="5987718" y="132816"/>
                  <a:pt x="6035040" y="148590"/>
                </a:cubicBezTo>
                <a:cubicBezTo>
                  <a:pt x="6100554" y="246860"/>
                  <a:pt x="6013320" y="131214"/>
                  <a:pt x="6092190" y="194310"/>
                </a:cubicBezTo>
                <a:cubicBezTo>
                  <a:pt x="6102917" y="202892"/>
                  <a:pt x="6105336" y="218886"/>
                  <a:pt x="6115050" y="228600"/>
                </a:cubicBezTo>
                <a:cubicBezTo>
                  <a:pt x="6124764" y="238314"/>
                  <a:pt x="6137910" y="243840"/>
                  <a:pt x="6149340" y="251460"/>
                </a:cubicBezTo>
                <a:cubicBezTo>
                  <a:pt x="6164580" y="274320"/>
                  <a:pt x="6186372" y="293976"/>
                  <a:pt x="6195060" y="320040"/>
                </a:cubicBezTo>
                <a:cubicBezTo>
                  <a:pt x="6198870" y="331470"/>
                  <a:pt x="6200639" y="343798"/>
                  <a:pt x="6206490" y="354330"/>
                </a:cubicBezTo>
                <a:cubicBezTo>
                  <a:pt x="6219833" y="378347"/>
                  <a:pt x="6239923" y="398336"/>
                  <a:pt x="6252210" y="422910"/>
                </a:cubicBezTo>
                <a:cubicBezTo>
                  <a:pt x="6259830" y="438150"/>
                  <a:pt x="6268358" y="452969"/>
                  <a:pt x="6275070" y="468630"/>
                </a:cubicBezTo>
                <a:cubicBezTo>
                  <a:pt x="6279816" y="479704"/>
                  <a:pt x="6281112" y="492144"/>
                  <a:pt x="6286500" y="502920"/>
                </a:cubicBezTo>
                <a:cubicBezTo>
                  <a:pt x="6292643" y="515207"/>
                  <a:pt x="6301740" y="525780"/>
                  <a:pt x="6309360" y="537210"/>
                </a:cubicBezTo>
                <a:cubicBezTo>
                  <a:pt x="6336457" y="672697"/>
                  <a:pt x="6300840" y="532328"/>
                  <a:pt x="6343650" y="628650"/>
                </a:cubicBezTo>
                <a:cubicBezTo>
                  <a:pt x="6368519" y="684604"/>
                  <a:pt x="6362595" y="691799"/>
                  <a:pt x="6377940" y="742950"/>
                </a:cubicBezTo>
                <a:cubicBezTo>
                  <a:pt x="6384864" y="766030"/>
                  <a:pt x="6396074" y="787901"/>
                  <a:pt x="6400800" y="811530"/>
                </a:cubicBezTo>
                <a:cubicBezTo>
                  <a:pt x="6404610" y="830580"/>
                  <a:pt x="6407118" y="849937"/>
                  <a:pt x="6412230" y="868680"/>
                </a:cubicBezTo>
                <a:cubicBezTo>
                  <a:pt x="6418570" y="891927"/>
                  <a:pt x="6429246" y="913883"/>
                  <a:pt x="6435090" y="937260"/>
                </a:cubicBezTo>
                <a:cubicBezTo>
                  <a:pt x="6438900" y="952500"/>
                  <a:pt x="6443112" y="967645"/>
                  <a:pt x="6446520" y="982980"/>
                </a:cubicBezTo>
                <a:cubicBezTo>
                  <a:pt x="6450734" y="1001945"/>
                  <a:pt x="6453238" y="1021283"/>
                  <a:pt x="6457950" y="1040130"/>
                </a:cubicBezTo>
                <a:cubicBezTo>
                  <a:pt x="6460872" y="1051819"/>
                  <a:pt x="6466458" y="1062731"/>
                  <a:pt x="6469380" y="1074420"/>
                </a:cubicBezTo>
                <a:cubicBezTo>
                  <a:pt x="6482849" y="1128294"/>
                  <a:pt x="6482563" y="1153516"/>
                  <a:pt x="6492240" y="1211580"/>
                </a:cubicBezTo>
                <a:cubicBezTo>
                  <a:pt x="6495434" y="1230743"/>
                  <a:pt x="6499860" y="1249680"/>
                  <a:pt x="6503670" y="1268730"/>
                </a:cubicBezTo>
                <a:cubicBezTo>
                  <a:pt x="6507480" y="1367790"/>
                  <a:pt x="6515100" y="1466777"/>
                  <a:pt x="6515100" y="1565910"/>
                </a:cubicBezTo>
                <a:cubicBezTo>
                  <a:pt x="6515100" y="2109209"/>
                  <a:pt x="6540604" y="1964170"/>
                  <a:pt x="6492240" y="2205990"/>
                </a:cubicBezTo>
                <a:cubicBezTo>
                  <a:pt x="6465774" y="2576512"/>
                  <a:pt x="6497327" y="2116964"/>
                  <a:pt x="6469380" y="2606040"/>
                </a:cubicBezTo>
                <a:cubicBezTo>
                  <a:pt x="6466329" y="2659429"/>
                  <a:pt x="6461286" y="2712688"/>
                  <a:pt x="6457950" y="2766060"/>
                </a:cubicBezTo>
                <a:cubicBezTo>
                  <a:pt x="6453666" y="2834612"/>
                  <a:pt x="6450804" y="2903248"/>
                  <a:pt x="6446520" y="2971800"/>
                </a:cubicBezTo>
                <a:cubicBezTo>
                  <a:pt x="6443184" y="3025172"/>
                  <a:pt x="6439723" y="3078545"/>
                  <a:pt x="6435090" y="3131820"/>
                </a:cubicBezTo>
                <a:cubicBezTo>
                  <a:pt x="6413831" y="3376303"/>
                  <a:pt x="6433105" y="3078614"/>
                  <a:pt x="6412230" y="3360420"/>
                </a:cubicBezTo>
                <a:cubicBezTo>
                  <a:pt x="6407518" y="3424034"/>
                  <a:pt x="6396350" y="3633524"/>
                  <a:pt x="6389370" y="3703320"/>
                </a:cubicBezTo>
                <a:cubicBezTo>
                  <a:pt x="6387064" y="3726380"/>
                  <a:pt x="6381071" y="3748937"/>
                  <a:pt x="6377940" y="3771900"/>
                </a:cubicBezTo>
                <a:cubicBezTo>
                  <a:pt x="6369639" y="3832771"/>
                  <a:pt x="6365180" y="3894181"/>
                  <a:pt x="6355080" y="3954780"/>
                </a:cubicBezTo>
                <a:cubicBezTo>
                  <a:pt x="6321399" y="4156865"/>
                  <a:pt x="6364170" y="3904784"/>
                  <a:pt x="6332220" y="4080510"/>
                </a:cubicBezTo>
                <a:cubicBezTo>
                  <a:pt x="6328074" y="4103312"/>
                  <a:pt x="6324936" y="4126288"/>
                  <a:pt x="6320790" y="4149090"/>
                </a:cubicBezTo>
                <a:cubicBezTo>
                  <a:pt x="6317315" y="4168204"/>
                  <a:pt x="6313574" y="4187275"/>
                  <a:pt x="6309360" y="4206240"/>
                </a:cubicBezTo>
                <a:cubicBezTo>
                  <a:pt x="6295660" y="4267890"/>
                  <a:pt x="6297991" y="4240163"/>
                  <a:pt x="6286500" y="4309110"/>
                </a:cubicBezTo>
                <a:cubicBezTo>
                  <a:pt x="6276823" y="4367174"/>
                  <a:pt x="6277109" y="4392396"/>
                  <a:pt x="6263640" y="4446270"/>
                </a:cubicBezTo>
                <a:cubicBezTo>
                  <a:pt x="6260718" y="4457959"/>
                  <a:pt x="6255132" y="4468871"/>
                  <a:pt x="6252210" y="4480560"/>
                </a:cubicBezTo>
                <a:cubicBezTo>
                  <a:pt x="6234076" y="4553097"/>
                  <a:pt x="6246369" y="4543802"/>
                  <a:pt x="6217920" y="4629150"/>
                </a:cubicBezTo>
                <a:lnTo>
                  <a:pt x="6183630" y="4732020"/>
                </a:lnTo>
                <a:cubicBezTo>
                  <a:pt x="6179820" y="4743450"/>
                  <a:pt x="6178883" y="4756285"/>
                  <a:pt x="6172200" y="4766310"/>
                </a:cubicBezTo>
                <a:cubicBezTo>
                  <a:pt x="6164580" y="4777740"/>
                  <a:pt x="6154919" y="4788047"/>
                  <a:pt x="6149340" y="4800600"/>
                </a:cubicBezTo>
                <a:cubicBezTo>
                  <a:pt x="6139553" y="4822620"/>
                  <a:pt x="6134100" y="4846320"/>
                  <a:pt x="6126480" y="4869180"/>
                </a:cubicBezTo>
                <a:cubicBezTo>
                  <a:pt x="6122670" y="4880610"/>
                  <a:pt x="6121733" y="4893445"/>
                  <a:pt x="6115050" y="4903470"/>
                </a:cubicBezTo>
                <a:cubicBezTo>
                  <a:pt x="6107430" y="4914900"/>
                  <a:pt x="6098333" y="4925473"/>
                  <a:pt x="6092190" y="4937760"/>
                </a:cubicBezTo>
                <a:cubicBezTo>
                  <a:pt x="6086802" y="4948536"/>
                  <a:pt x="6088286" y="4962642"/>
                  <a:pt x="6080760" y="4972050"/>
                </a:cubicBezTo>
                <a:cubicBezTo>
                  <a:pt x="6072178" y="4982777"/>
                  <a:pt x="6057900" y="4987290"/>
                  <a:pt x="6046470" y="4994910"/>
                </a:cubicBezTo>
                <a:cubicBezTo>
                  <a:pt x="6025075" y="5059094"/>
                  <a:pt x="6047976" y="5013783"/>
                  <a:pt x="5966460" y="5074920"/>
                </a:cubicBezTo>
                <a:cubicBezTo>
                  <a:pt x="5951220" y="5086350"/>
                  <a:pt x="5937779" y="5100691"/>
                  <a:pt x="5920740" y="5109210"/>
                </a:cubicBezTo>
                <a:cubicBezTo>
                  <a:pt x="5884523" y="5127318"/>
                  <a:pt x="5844723" y="5132562"/>
                  <a:pt x="5806440" y="5143500"/>
                </a:cubicBezTo>
                <a:cubicBezTo>
                  <a:pt x="5794855" y="5146810"/>
                  <a:pt x="5783774" y="5151760"/>
                  <a:pt x="5772150" y="5154930"/>
                </a:cubicBezTo>
                <a:cubicBezTo>
                  <a:pt x="5741839" y="5163197"/>
                  <a:pt x="5680710" y="5177790"/>
                  <a:pt x="5680710" y="5177790"/>
                </a:cubicBezTo>
                <a:lnTo>
                  <a:pt x="4469130" y="5154930"/>
                </a:lnTo>
                <a:lnTo>
                  <a:pt x="4137660" y="5143500"/>
                </a:lnTo>
                <a:lnTo>
                  <a:pt x="3714750" y="5132070"/>
                </a:lnTo>
                <a:cubicBezTo>
                  <a:pt x="3498186" y="5105000"/>
                  <a:pt x="3709514" y="5128637"/>
                  <a:pt x="3291840" y="5109210"/>
                </a:cubicBezTo>
                <a:cubicBezTo>
                  <a:pt x="3238422" y="5106725"/>
                  <a:pt x="3185160" y="5101590"/>
                  <a:pt x="3131820" y="5097780"/>
                </a:cubicBezTo>
                <a:cubicBezTo>
                  <a:pt x="3108960" y="5093970"/>
                  <a:pt x="3086182" y="5089627"/>
                  <a:pt x="3063240" y="5086350"/>
                </a:cubicBezTo>
                <a:cubicBezTo>
                  <a:pt x="2987737" y="5075564"/>
                  <a:pt x="2935138" y="5071254"/>
                  <a:pt x="2857500" y="5063490"/>
                </a:cubicBezTo>
                <a:cubicBezTo>
                  <a:pt x="2788403" y="5046216"/>
                  <a:pt x="2826683" y="5057028"/>
                  <a:pt x="2743200" y="5029200"/>
                </a:cubicBezTo>
                <a:cubicBezTo>
                  <a:pt x="2731770" y="5025390"/>
                  <a:pt x="2718935" y="5024453"/>
                  <a:pt x="2708910" y="5017770"/>
                </a:cubicBezTo>
                <a:lnTo>
                  <a:pt x="2674620" y="4994910"/>
                </a:lnTo>
                <a:cubicBezTo>
                  <a:pt x="2633686" y="4933509"/>
                  <a:pt x="2632559" y="4944850"/>
                  <a:pt x="2617470" y="4892040"/>
                </a:cubicBezTo>
                <a:cubicBezTo>
                  <a:pt x="2613154" y="4876935"/>
                  <a:pt x="2609850" y="4861560"/>
                  <a:pt x="2606040" y="4846320"/>
                </a:cubicBezTo>
                <a:cubicBezTo>
                  <a:pt x="2602230" y="4777740"/>
                  <a:pt x="2600560" y="4709008"/>
                  <a:pt x="2594610" y="4640580"/>
                </a:cubicBezTo>
                <a:cubicBezTo>
                  <a:pt x="2592927" y="4621226"/>
                  <a:pt x="2586134" y="4602631"/>
                  <a:pt x="2583180" y="4583430"/>
                </a:cubicBezTo>
                <a:cubicBezTo>
                  <a:pt x="2578509" y="4553070"/>
                  <a:pt x="2578186" y="4522025"/>
                  <a:pt x="2571750" y="4491990"/>
                </a:cubicBezTo>
                <a:cubicBezTo>
                  <a:pt x="2566701" y="4468428"/>
                  <a:pt x="2556510" y="4446270"/>
                  <a:pt x="2548890" y="4423410"/>
                </a:cubicBezTo>
                <a:cubicBezTo>
                  <a:pt x="2545080" y="4411980"/>
                  <a:pt x="2539823" y="4400934"/>
                  <a:pt x="2537460" y="4389120"/>
                </a:cubicBezTo>
                <a:lnTo>
                  <a:pt x="2514600" y="4274820"/>
                </a:lnTo>
                <a:cubicBezTo>
                  <a:pt x="2510790" y="4255770"/>
                  <a:pt x="2505315" y="4236978"/>
                  <a:pt x="2503170" y="4217670"/>
                </a:cubicBezTo>
                <a:cubicBezTo>
                  <a:pt x="2485835" y="4061651"/>
                  <a:pt x="2494198" y="4149213"/>
                  <a:pt x="2480310" y="3954780"/>
                </a:cubicBezTo>
                <a:cubicBezTo>
                  <a:pt x="2484120" y="3764280"/>
                  <a:pt x="2484816" y="3573692"/>
                  <a:pt x="2491740" y="3383280"/>
                </a:cubicBezTo>
                <a:cubicBezTo>
                  <a:pt x="2492446" y="3363866"/>
                  <a:pt x="2498058" y="3344873"/>
                  <a:pt x="2503170" y="3326130"/>
                </a:cubicBezTo>
                <a:cubicBezTo>
                  <a:pt x="2509510" y="3302883"/>
                  <a:pt x="2526030" y="3257550"/>
                  <a:pt x="2526030" y="3257550"/>
                </a:cubicBezTo>
                <a:cubicBezTo>
                  <a:pt x="2529840" y="3188970"/>
                  <a:pt x="2537460" y="3120496"/>
                  <a:pt x="2537460" y="3051810"/>
                </a:cubicBezTo>
                <a:cubicBezTo>
                  <a:pt x="2537460" y="2838416"/>
                  <a:pt x="2532494" y="2625026"/>
                  <a:pt x="2526030" y="2411730"/>
                </a:cubicBezTo>
                <a:cubicBezTo>
                  <a:pt x="2524870" y="2373458"/>
                  <a:pt x="2520422" y="2335275"/>
                  <a:pt x="2514600" y="2297430"/>
                </a:cubicBezTo>
                <a:cubicBezTo>
                  <a:pt x="2512768" y="2285522"/>
                  <a:pt x="2506480" y="2274725"/>
                  <a:pt x="2503170" y="2263140"/>
                </a:cubicBezTo>
                <a:cubicBezTo>
                  <a:pt x="2498854" y="2248035"/>
                  <a:pt x="2494821" y="2232824"/>
                  <a:pt x="2491740" y="2217420"/>
                </a:cubicBezTo>
                <a:cubicBezTo>
                  <a:pt x="2468653" y="2101984"/>
                  <a:pt x="2495640" y="2194831"/>
                  <a:pt x="2457450" y="2080260"/>
                </a:cubicBezTo>
                <a:lnTo>
                  <a:pt x="2446020" y="2045970"/>
                </a:lnTo>
                <a:cubicBezTo>
                  <a:pt x="2442210" y="2034540"/>
                  <a:pt x="2441273" y="2021705"/>
                  <a:pt x="2434590" y="2011680"/>
                </a:cubicBezTo>
                <a:cubicBezTo>
                  <a:pt x="2416456" y="1984479"/>
                  <a:pt x="2391226" y="1947812"/>
                  <a:pt x="2377440" y="1920240"/>
                </a:cubicBezTo>
                <a:cubicBezTo>
                  <a:pt x="2372052" y="1909464"/>
                  <a:pt x="2373013" y="1895754"/>
                  <a:pt x="2366010" y="1885950"/>
                </a:cubicBezTo>
                <a:cubicBezTo>
                  <a:pt x="2353483" y="1868412"/>
                  <a:pt x="2333754" y="1857060"/>
                  <a:pt x="2320290" y="1840230"/>
                </a:cubicBezTo>
                <a:cubicBezTo>
                  <a:pt x="2303127" y="1818776"/>
                  <a:pt x="2293997" y="1791077"/>
                  <a:pt x="2274570" y="1771650"/>
                </a:cubicBezTo>
                <a:cubicBezTo>
                  <a:pt x="2259330" y="1756410"/>
                  <a:pt x="2242876" y="1742294"/>
                  <a:pt x="2228850" y="1725930"/>
                </a:cubicBezTo>
                <a:cubicBezTo>
                  <a:pt x="2191113" y="1681903"/>
                  <a:pt x="2222659" y="1696985"/>
                  <a:pt x="2171700" y="1657350"/>
                </a:cubicBezTo>
                <a:cubicBezTo>
                  <a:pt x="2150013" y="1640482"/>
                  <a:pt x="2125980" y="1626870"/>
                  <a:pt x="2103120" y="1611630"/>
                </a:cubicBezTo>
                <a:cubicBezTo>
                  <a:pt x="2091690" y="1604010"/>
                  <a:pt x="2081862" y="1593114"/>
                  <a:pt x="2068830" y="1588770"/>
                </a:cubicBezTo>
                <a:cubicBezTo>
                  <a:pt x="1981820" y="1559767"/>
                  <a:pt x="2023879" y="1570636"/>
                  <a:pt x="1943100" y="1554480"/>
                </a:cubicBezTo>
                <a:cubicBezTo>
                  <a:pt x="1878976" y="1522418"/>
                  <a:pt x="1911025" y="1532840"/>
                  <a:pt x="1828800" y="1520190"/>
                </a:cubicBezTo>
                <a:cubicBezTo>
                  <a:pt x="1802173" y="1516093"/>
                  <a:pt x="1775417" y="1512857"/>
                  <a:pt x="1748790" y="1508760"/>
                </a:cubicBezTo>
                <a:cubicBezTo>
                  <a:pt x="1725884" y="1505236"/>
                  <a:pt x="1703379" y="1497869"/>
                  <a:pt x="1680210" y="1497330"/>
                </a:cubicBezTo>
                <a:cubicBezTo>
                  <a:pt x="1375469" y="1490243"/>
                  <a:pt x="1070610" y="1489710"/>
                  <a:pt x="765810" y="1485900"/>
                </a:cubicBezTo>
                <a:cubicBezTo>
                  <a:pt x="692192" y="1481570"/>
                  <a:pt x="518431" y="1472933"/>
                  <a:pt x="434340" y="1463040"/>
                </a:cubicBezTo>
                <a:cubicBezTo>
                  <a:pt x="415046" y="1460770"/>
                  <a:pt x="396304" y="1455085"/>
                  <a:pt x="377190" y="1451610"/>
                </a:cubicBezTo>
                <a:cubicBezTo>
                  <a:pt x="354388" y="1447464"/>
                  <a:pt x="331470" y="1443990"/>
                  <a:pt x="308610" y="1440180"/>
                </a:cubicBezTo>
                <a:cubicBezTo>
                  <a:pt x="297180" y="1432560"/>
                  <a:pt x="286607" y="1423463"/>
                  <a:pt x="274320" y="1417320"/>
                </a:cubicBezTo>
                <a:cubicBezTo>
                  <a:pt x="263544" y="1411932"/>
                  <a:pt x="248549" y="1414409"/>
                  <a:pt x="240030" y="1405890"/>
                </a:cubicBezTo>
                <a:cubicBezTo>
                  <a:pt x="106680" y="1272540"/>
                  <a:pt x="257175" y="1379220"/>
                  <a:pt x="160020" y="1314450"/>
                </a:cubicBezTo>
                <a:cubicBezTo>
                  <a:pt x="131290" y="1228261"/>
                  <a:pt x="170045" y="1334500"/>
                  <a:pt x="125730" y="1245870"/>
                </a:cubicBezTo>
                <a:cubicBezTo>
                  <a:pt x="78408" y="1151226"/>
                  <a:pt x="156954" y="1275560"/>
                  <a:pt x="91440" y="1177290"/>
                </a:cubicBezTo>
                <a:cubicBezTo>
                  <a:pt x="75284" y="1096511"/>
                  <a:pt x="86153" y="1138570"/>
                  <a:pt x="57150" y="1051560"/>
                </a:cubicBezTo>
                <a:lnTo>
                  <a:pt x="45720" y="1017270"/>
                </a:lnTo>
                <a:cubicBezTo>
                  <a:pt x="41910" y="1005840"/>
                  <a:pt x="36653" y="994794"/>
                  <a:pt x="34290" y="982980"/>
                </a:cubicBezTo>
                <a:lnTo>
                  <a:pt x="22860" y="925830"/>
                </a:lnTo>
                <a:cubicBezTo>
                  <a:pt x="19050" y="872490"/>
                  <a:pt x="16751" y="819021"/>
                  <a:pt x="11430" y="765810"/>
                </a:cubicBezTo>
                <a:cubicBezTo>
                  <a:pt x="9124" y="742750"/>
                  <a:pt x="0" y="720405"/>
                  <a:pt x="0" y="697230"/>
                </a:cubicBezTo>
                <a:cubicBezTo>
                  <a:pt x="0" y="567634"/>
                  <a:pt x="4958" y="438044"/>
                  <a:pt x="11430" y="308610"/>
                </a:cubicBezTo>
                <a:cubicBezTo>
                  <a:pt x="12587" y="285464"/>
                  <a:pt x="17239" y="262513"/>
                  <a:pt x="22860" y="240030"/>
                </a:cubicBezTo>
                <a:cubicBezTo>
                  <a:pt x="28704" y="216653"/>
                  <a:pt x="38100" y="194310"/>
                  <a:pt x="45720" y="171450"/>
                </a:cubicBezTo>
                <a:cubicBezTo>
                  <a:pt x="55016" y="143561"/>
                  <a:pt x="57853" y="125027"/>
                  <a:pt x="80010" y="102870"/>
                </a:cubicBezTo>
                <a:cubicBezTo>
                  <a:pt x="82704" y="100176"/>
                  <a:pt x="68580" y="87630"/>
                  <a:pt x="91440" y="800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248539" y="304800"/>
            <a:ext cx="8063821" cy="73927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rgbClr val="7B9899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Features Augmented HSR-DE: Hole and Surface Roughness with Depth-Buffer and Edge Features Augmented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34400" y="56388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 animBg="1"/>
      <p:bldP spid="9" grpId="0"/>
      <p:bldP spid="13" grpId="0" animBg="1"/>
      <p:bldP spid="14" grpId="0" animBg="1"/>
      <p:bldP spid="15" grpId="0" animBg="1"/>
      <p:bldP spid="16" grpId="0"/>
      <p:bldP spid="17" grpId="0"/>
      <p:bldP spid="21" grpId="0" animBg="1"/>
      <p:bldP spid="22" grpId="0"/>
      <p:bldP spid="23" grpId="0"/>
      <p:bldP spid="24" grpId="0"/>
      <p:bldP spid="27" grpId="0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48" grpId="0" animBg="1"/>
      <p:bldP spid="57" grpId="0"/>
      <p:bldP spid="58" grpId="0"/>
      <p:bldP spid="59" grpId="0"/>
      <p:bldP spid="62" grpId="0"/>
      <p:bldP spid="63" grpId="0" animBg="1"/>
      <p:bldP spid="3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16814</TotalTime>
  <Words>2786</Words>
  <Application>Microsoft Office PowerPoint</Application>
  <PresentationFormat>On-screen Show (4:3)</PresentationFormat>
  <Paragraphs>513</Paragraphs>
  <Slides>32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Adjacency</vt:lpstr>
      <vt:lpstr>Visio</vt:lpstr>
      <vt:lpstr>Equation</vt:lpstr>
      <vt:lpstr>图表</vt:lpstr>
      <vt:lpstr>数式</vt:lpstr>
      <vt:lpstr>SHREC’14 TRACK: Large Scale Comprehensive 3D Shape Retrieval</vt:lpstr>
      <vt:lpstr>Contributors</vt:lpstr>
      <vt:lpstr>Motivation</vt:lpstr>
      <vt:lpstr>Data Set</vt:lpstr>
      <vt:lpstr>Submissions</vt:lpstr>
      <vt:lpstr>PowerPoint Presentation</vt:lpstr>
      <vt:lpstr>Multiple Hybrid Descriptors  Run-1,2,3: CSLBP*  Run-4:       HSR-DE  Run-5:        KVLAD </vt:lpstr>
      <vt:lpstr>CSLBP* =  CS-LBP + Entropy + Chain Code</vt:lpstr>
      <vt:lpstr>PowerPoint Presentation</vt:lpstr>
      <vt:lpstr>KVLAD (Non-linear Scale Space + VLAD) Descriptor</vt:lpstr>
      <vt:lpstr>3D Model Retrieval Descriptor  Run1: DBNAA_DERE </vt:lpstr>
      <vt:lpstr>DBNAA feature extraction</vt:lpstr>
      <vt:lpstr>DBNAA_DERE feature combination</vt:lpstr>
      <vt:lpstr>Visual Feature Combination   Run 1: BF-DSIFT Run 2: VM-1SIFT  Run 3: MR-BF-DSIFT  Run 4: MR-D1SIFT  Run 5: MR-VM-1SIFT  </vt:lpstr>
      <vt:lpstr>An Overview</vt:lpstr>
      <vt:lpstr>Dense SIFT (DSIFT)</vt:lpstr>
      <vt:lpstr>One SIFT (1SIFT)</vt:lpstr>
      <vt:lpstr>A Hybrid Descriptor         Run 1: ZFDR</vt:lpstr>
      <vt:lpstr>PowerPoint Presentation</vt:lpstr>
      <vt:lpstr>PowerPoint Presentation</vt:lpstr>
      <vt:lpstr>Depth Buffered Super-Vector Coding  Run 1: DBSVC  Run 2: LCDR-DBSVC   </vt:lpstr>
      <vt:lpstr>Depth Buffered Super-Vector Coding (DBSVC)</vt:lpstr>
      <vt:lpstr>Locally Constrained Diffusion Ranking</vt:lpstr>
      <vt:lpstr>PowerPoint Presentation</vt:lpstr>
      <vt:lpstr>Evaluations</vt:lpstr>
      <vt:lpstr>PowerPoint Presentation</vt:lpstr>
      <vt:lpstr>Results: Six metrics</vt:lpstr>
      <vt:lpstr>Results: Six metrics</vt:lpstr>
      <vt:lpstr>Results: Six metrics</vt:lpstr>
      <vt:lpstr>Results: Performance Analysis </vt:lpstr>
      <vt:lpstr>Conclusions </vt:lpstr>
      <vt:lpstr>Q&amp;A 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SHREC’09 TRACK: QUERYING WITH PARTIAL MODELS</dc:title>
  <dc:creator>Afzal Godil</dc:creator>
  <cp:lastModifiedBy>Li, Bo</cp:lastModifiedBy>
  <cp:revision>659</cp:revision>
  <dcterms:created xsi:type="dcterms:W3CDTF">2009-03-09T18:21:29Z</dcterms:created>
  <dcterms:modified xsi:type="dcterms:W3CDTF">2014-03-27T15:15:11Z</dcterms:modified>
</cp:coreProperties>
</file>