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49"/>
  </p:notesMasterIdLst>
  <p:sldIdLst>
    <p:sldId id="256" r:id="rId2"/>
    <p:sldId id="435" r:id="rId3"/>
    <p:sldId id="417" r:id="rId4"/>
    <p:sldId id="436" r:id="rId5"/>
    <p:sldId id="418" r:id="rId6"/>
    <p:sldId id="437" r:id="rId7"/>
    <p:sldId id="410" r:id="rId8"/>
    <p:sldId id="419" r:id="rId9"/>
    <p:sldId id="420" r:id="rId10"/>
    <p:sldId id="260" r:id="rId11"/>
    <p:sldId id="421" r:id="rId12"/>
    <p:sldId id="438" r:id="rId13"/>
    <p:sldId id="329" r:id="rId14"/>
    <p:sldId id="407" r:id="rId15"/>
    <p:sldId id="408" r:id="rId16"/>
    <p:sldId id="409" r:id="rId17"/>
    <p:sldId id="377" r:id="rId18"/>
    <p:sldId id="425" r:id="rId19"/>
    <p:sldId id="422" r:id="rId20"/>
    <p:sldId id="434" r:id="rId21"/>
    <p:sldId id="424" r:id="rId22"/>
    <p:sldId id="426" r:id="rId23"/>
    <p:sldId id="423" r:id="rId24"/>
    <p:sldId id="427" r:id="rId25"/>
    <p:sldId id="428" r:id="rId26"/>
    <p:sldId id="442" r:id="rId27"/>
    <p:sldId id="411" r:id="rId28"/>
    <p:sldId id="412" r:id="rId29"/>
    <p:sldId id="413" r:id="rId30"/>
    <p:sldId id="414" r:id="rId31"/>
    <p:sldId id="415" r:id="rId32"/>
    <p:sldId id="416" r:id="rId33"/>
    <p:sldId id="439" r:id="rId34"/>
    <p:sldId id="399" r:id="rId35"/>
    <p:sldId id="440" r:id="rId36"/>
    <p:sldId id="310" r:id="rId37"/>
    <p:sldId id="371" r:id="rId38"/>
    <p:sldId id="401" r:id="rId39"/>
    <p:sldId id="375" r:id="rId40"/>
    <p:sldId id="429" r:id="rId41"/>
    <p:sldId id="441" r:id="rId42"/>
    <p:sldId id="430" r:id="rId43"/>
    <p:sldId id="431" r:id="rId44"/>
    <p:sldId id="376" r:id="rId45"/>
    <p:sldId id="433" r:id="rId46"/>
    <p:sldId id="443" r:id="rId47"/>
    <p:sldId id="327"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99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70696" autoAdjust="0"/>
  </p:normalViewPr>
  <p:slideViewPr>
    <p:cSldViewPr>
      <p:cViewPr varScale="1">
        <p:scale>
          <a:sx n="76" d="100"/>
          <a:sy n="76" d="100"/>
        </p:scale>
        <p:origin x="-966" y="-90"/>
      </p:cViewPr>
      <p:guideLst>
        <p:guide orient="horz" pos="2160"/>
        <p:guide pos="2880"/>
      </p:guideLst>
    </p:cSldViewPr>
  </p:slideViewPr>
  <p:outlineViewPr>
    <p:cViewPr>
      <p:scale>
        <a:sx n="33" d="100"/>
        <a:sy n="33" d="100"/>
      </p:scale>
      <p:origin x="0" y="1807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n-ea"/>
              </a:defRPr>
            </a:lvl1pPr>
          </a:lstStyle>
          <a:p>
            <a:pPr>
              <a:defRPr/>
            </a:pPr>
            <a:fld id="{DA7393E9-4810-470A-A67C-4F21E5A8CBF4}" type="datetimeFigureOut">
              <a:rPr lang="zh-CN" altLang="en-US"/>
              <a:pPr>
                <a:defRPr/>
              </a:pPr>
              <a:t>2015/1/29</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n-ea"/>
              </a:defRPr>
            </a:lvl1pPr>
          </a:lstStyle>
          <a:p>
            <a:pPr>
              <a:defRPr/>
            </a:pPr>
            <a:fld id="{8B6601CA-B457-4690-A27D-A5BDA3913E72}" type="slidenum">
              <a:rPr lang="zh-CN" altLang="en-US"/>
              <a:pPr>
                <a:defRPr/>
              </a:pPr>
              <a:t>‹#›</a:t>
            </a:fld>
            <a:endParaRPr lang="en-US" altLang="zh-CN"/>
          </a:p>
        </p:txBody>
      </p:sp>
    </p:spTree>
    <p:extLst>
      <p:ext uri="{BB962C8B-B14F-4D97-AF65-F5344CB8AC3E}">
        <p14:creationId xmlns:p14="http://schemas.microsoft.com/office/powerpoint/2010/main" val="3153472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Good afternoon, everyone</a:t>
            </a:r>
            <a:r>
              <a:rPr lang="en-US" altLang="zh-CN" smtClean="0"/>
              <a:t>.</a:t>
            </a:r>
            <a:r>
              <a:rPr lang="en-US" altLang="zh-CN" baseline="0" smtClean="0"/>
              <a:t> </a:t>
            </a:r>
            <a:r>
              <a:rPr lang="en-US" altLang="zh-CN" baseline="0" smtClean="0"/>
              <a:t>I </a:t>
            </a:r>
            <a:r>
              <a:rPr lang="en-US" altLang="zh-CN" baseline="0" dirty="0" smtClean="0"/>
              <a:t>will present our organized SHREC track whose name is Large Scale Sketch-Based 3D Shape Retrieval. </a:t>
            </a:r>
          </a:p>
          <a:p>
            <a:pPr eaLnBrk="1" hangingPunct="1">
              <a:spcBef>
                <a:spcPct val="0"/>
              </a:spcBef>
            </a:pPr>
            <a:endParaRPr lang="en-US" altLang="zh-CN" baseline="0" dirty="0" smtClean="0"/>
          </a:p>
          <a:p>
            <a:pPr eaLnBrk="1" hangingPunct="1">
              <a:spcBef>
                <a:spcPct val="0"/>
              </a:spcBef>
            </a:pPr>
            <a:r>
              <a:rPr lang="en-US" altLang="zh-CN" baseline="0" dirty="0" smtClean="0"/>
              <a:t>It is a joint work of the following authors and institutes. </a:t>
            </a:r>
            <a:endParaRPr lang="zh-CN" altLang="en-US" dirty="0" smtClean="0"/>
          </a:p>
        </p:txBody>
      </p:sp>
      <p:sp>
        <p:nvSpPr>
          <p:cNvPr id="11267" name="Slide Number Placeholder 3"/>
          <p:cNvSpPr>
            <a:spLocks noGrp="1"/>
          </p:cNvSpPr>
          <p:nvPr>
            <p:ph type="sldNum" sz="quarter" idx="5"/>
          </p:nvPr>
        </p:nvSpPr>
        <p:spPr bwMode="auto">
          <a:ln>
            <a:miter lim="800000"/>
            <a:headEnd/>
            <a:tailEnd/>
          </a:ln>
        </p:spPr>
        <p:txBody>
          <a:bodyPr/>
          <a:lstStyle/>
          <a:p>
            <a:pPr>
              <a:defRPr/>
            </a:pPr>
            <a:fld id="{BA711C1C-803D-4239-9AFD-0B4396922125}" type="slidenum">
              <a:rPr lang="zh-CN" altLang="en-US" smtClean="0"/>
              <a:pPr>
                <a:defRPr/>
              </a:pPr>
              <a:t>1</a:t>
            </a:fld>
            <a:endParaRPr lang="en-US"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411" name="Slide Number Placeholder 3"/>
          <p:cNvSpPr>
            <a:spLocks noGrp="1"/>
          </p:cNvSpPr>
          <p:nvPr>
            <p:ph type="sldNum" sz="quarter" idx="5"/>
          </p:nvPr>
        </p:nvSpPr>
        <p:spPr bwMode="auto">
          <a:ln>
            <a:miter lim="800000"/>
            <a:headEnd/>
            <a:tailEnd/>
          </a:ln>
        </p:spPr>
        <p:txBody>
          <a:bodyPr/>
          <a:lstStyle/>
          <a:p>
            <a:pPr>
              <a:defRPr/>
            </a:pPr>
            <a:fld id="{7D67E010-025B-439A-861C-19B40A722F4E}" type="slidenum">
              <a:rPr lang="zh-CN" altLang="en-US" smtClean="0"/>
              <a:pPr>
                <a:defRPr/>
              </a:pPr>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Explain</a:t>
            </a:r>
            <a:r>
              <a:rPr lang="en-US" altLang="zh-CN" baseline="0" dirty="0" smtClean="0"/>
              <a:t> Table A. </a:t>
            </a:r>
            <a:endParaRPr lang="zh-CN" altLang="en-US" dirty="0" smtClean="0"/>
          </a:p>
        </p:txBody>
      </p:sp>
      <p:sp>
        <p:nvSpPr>
          <p:cNvPr id="17411" name="Slide Number Placeholder 3"/>
          <p:cNvSpPr>
            <a:spLocks noGrp="1"/>
          </p:cNvSpPr>
          <p:nvPr>
            <p:ph type="sldNum" sz="quarter" idx="5"/>
          </p:nvPr>
        </p:nvSpPr>
        <p:spPr bwMode="auto">
          <a:ln>
            <a:miter lim="800000"/>
            <a:headEnd/>
            <a:tailEnd/>
          </a:ln>
        </p:spPr>
        <p:txBody>
          <a:bodyPr/>
          <a:lstStyle/>
          <a:p>
            <a:pPr>
              <a:defRPr/>
            </a:pPr>
            <a:fld id="{7D67E010-025B-439A-861C-19B40A722F4E}" type="slidenum">
              <a:rPr lang="zh-CN" altLang="en-US" smtClean="0"/>
              <a:pPr>
                <a:defRPr/>
              </a:pPr>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first stage of EFSD (Edge-based</a:t>
            </a:r>
            <a:r>
              <a:rPr kumimoji="1" lang="en-US" altLang="ja-JP" baseline="0" dirty="0" smtClean="0"/>
              <a:t> Fourier Spectra Descriptor), (a) Silhouette image is generated by </a:t>
            </a:r>
            <a:r>
              <a:rPr kumimoji="1" lang="en-US" altLang="ja-JP" baseline="0" dirty="0" err="1" smtClean="0"/>
              <a:t>binarizing</a:t>
            </a:r>
            <a:r>
              <a:rPr kumimoji="1" lang="en-US" altLang="ja-JP" baseline="0" dirty="0" smtClean="0"/>
              <a:t> the input image.</a:t>
            </a:r>
          </a:p>
          <a:p>
            <a:r>
              <a:rPr kumimoji="1" lang="en-US" altLang="ja-JP" baseline="0" dirty="0" smtClean="0"/>
              <a:t>During this process they assume there is a closed shape inside the image.</a:t>
            </a:r>
          </a:p>
          <a:p>
            <a:r>
              <a:rPr kumimoji="1" lang="en-US" altLang="ja-JP" baseline="0" dirty="0" smtClean="0"/>
              <a:t>Thus, if there is only a 2D shape not enclosed with a closed curve, they may end up with no meaningful silhouette image.</a:t>
            </a:r>
          </a:p>
          <a:p>
            <a:r>
              <a:rPr kumimoji="1" lang="en-US" altLang="ja-JP" baseline="0" dirty="0" smtClean="0"/>
              <a:t>2D sketch, for instance, might have an open curve. (b) Contour image is computed from Silhouette image</a:t>
            </a:r>
          </a:p>
          <a:p>
            <a:r>
              <a:rPr kumimoji="1" lang="en-US" altLang="ja-JP" baseline="0" dirty="0" smtClean="0"/>
              <a:t>by extracting the enclosed contour. The same problem might arise when the 2D sketch has no closed curve. </a:t>
            </a:r>
          </a:p>
          <a:p>
            <a:r>
              <a:rPr kumimoji="1" lang="en-US" altLang="ja-JP" baseline="0" dirty="0" smtClean="0"/>
              <a:t>(c) Edge image, on the other hand, is generated directly from given 2D image by applying </a:t>
            </a:r>
            <a:r>
              <a:rPr kumimoji="1" lang="en-US" altLang="ja-JP" baseline="0" dirty="0" err="1" smtClean="0"/>
              <a:t>Laplacian</a:t>
            </a:r>
            <a:r>
              <a:rPr kumimoji="1" lang="en-US" altLang="ja-JP" baseline="0" dirty="0" smtClean="0"/>
              <a:t> edge filter.</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B6601CA-B457-4690-A27D-A5BDA3913E72}" type="slidenum">
              <a:rPr lang="zh-CN" altLang="en-US" smtClean="0"/>
              <a:pPr>
                <a:defRPr/>
              </a:pPr>
              <a:t>15</a:t>
            </a:fld>
            <a:endParaRPr lang="en-US" altLang="zh-CN"/>
          </a:p>
        </p:txBody>
      </p:sp>
    </p:spTree>
    <p:extLst>
      <p:ext uri="{BB962C8B-B14F-4D97-AF65-F5344CB8AC3E}">
        <p14:creationId xmlns:p14="http://schemas.microsoft.com/office/powerpoint/2010/main" val="3212390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After three independent images</a:t>
            </a:r>
            <a:r>
              <a:rPr kumimoji="1" lang="en-US" altLang="ja-JP" baseline="0" dirty="0" smtClean="0"/>
              <a:t> (a), (b), and (c) are obtained, they transform them into polar coordinate to attempt to absorb the rotational variance.</a:t>
            </a:r>
          </a:p>
          <a:p>
            <a:r>
              <a:rPr kumimoji="1" lang="en-US" altLang="ja-JP" baseline="0" dirty="0" smtClean="0"/>
              <a:t>This is because the rotation in Cartesian coordinate system will be the translation in polar coordinate system, which is absorbed in Fourier transform in the last phase. The feature vector of their model is defined by combining theses three Fourier spectra.</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B6601CA-B457-4690-A27D-A5BDA3913E72}" type="slidenum">
              <a:rPr lang="zh-CN" altLang="en-US" smtClean="0"/>
              <a:pPr>
                <a:defRPr/>
              </a:pPr>
              <a:t>16</a:t>
            </a:fld>
            <a:endParaRPr lang="en-US" altLang="zh-CN"/>
          </a:p>
        </p:txBody>
      </p:sp>
    </p:spTree>
    <p:extLst>
      <p:ext uri="{BB962C8B-B14F-4D97-AF65-F5344CB8AC3E}">
        <p14:creationId xmlns:p14="http://schemas.microsoft.com/office/powerpoint/2010/main" val="760053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Main Idea </a:t>
            </a:r>
            <a:r>
              <a:rPr lang="en-US" sz="2000" dirty="0" smtClean="0">
                <a:latin typeface="+mn-lt"/>
              </a:rPr>
              <a:t>of</a:t>
            </a:r>
            <a:r>
              <a:rPr lang="en-US" sz="2000" b="1" dirty="0" smtClean="0">
                <a:latin typeface="+mn-lt"/>
              </a:rPr>
              <a:t> </a:t>
            </a:r>
            <a:r>
              <a:rPr lang="en-US" sz="2000" dirty="0" smtClean="0">
                <a:latin typeface="+mn-lt"/>
              </a:rPr>
              <a:t>the sketch-based retrieval algorithm </a:t>
            </a:r>
            <a:r>
              <a:rPr lang="en-US" sz="2000" dirty="0" smtClean="0">
                <a:solidFill>
                  <a:srgbClr val="0000FF"/>
                </a:solidFill>
                <a:latin typeface="+mn-lt"/>
              </a:rPr>
              <a:t>[LJ12]</a:t>
            </a:r>
            <a:r>
              <a:rPr lang="en-US" sz="2000" dirty="0" smtClean="0">
                <a:latin typeface="+mn-lt"/>
              </a:rPr>
              <a:t>:</a:t>
            </a:r>
          </a:p>
          <a:p>
            <a:pPr marL="547688" lvl="1" indent="-273050" eaLnBrk="0" hangingPunct="0">
              <a:spcBef>
                <a:spcPct val="20000"/>
              </a:spcBef>
              <a:buClr>
                <a:schemeClr val="accent2"/>
              </a:buClr>
              <a:buSzPct val="70000"/>
              <a:buFont typeface="Wingdings" pitchFamily="2" charset="2"/>
              <a:buChar char=""/>
            </a:pPr>
            <a:r>
              <a:rPr lang="en-US" i="1" dirty="0" smtClean="0">
                <a:latin typeface="+mn-lt"/>
              </a:rPr>
              <a:t>Maximizing</a:t>
            </a:r>
            <a:r>
              <a:rPr lang="en-US" dirty="0" smtClean="0">
                <a:latin typeface="+mn-lt"/>
              </a:rPr>
              <a:t> the chances of selecting the most similar sample views of a 3D model to compare with a 2D sketch;</a:t>
            </a:r>
          </a:p>
          <a:p>
            <a:pPr marL="547688" lvl="1" indent="-273050" eaLnBrk="0" hangingPunct="0">
              <a:spcBef>
                <a:spcPct val="20000"/>
              </a:spcBef>
              <a:buClr>
                <a:schemeClr val="accent2"/>
              </a:buClr>
              <a:buSzPct val="70000"/>
              <a:buFont typeface="Wingdings" pitchFamily="2" charset="2"/>
              <a:buChar char=""/>
            </a:pPr>
            <a:r>
              <a:rPr lang="en-US" i="1" dirty="0" smtClean="0">
                <a:latin typeface="+mn-lt"/>
              </a:rPr>
              <a:t>While not adding </a:t>
            </a:r>
            <a:r>
              <a:rPr lang="en-US" dirty="0" smtClean="0">
                <a:latin typeface="+mn-lt"/>
              </a:rPr>
              <a:t>additional online computation and avoiding the brute-force comparison between the sketch and many sample views.</a:t>
            </a:r>
          </a:p>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Approach: </a:t>
            </a:r>
          </a:p>
          <a:p>
            <a:pPr marL="547688" marR="0" lvl="1" indent="-273050" algn="l" defTabSz="914400" rtl="0" eaLnBrk="0" fontAlgn="base" latinLnBrk="0" hangingPunct="0">
              <a:lnSpc>
                <a:spcPct val="100000"/>
              </a:lnSpc>
              <a:spcBef>
                <a:spcPct val="20000"/>
              </a:spcBef>
              <a:spcAft>
                <a:spcPct val="0"/>
              </a:spcAft>
              <a:buClr>
                <a:schemeClr val="accent2"/>
              </a:buClr>
              <a:buSzPct val="70000"/>
              <a:buFont typeface="Wingdings" pitchFamily="2" charset="2"/>
              <a:buChar char=""/>
              <a:tabLst/>
              <a:defRPr/>
            </a:pPr>
            <a:r>
              <a:rPr lang="en-US" i="1" dirty="0" smtClean="0">
                <a:latin typeface="+mn-lt"/>
              </a:rPr>
              <a:t>Online retrieval</a:t>
            </a:r>
            <a:r>
              <a:rPr lang="en-US" dirty="0" smtClean="0">
                <a:latin typeface="+mn-lt"/>
              </a:rPr>
              <a:t>: for each model, a set of candidate views are efficiently shortlisted according to their top View Context similarities as the sketch.</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Utilizing a 3D model feature named </a:t>
            </a:r>
            <a:r>
              <a:rPr lang="en-US" b="1" dirty="0" smtClean="0">
                <a:latin typeface="+mn-lt"/>
              </a:rPr>
              <a:t>View Context </a:t>
            </a:r>
            <a:r>
              <a:rPr lang="en-US" dirty="0" smtClean="0">
                <a:solidFill>
                  <a:srgbClr val="0000FF"/>
                </a:solidFill>
                <a:latin typeface="+mn-lt"/>
              </a:rPr>
              <a:t>[LJ10]</a:t>
            </a:r>
            <a:r>
              <a:rPr lang="en-US" dirty="0" smtClean="0">
                <a:latin typeface="+mn-lt"/>
              </a:rPr>
              <a:t>, which has a capability of differentiating different sample views of a 3D model</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Shape context matching </a:t>
            </a:r>
            <a:r>
              <a:rPr lang="en-US" dirty="0" smtClean="0">
                <a:solidFill>
                  <a:srgbClr val="0000FF"/>
                </a:solidFill>
                <a:latin typeface="+mn-lt"/>
              </a:rPr>
              <a:t>[BMP02] </a:t>
            </a:r>
            <a:r>
              <a:rPr lang="en-US" dirty="0" smtClean="0">
                <a:latin typeface="+mn-lt"/>
              </a:rPr>
              <a:t>algorithm is employed to compute the distances between the query sketch and the candidate sample views.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Two stages: precomputation and online retrieval</a:t>
            </a:r>
            <a:endParaRPr lang="en-US" altLang="ja-JP" dirty="0" smtClean="0">
              <a:latin typeface="+mn-lt"/>
              <a:ea typeface="ＭＳ Ｐゴシック" pitchFamily="34" charset="-128"/>
            </a:endParaRPr>
          </a:p>
          <a:p>
            <a:pPr marL="273050" indent="-273050" eaLnBrk="0" hangingPunct="0">
              <a:spcBef>
                <a:spcPct val="20000"/>
              </a:spcBef>
              <a:buClr>
                <a:schemeClr val="accent1"/>
              </a:buClr>
              <a:buSzPct val="85000"/>
              <a:buFont typeface="Wingdings 2" pitchFamily="18" charset="2"/>
              <a:buChar char=""/>
            </a:pPr>
            <a:endParaRPr lang="ja-JP" altLang="en-US" sz="2000" i="1" dirty="0" smtClean="0">
              <a:latin typeface="+mn-lt"/>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18</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The algorithm </a:t>
            </a:r>
            <a:r>
              <a:rPr lang="en-US" sz="900" b="0" i="0" u="none" strike="noStrike" kern="1200" baseline="0" dirty="0" smtClean="0">
                <a:solidFill>
                  <a:schemeClr val="tx1"/>
                </a:solidFill>
                <a:latin typeface="+mn-lt"/>
                <a:ea typeface="+mn-ea"/>
                <a:cs typeface="+mn-cs"/>
              </a:rPr>
              <a:t>contains tw</a:t>
            </a:r>
            <a:r>
              <a:rPr lang="en-US" dirty="0" smtClean="0">
                <a:latin typeface="+mn-lt"/>
              </a:rPr>
              <a:t>o stages: precomputation and online retrieval. </a:t>
            </a:r>
            <a:r>
              <a:rPr lang="en-US" sz="900" b="0" i="0" u="none" strike="noStrike" kern="1200" baseline="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9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0" i="0" u="none" strike="noStrike" kern="1200" baseline="0" dirty="0" smtClean="0">
                <a:solidFill>
                  <a:schemeClr val="tx1"/>
                </a:solidFill>
                <a:latin typeface="+mn-lt"/>
                <a:ea typeface="+mn-ea"/>
                <a:cs typeface="+mn-cs"/>
              </a:rPr>
              <a:t>During the precomputation stage, we first sample 13 silhouette views for each target model, and then </a:t>
            </a:r>
            <a:r>
              <a:rPr lang="en-US" sz="900" b="0" i="0" u="none" strike="noStrike" kern="1200" baseline="0" dirty="0" err="1" smtClean="0">
                <a:solidFill>
                  <a:schemeClr val="tx1"/>
                </a:solidFill>
                <a:latin typeface="+mn-lt"/>
                <a:ea typeface="+mn-ea"/>
                <a:cs typeface="+mn-cs"/>
              </a:rPr>
              <a:t>precompute</a:t>
            </a:r>
            <a:r>
              <a:rPr lang="en-US" sz="900" b="0" i="0" u="none" strike="noStrike" kern="1200" baseline="0" dirty="0" smtClean="0">
                <a:solidFill>
                  <a:schemeClr val="tx1"/>
                </a:solidFill>
                <a:latin typeface="+mn-lt"/>
                <a:ea typeface="+mn-ea"/>
                <a:cs typeface="+mn-cs"/>
              </a:rPr>
              <a:t> the View Context and shape context features for each sample view.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9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900" b="0" i="0" u="none" strike="noStrike" kern="1200" baseline="0" dirty="0" smtClean="0">
                <a:solidFill>
                  <a:schemeClr val="tx1"/>
                </a:solidFill>
                <a:latin typeface="+mn-lt"/>
                <a:ea typeface="+mn-ea"/>
                <a:cs typeface="+mn-cs"/>
              </a:rPr>
              <a:t>During online retrieval, we first generate a silhouette view for each sketch, and then compute its shape context and View Context features. Based on the View Context features of the sketch and sample views, we perform 2D-3D alignment by finding the sample views with </a:t>
            </a:r>
            <a:r>
              <a:rPr lang="en-US" altLang="ja-JP" dirty="0" smtClean="0">
                <a:latin typeface="+mn-lt"/>
                <a:ea typeface="ＭＳ Ｐゴシック" pitchFamily="34" charset="-128"/>
              </a:rPr>
              <a:t>top View Context correlation similarities as the sketch. Finally,</a:t>
            </a:r>
            <a:r>
              <a:rPr lang="en-US" altLang="ja-JP" baseline="0" dirty="0" smtClean="0">
                <a:latin typeface="+mn-lt"/>
                <a:ea typeface="ＭＳ Ｐゴシック" pitchFamily="34" charset="-128"/>
              </a:rPr>
              <a:t> we perform shape context matching between the sketch and the shortlisted sample views and regard the minimum 2D-3D matching distance as the sketch-model distance. </a:t>
            </a:r>
            <a:endParaRPr lang="en-US" altLang="ja-JP" dirty="0" smtClean="0">
              <a:latin typeface="+mn-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19</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slide, we give some details about View Context. </a:t>
            </a:r>
          </a:p>
          <a:p>
            <a:r>
              <a:rPr lang="en-US" baseline="0" dirty="0" smtClean="0"/>
              <a:t>View Context is </a:t>
            </a:r>
            <a:r>
              <a:rPr lang="en-US" sz="1200" b="0" i="0" u="none" strike="noStrike" kern="1200" baseline="0" dirty="0" smtClean="0">
                <a:solidFill>
                  <a:schemeClr val="tx1"/>
                </a:solidFill>
                <a:latin typeface="+mn-lt"/>
                <a:ea typeface="+mn-ea"/>
                <a:cs typeface="+mn-cs"/>
              </a:rPr>
              <a:t>defined as the visual information differences between the current view and each view in the base view set. It measures the shape appearance deviation feature of a 3D model with respect to a set of base views.</a:t>
            </a:r>
          </a:p>
          <a:p>
            <a:endParaRPr lang="en-US" sz="1200" b="0" i="0" u="none" strike="noStrike" kern="1200" baseline="0" dirty="0" smtClean="0">
              <a:solidFill>
                <a:schemeClr val="tx1"/>
              </a:solidFill>
              <a:latin typeface="+mn-lt"/>
              <a:ea typeface="+mn-ea"/>
              <a:cs typeface="+mn-cs"/>
            </a:endParaRPr>
          </a:p>
          <a:p>
            <a:r>
              <a:rPr lang="en-US" baseline="0" dirty="0" smtClean="0"/>
              <a:t>Left Figure: View Context examples of different models</a:t>
            </a:r>
          </a:p>
          <a:p>
            <a:r>
              <a:rPr lang="en-US" baseline="0" dirty="0" smtClean="0"/>
              <a:t>Right Figure: View Context examples of the same model</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20</a:t>
            </a:fld>
            <a:endParaRPr lang="en-US" altLang="zh-CN"/>
          </a:p>
        </p:txBody>
      </p:sp>
    </p:spTree>
    <p:extLst>
      <p:ext uri="{BB962C8B-B14F-4D97-AF65-F5344CB8AC3E}">
        <p14:creationId xmlns:p14="http://schemas.microsoft.com/office/powerpoint/2010/main" val="99265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Motivation: </a:t>
            </a:r>
            <a:r>
              <a:rPr lang="en-US" sz="2000" dirty="0" smtClean="0">
                <a:latin typeface="+mn-lt"/>
              </a:rPr>
              <a:t>3D models often differ in their visual complexities, thus there is no need to sample the same number of views to represent each model. </a:t>
            </a:r>
            <a:endParaRPr lang="en-US" b="1" dirty="0" smtClean="0">
              <a:solidFill>
                <a:schemeClr val="tx2"/>
              </a:solidFill>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rPr>
              <a:t>A Sketch-Based Retrieval algorithm based on adaptive </a:t>
            </a:r>
            <a:r>
              <a:rPr lang="en-US" b="1" dirty="0" smtClean="0">
                <a:latin typeface="+mn-lt"/>
              </a:rPr>
              <a:t>V</a:t>
            </a:r>
            <a:r>
              <a:rPr lang="en-US" dirty="0" smtClean="0">
                <a:latin typeface="+mn-lt"/>
              </a:rPr>
              <a:t>iew </a:t>
            </a:r>
            <a:r>
              <a:rPr lang="en-US" b="1" dirty="0" smtClean="0">
                <a:latin typeface="+mn-lt"/>
              </a:rPr>
              <a:t>C</a:t>
            </a:r>
            <a:r>
              <a:rPr lang="en-US" dirty="0" smtClean="0">
                <a:latin typeface="+mn-lt"/>
              </a:rPr>
              <a:t>lustering and </a:t>
            </a:r>
            <a:r>
              <a:rPr lang="en-US" b="1" dirty="0" smtClean="0">
                <a:latin typeface="+mn-lt"/>
              </a:rPr>
              <a:t>S</a:t>
            </a:r>
            <a:r>
              <a:rPr lang="en-US" dirty="0" smtClean="0">
                <a:latin typeface="+mn-lt"/>
              </a:rPr>
              <a:t>hape </a:t>
            </a:r>
            <a:r>
              <a:rPr lang="en-US" b="1" dirty="0" smtClean="0">
                <a:latin typeface="+mn-lt"/>
              </a:rPr>
              <a:t>C</a:t>
            </a:r>
            <a:r>
              <a:rPr lang="en-US" dirty="0" smtClean="0">
                <a:latin typeface="+mn-lt"/>
              </a:rPr>
              <a:t>ontext matching, named </a:t>
            </a:r>
            <a:r>
              <a:rPr lang="en-US" b="1" dirty="0" smtClean="0">
                <a:latin typeface="+mn-lt"/>
              </a:rPr>
              <a:t>SBR-VC</a:t>
            </a:r>
            <a:r>
              <a:rPr lang="en-US" dirty="0" smtClean="0">
                <a:latin typeface="+mn-lt"/>
              </a:rPr>
              <a:t>, has been proposed.</a:t>
            </a:r>
            <a:endParaRPr lang="en-US" b="1"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b="1" dirty="0" smtClean="0">
                <a:latin typeface="+mn-lt"/>
                <a:ea typeface="ＭＳ Ｐゴシック" pitchFamily="34" charset="-128"/>
              </a:rPr>
              <a:t>Visual complexity metric: </a:t>
            </a:r>
            <a:r>
              <a:rPr lang="en-US" dirty="0" smtClean="0">
                <a:latin typeface="+mn-lt"/>
                <a:ea typeface="ＭＳ Ｐゴシック" pitchFamily="34" charset="-128"/>
              </a:rPr>
              <a:t>viewpoint entropy distribution of a set of sample views of a model.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Based on </a:t>
            </a:r>
            <a:r>
              <a:rPr lang="en-US" b="1" dirty="0" smtClean="0">
                <a:latin typeface="+mn-lt"/>
                <a:ea typeface="ＭＳ Ｐゴシック" pitchFamily="34" charset="-128"/>
              </a:rPr>
              <a:t>Visual complexity metric </a:t>
            </a:r>
            <a:r>
              <a:rPr lang="en-US" dirty="0" smtClean="0">
                <a:latin typeface="+mn-lt"/>
              </a:rPr>
              <a:t>the number of the representative views of the 3D model is adaptively assigned.</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Then, a Fuzzy C-Means view clustering is performed on the sample views based on their viewpoint entropy values and viewpoint locations.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Finally, shape context matching </a:t>
            </a:r>
            <a:r>
              <a:rPr lang="en-US" dirty="0" smtClean="0">
                <a:solidFill>
                  <a:srgbClr val="0000FF"/>
                </a:solidFill>
                <a:latin typeface="+mn-lt"/>
              </a:rPr>
              <a:t>[BMP02] </a:t>
            </a:r>
            <a:r>
              <a:rPr lang="en-US" dirty="0" smtClean="0">
                <a:latin typeface="+mn-lt"/>
              </a:rPr>
              <a:t>is utilized during online retrieval for the matching between a query sketch and the representative views for each target model. </a:t>
            </a:r>
          </a:p>
          <a:p>
            <a:pPr marL="547688" lvl="1" indent="-273050" eaLnBrk="0" hangingPunct="0">
              <a:spcBef>
                <a:spcPct val="20000"/>
              </a:spcBef>
              <a:buClr>
                <a:schemeClr val="accent2"/>
              </a:buClr>
              <a:buSzPct val="70000"/>
              <a:buFont typeface="Wingdings" pitchFamily="2" charset="2"/>
              <a:buChar char=""/>
            </a:pPr>
            <a:r>
              <a:rPr lang="en-US" sz="2000" b="1" dirty="0" smtClean="0">
                <a:latin typeface="+mn-lt"/>
              </a:rPr>
              <a:t>Two stages: </a:t>
            </a:r>
            <a:r>
              <a:rPr lang="en-US" sz="2000" dirty="0" smtClean="0">
                <a:latin typeface="+mn-lt"/>
              </a:rPr>
              <a:t>precomputation and online retrieval </a:t>
            </a:r>
            <a:endParaRPr lang="ja-JP" altLang="en-US" sz="2000" i="1" dirty="0" smtClean="0">
              <a:latin typeface="+mn-lt"/>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22</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overview of the </a:t>
            </a:r>
            <a:r>
              <a:rPr lang="en-US" sz="900" b="0" i="0" u="none" strike="noStrike" kern="1200" baseline="0" dirty="0" smtClean="0">
                <a:solidFill>
                  <a:schemeClr val="tx1"/>
                </a:solidFill>
                <a:latin typeface="+mn-lt"/>
                <a:ea typeface="+mn-ea"/>
                <a:cs typeface="+mn-cs"/>
              </a:rPr>
              <a:t>algorithm is shown in the figure. It comprises </a:t>
            </a:r>
            <a:r>
              <a:rPr lang="en-US" b="1" dirty="0" smtClean="0">
                <a:latin typeface="+mn-lt"/>
              </a:rPr>
              <a:t>Two stages: </a:t>
            </a:r>
            <a:r>
              <a:rPr lang="en-US" dirty="0" err="1" smtClean="0">
                <a:latin typeface="+mn-lt"/>
              </a:rPr>
              <a:t>precomputation</a:t>
            </a:r>
            <a:r>
              <a:rPr lang="en-US" dirty="0" smtClean="0">
                <a:latin typeface="+mn-lt"/>
              </a:rPr>
              <a:t> and online retrieval. </a:t>
            </a:r>
          </a:p>
          <a:p>
            <a:endParaRPr lang="en-US" dirty="0" smtClean="0">
              <a:latin typeface="+mn-lt"/>
            </a:endParaRPr>
          </a:p>
          <a:p>
            <a:r>
              <a:rPr lang="en-US" dirty="0" smtClean="0">
                <a:latin typeface="+mn-lt"/>
              </a:rPr>
              <a:t>In</a:t>
            </a:r>
            <a:r>
              <a:rPr lang="en-US" baseline="0" dirty="0" smtClean="0">
                <a:latin typeface="+mn-lt"/>
              </a:rPr>
              <a:t> the course of </a:t>
            </a:r>
            <a:r>
              <a:rPr lang="en-US" baseline="0" dirty="0" err="1" smtClean="0">
                <a:latin typeface="+mn-lt"/>
              </a:rPr>
              <a:t>precompuation</a:t>
            </a:r>
            <a:r>
              <a:rPr lang="en-US" baseline="0" dirty="0" smtClean="0">
                <a:latin typeface="+mn-lt"/>
              </a:rPr>
              <a:t> stage, for each 3D model, we first uniformly sample a set of view locations, and compute their viewpoint entropies, based on which we compute the visual complexity of the model. Based on the visual complexity value, we assign the number of clusters when performing fuzzy c-means view clustering on the sample views of the model. </a:t>
            </a:r>
          </a:p>
          <a:p>
            <a:endParaRPr lang="en-US" baseline="0" dirty="0" smtClean="0">
              <a:latin typeface="+mn-lt"/>
            </a:endParaRPr>
          </a:p>
          <a:p>
            <a:r>
              <a:rPr lang="en-US" baseline="0" dirty="0" smtClean="0">
                <a:latin typeface="+mn-lt"/>
              </a:rPr>
              <a:t>During the online retrieval stage, we compare the query sketch with each representative view based on shape context matching and regard the minimum distance as the final 2D-3D distance. </a:t>
            </a:r>
            <a:endParaRPr lang="ja-JP" altLang="en-US" i="1" dirty="0" smtClean="0">
              <a:latin typeface="+mn-lt"/>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23</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can be seen that for a 3D model, the complexity of its entropy distribution</a:t>
            </a:r>
          </a:p>
          <a:p>
            <a:r>
              <a:rPr lang="en-US" sz="1200" b="0" i="0" u="none" strike="noStrike" kern="1200" baseline="0" dirty="0" smtClean="0">
                <a:solidFill>
                  <a:schemeClr val="tx1"/>
                </a:solidFill>
                <a:latin typeface="+mn-lt"/>
                <a:ea typeface="+mn-ea"/>
                <a:cs typeface="+mn-cs"/>
              </a:rPr>
              <a:t>pattern is highly related to the complexity of its geometry. For instance, the two complex models armadillo and horse have</a:t>
            </a:r>
          </a:p>
          <a:p>
            <a:r>
              <a:rPr lang="en-US" sz="1200" b="0" i="0" u="none" strike="noStrike" kern="1200" baseline="0" dirty="0" smtClean="0">
                <a:solidFill>
                  <a:schemeClr val="tx1"/>
                </a:solidFill>
                <a:latin typeface="+mn-lt"/>
                <a:ea typeface="+mn-ea"/>
                <a:cs typeface="+mn-cs"/>
              </a:rPr>
              <a:t>a more complicated pattern than the relatively simpler model fish.</a:t>
            </a:r>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24</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0" hangingPunct="0">
              <a:spcBef>
                <a:spcPct val="20000"/>
              </a:spcBef>
              <a:buClr>
                <a:schemeClr val="accent1"/>
              </a:buClr>
              <a:buSzPct val="85000"/>
              <a:buFont typeface="Wingdings 2" pitchFamily="18" charset="2"/>
              <a:buChar char=""/>
            </a:pPr>
            <a:r>
              <a:rPr lang="en-US" b="1" dirty="0" smtClean="0">
                <a:latin typeface="+mn-lt"/>
              </a:rPr>
              <a:t>Step 2. Viewpoint Entropy-Based 3D Visual Complexity.</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 visual complexity metric is defined based on a class-level entropy distribution analysis on a 3D dataset.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Mean and standard deviation entropy values </a:t>
            </a:r>
            <a:r>
              <a:rPr lang="en-US" i="1" dirty="0" smtClean="0">
                <a:latin typeface="+mn-lt"/>
              </a:rPr>
              <a:t>m</a:t>
            </a:r>
            <a:r>
              <a:rPr lang="en-US" dirty="0" smtClean="0">
                <a:latin typeface="+mn-lt"/>
              </a:rPr>
              <a:t> and </a:t>
            </a:r>
            <a:r>
              <a:rPr lang="en-US" i="1" dirty="0" smtClean="0">
                <a:latin typeface="+mn-lt"/>
              </a:rPr>
              <a:t>s</a:t>
            </a:r>
            <a:r>
              <a:rPr lang="en-US" dirty="0" smtClean="0">
                <a:latin typeface="+mn-lt"/>
              </a:rPr>
              <a:t> among all the sample views of a 3D model are first computed, followed by an average over all the models for each class. 3D visual complexity </a:t>
            </a:r>
            <a:r>
              <a:rPr lang="en-US" i="1" dirty="0" smtClean="0">
                <a:latin typeface="+mn-lt"/>
              </a:rPr>
              <a:t>C</a:t>
            </a:r>
            <a:r>
              <a:rPr lang="en-US" dirty="0" smtClean="0">
                <a:latin typeface="+mn-lt"/>
              </a:rPr>
              <a:t> is defined as follows, </a:t>
            </a:r>
          </a:p>
          <a:p>
            <a:pPr marL="547688" lvl="1" indent="-273050" eaLnBrk="0" hangingPunct="0">
              <a:spcBef>
                <a:spcPct val="20000"/>
              </a:spcBef>
              <a:buClr>
                <a:schemeClr val="accent2"/>
              </a:buClr>
              <a:buSzPct val="70000"/>
              <a:buFont typeface="Wingdings" pitchFamily="2" charset="2"/>
              <a:buChar char=""/>
            </a:pPr>
            <a:endParaRPr lang="en-US" dirty="0" smtClean="0">
              <a:latin typeface="+mn-lt"/>
            </a:endParaRPr>
          </a:p>
          <a:p>
            <a:pPr marL="274638" lvl="1" indent="0" eaLnBrk="0" hangingPunct="0">
              <a:spcBef>
                <a:spcPct val="20000"/>
              </a:spcBef>
              <a:buClr>
                <a:schemeClr val="accent2"/>
              </a:buClr>
              <a:buSzPct val="70000"/>
              <a:buFont typeface="Wingdings" pitchFamily="2" charset="2"/>
              <a:buNone/>
            </a:pPr>
            <a:endParaRPr lang="en-US" dirty="0" smtClean="0">
              <a:latin typeface="+mn-lt"/>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rPr>
              <a:t>where,  </a:t>
            </a:r>
            <a:r>
              <a:rPr lang="en-US" dirty="0" err="1" smtClean="0">
                <a:latin typeface="+mn-lt"/>
              </a:rPr>
              <a:t>s_bar</a:t>
            </a:r>
            <a:r>
              <a:rPr lang="en-US" dirty="0" smtClean="0">
                <a:latin typeface="+mn-lt"/>
              </a:rPr>
              <a:t>  and   </a:t>
            </a:r>
            <a:r>
              <a:rPr lang="en-US" dirty="0" err="1" smtClean="0">
                <a:latin typeface="+mn-lt"/>
              </a:rPr>
              <a:t>m_bar</a:t>
            </a:r>
            <a:r>
              <a:rPr lang="en-US" dirty="0" smtClean="0">
                <a:latin typeface="+mn-lt"/>
              </a:rPr>
              <a:t>  are the normalized </a:t>
            </a:r>
            <a:r>
              <a:rPr lang="en-US" i="1" dirty="0" smtClean="0">
                <a:latin typeface="+mn-lt"/>
              </a:rPr>
              <a:t>s</a:t>
            </a:r>
            <a:r>
              <a:rPr lang="en-US" dirty="0" smtClean="0">
                <a:latin typeface="+mn-lt"/>
              </a:rPr>
              <a:t> and </a:t>
            </a:r>
            <a:r>
              <a:rPr lang="en-US" i="1" dirty="0" smtClean="0">
                <a:latin typeface="+mn-lt"/>
              </a:rPr>
              <a:t>m</a:t>
            </a:r>
            <a:r>
              <a:rPr lang="en-US" dirty="0" smtClean="0">
                <a:latin typeface="+mn-lt"/>
              </a:rPr>
              <a:t> by their respective maximums over all the classes.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 metric is capable of reasonably reflecting the semantic distances among different classes of models.</a:t>
            </a:r>
          </a:p>
          <a:p>
            <a:pPr marL="547688" lvl="1" indent="-273050" eaLnBrk="0" hangingPunct="0">
              <a:spcBef>
                <a:spcPct val="20000"/>
              </a:spcBef>
              <a:buClr>
                <a:schemeClr val="accent2"/>
              </a:buClr>
              <a:buSzPct val="70000"/>
              <a:buFont typeface="Wingdings" pitchFamily="2" charset="2"/>
              <a:buChar char=""/>
            </a:pPr>
            <a:endParaRPr lang="en-US" dirty="0" smtClean="0">
              <a:latin typeface="+mn-lt"/>
            </a:endParaRPr>
          </a:p>
          <a:p>
            <a:pPr marL="273050" indent="-273050" eaLnBrk="0" hangingPunct="0">
              <a:spcBef>
                <a:spcPct val="20000"/>
              </a:spcBef>
              <a:buClr>
                <a:schemeClr val="accent1"/>
              </a:buClr>
              <a:buSzPct val="85000"/>
              <a:buFont typeface="Wingdings 2" pitchFamily="18" charset="2"/>
              <a:buChar char=""/>
            </a:pPr>
            <a:r>
              <a:rPr lang="en-US" b="1" dirty="0" smtClean="0">
                <a:latin typeface="+mn-lt"/>
              </a:rPr>
              <a:t>Step 3. Viewpoint Entropy-Based FCM Adaptive Views Clustering.</a:t>
            </a:r>
            <a:endParaRPr lang="en-US" b="1" dirty="0" smtClean="0">
              <a:solidFill>
                <a:schemeClr val="tx2"/>
              </a:solidFill>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rPr>
              <a:t>Utilizing the visual complexity value </a:t>
            </a:r>
            <a:r>
              <a:rPr lang="en-US" i="1" dirty="0" smtClean="0">
                <a:latin typeface="+mn-lt"/>
              </a:rPr>
              <a:t>C</a:t>
            </a:r>
            <a:r>
              <a:rPr lang="en-US" dirty="0" smtClean="0">
                <a:latin typeface="+mn-lt"/>
              </a:rPr>
              <a:t> of a model, the number of representative outline feature views </a:t>
            </a:r>
            <a:r>
              <a:rPr lang="en-US" i="1" dirty="0" smtClean="0">
                <a:latin typeface="+mn-lt"/>
              </a:rPr>
              <a:t>N</a:t>
            </a:r>
            <a:r>
              <a:rPr lang="en-US" i="1" baseline="-25000" dirty="0" smtClean="0">
                <a:latin typeface="+mn-lt"/>
              </a:rPr>
              <a:t>c</a:t>
            </a:r>
            <a:r>
              <a:rPr lang="en-US" dirty="0" smtClean="0">
                <a:latin typeface="+mn-lt"/>
              </a:rPr>
              <a:t> is adaptively assigned:</a:t>
            </a:r>
          </a:p>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25</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an example, we select the Watertight 3D Model Benchmark (WMB).</a:t>
            </a:r>
          </a:p>
          <a:p>
            <a:r>
              <a:rPr lang="en-US" sz="1200" b="0" i="0" u="none" strike="noStrike" kern="1200" baseline="0" dirty="0" smtClean="0">
                <a:solidFill>
                  <a:schemeClr val="tx1"/>
                </a:solidFill>
                <a:latin typeface="+mn-lt"/>
                <a:ea typeface="+mn-ea"/>
                <a:cs typeface="+mn-cs"/>
              </a:rPr>
              <a:t>It comprises 13 selected classes, 260 models, 20 each. One sample from each class is shown in Figure  (a).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(b) shows the entropy distributions of different classes and the analysis of our clustering results. </a:t>
            </a:r>
          </a:p>
          <a:p>
            <a:r>
              <a:rPr lang="en-US" sz="1200" b="0" i="0" u="none" strike="noStrike" kern="1200" baseline="0" dirty="0" smtClean="0">
                <a:solidFill>
                  <a:schemeClr val="tx1"/>
                </a:solidFill>
                <a:latin typeface="+mn-lt"/>
                <a:ea typeface="+mn-ea"/>
                <a:cs typeface="+mn-cs"/>
              </a:rPr>
              <a:t>As shown in the figure, viewpoint entropy reasonably reflects the semantic distances among different classes.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“bird”, “plane” and “fish” all have “wings” and are also visually similar. </a:t>
            </a:r>
          </a:p>
          <a:p>
            <a:r>
              <a:rPr lang="en-US" sz="1200" b="0" i="0" u="none" strike="noStrike" kern="1200" baseline="0" dirty="0" smtClean="0">
                <a:solidFill>
                  <a:schemeClr val="tx1"/>
                </a:solidFill>
                <a:latin typeface="+mn-lt"/>
                <a:ea typeface="+mn-ea"/>
                <a:cs typeface="+mn-cs"/>
              </a:rPr>
              <a:t>“Human”, “ant” and “chair” share the characteristic of elongate shapes. So on so forth.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(c) sorts and lists the 3D visual complexity values of the </a:t>
            </a:r>
            <a:r>
              <a:rPr lang="en-US" sz="1200" b="0" i="0" u="none" strike="noStrike" kern="1200" baseline="0" smtClean="0">
                <a:solidFill>
                  <a:schemeClr val="tx1"/>
                </a:solidFill>
                <a:latin typeface="+mn-lt"/>
                <a:ea typeface="+mn-ea"/>
                <a:cs typeface="+mn-cs"/>
              </a:rPr>
              <a:t>13 classes.</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26</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33</a:t>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1" name="Slide Number Placeholder 3"/>
          <p:cNvSpPr>
            <a:spLocks noGrp="1"/>
          </p:cNvSpPr>
          <p:nvPr>
            <p:ph type="sldNum" sz="quarter" idx="5"/>
          </p:nvPr>
        </p:nvSpPr>
        <p:spPr bwMode="auto">
          <a:ln>
            <a:miter lim="800000"/>
            <a:headEnd/>
            <a:tailEnd/>
          </a:ln>
        </p:spPr>
        <p:txBody>
          <a:bodyPr/>
          <a:lstStyle/>
          <a:p>
            <a:pPr>
              <a:defRPr/>
            </a:pPr>
            <a:fld id="{7D67E010-025B-439A-861C-19B40A722F4E}" type="slidenum">
              <a:rPr lang="zh-CN" altLang="en-US" smtClean="0"/>
              <a:pPr>
                <a:defRPr/>
              </a:pPr>
              <a:t>34</a:t>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35</a:t>
            </a:fld>
            <a:endParaRPr lang="en-US"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First is the Precision-Recall plots.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training, testing and complete datasets in the benchmark.</a:t>
            </a:r>
          </a:p>
          <a:p>
            <a:endParaRPr lang="en-US" altLang="zh-CN" sz="1200" dirty="0" smtClean="0">
              <a:latin typeface="+mn-lt"/>
            </a:endParaRPr>
          </a:p>
          <a:p>
            <a:r>
              <a:rPr lang="en-US" altLang="zh-CN" sz="1200" dirty="0" smtClean="0">
                <a:latin typeface="+mn-lt"/>
              </a:rPr>
              <a:t>Their performances</a:t>
            </a:r>
            <a:r>
              <a:rPr lang="en-US" altLang="zh-CN" sz="1200" baseline="0" dirty="0" smtClean="0">
                <a:latin typeface="+mn-lt"/>
              </a:rPr>
              <a:t> are shown in the three subfigures respectively. </a:t>
            </a:r>
            <a:endParaRPr lang="en-US" altLang="zh-CN" sz="1200" dirty="0" smtClean="0">
              <a:latin typeface="+mn-lt"/>
            </a:endParaRPr>
          </a:p>
          <a:p>
            <a:pPr eaLnBrk="1" hangingPunct="1">
              <a:spcBef>
                <a:spcPct val="0"/>
              </a:spcBef>
            </a:pPr>
            <a:endParaRPr lang="en-US" altLang="zh-CN"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Li’s SBR-VC performs best, closely followed by Li’s SBR-2D-3D . Performance of the remaining two methods is relatively lower.</a:t>
            </a:r>
          </a:p>
          <a:p>
            <a:pPr eaLnBrk="1" hangingPunct="1">
              <a:spcBef>
                <a:spcPct val="0"/>
              </a:spcBef>
            </a:pPr>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36</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dirty="0" smtClean="0"/>
              <a:t>In details,</a:t>
            </a:r>
            <a:r>
              <a:rPr lang="zh-CN" altLang="en-US" baseline="0" dirty="0" smtClean="0"/>
              <a:t> </a:t>
            </a:r>
            <a:r>
              <a:rPr lang="en-US" altLang="zh-CN" baseline="0" dirty="0" smtClean="0"/>
              <a:t>the organizers are </a:t>
            </a:r>
            <a:r>
              <a:rPr lang="en-US" altLang="zh-CN" sz="1200" u="sng" dirty="0" smtClean="0">
                <a:ea typeface="宋体" charset="-122"/>
                <a:cs typeface="Times New Roman" pitchFamily="18" charset="0"/>
              </a:rPr>
              <a:t>Bo Li, Yijuan Lu</a:t>
            </a:r>
            <a:r>
              <a:rPr lang="en-US" altLang="zh-CN" sz="1200" u="none" dirty="0" smtClean="0">
                <a:ea typeface="宋体" charset="-122"/>
                <a:cs typeface="Times New Roman" pitchFamily="18" charset="0"/>
              </a:rPr>
              <a:t> from</a:t>
            </a:r>
            <a:r>
              <a:rPr lang="en-US" altLang="zh-CN" sz="1600" dirty="0" smtClean="0">
                <a:ea typeface="宋体" charset="-122"/>
                <a:cs typeface="Times New Roman" pitchFamily="18" charset="0"/>
              </a:rPr>
              <a:t> Texas State University, USA; </a:t>
            </a:r>
          </a:p>
          <a:p>
            <a:pPr eaLnBrk="1" hangingPunct="1">
              <a:lnSpc>
                <a:spcPct val="70000"/>
              </a:lnSpc>
              <a:buFont typeface="Wingdings 2" pitchFamily="18" charset="2"/>
              <a:buNone/>
            </a:pPr>
            <a:r>
              <a:rPr lang="en-US" altLang="zh-CN" sz="1600" u="sng" dirty="0" err="1" smtClean="0">
                <a:ea typeface="宋体" charset="-122"/>
                <a:cs typeface="Times New Roman" pitchFamily="18" charset="0"/>
              </a:rPr>
              <a:t>Afzal</a:t>
            </a:r>
            <a:r>
              <a:rPr lang="en-US" altLang="zh-CN" sz="1600" u="sng" dirty="0" smtClean="0">
                <a:ea typeface="宋体" charset="-122"/>
                <a:cs typeface="Times New Roman" pitchFamily="18" charset="0"/>
              </a:rPr>
              <a:t> </a:t>
            </a:r>
            <a:r>
              <a:rPr lang="en-US" altLang="zh-CN" sz="1600" u="sng" dirty="0" err="1" smtClean="0">
                <a:ea typeface="宋体" charset="-122"/>
                <a:cs typeface="Times New Roman" pitchFamily="18" charset="0"/>
              </a:rPr>
              <a:t>Godil</a:t>
            </a:r>
            <a:r>
              <a:rPr lang="en-US" altLang="zh-CN" sz="1600" u="none" dirty="0" smtClean="0">
                <a:ea typeface="宋体" charset="-122"/>
                <a:cs typeface="Times New Roman" pitchFamily="18" charset="0"/>
              </a:rPr>
              <a:t> from</a:t>
            </a:r>
            <a:r>
              <a:rPr lang="en-US" altLang="zh-CN" sz="1600" u="none" baseline="0" dirty="0" smtClean="0">
                <a:ea typeface="宋体" charset="-122"/>
                <a:cs typeface="Times New Roman" pitchFamily="18" charset="0"/>
              </a:rPr>
              <a:t> </a:t>
            </a:r>
            <a:r>
              <a:rPr lang="en-US" altLang="zh-CN" sz="1600" dirty="0" smtClean="0">
                <a:ea typeface="宋体" charset="-122"/>
                <a:cs typeface="Times New Roman" pitchFamily="18" charset="0"/>
              </a:rPr>
              <a:t>National Institute of Standards and</a:t>
            </a:r>
            <a:r>
              <a:rPr lang="en-US" altLang="zh-CN" sz="1600" dirty="0" smtClean="0">
                <a:cs typeface="Times New Roman" pitchFamily="18" charset="0"/>
              </a:rPr>
              <a:t> </a:t>
            </a:r>
            <a:r>
              <a:rPr lang="en-US" altLang="zh-CN" sz="1600" dirty="0" smtClean="0">
                <a:ea typeface="宋体" charset="-122"/>
                <a:cs typeface="Times New Roman" pitchFamily="18" charset="0"/>
              </a:rPr>
              <a:t>Technology, USA; and</a:t>
            </a:r>
          </a:p>
          <a:p>
            <a:pPr eaLnBrk="1" hangingPunct="1">
              <a:lnSpc>
                <a:spcPct val="70000"/>
              </a:lnSpc>
              <a:buFont typeface="Wingdings 2" pitchFamily="18" charset="2"/>
              <a:buNone/>
            </a:pPr>
            <a:r>
              <a:rPr lang="en-US" altLang="zh-CN" sz="1600" u="sng" dirty="0" smtClean="0">
                <a:ea typeface="宋体" charset="-122"/>
                <a:cs typeface="Times New Roman" pitchFamily="18" charset="0"/>
              </a:rPr>
              <a:t>Tobias</a:t>
            </a:r>
            <a:r>
              <a:rPr lang="zh-CN" altLang="en-US" sz="1600" u="sng" dirty="0" smtClean="0">
                <a:ea typeface="宋体" charset="-122"/>
                <a:cs typeface="Times New Roman" pitchFamily="18" charset="0"/>
              </a:rPr>
              <a:t> </a:t>
            </a:r>
            <a:r>
              <a:rPr lang="en-US" altLang="zh-CN" sz="1600" u="sng" dirty="0" err="1" smtClean="0">
                <a:ea typeface="宋体" charset="-122"/>
                <a:cs typeface="Times New Roman" pitchFamily="18" charset="0"/>
              </a:rPr>
              <a:t>Schreck</a:t>
            </a:r>
            <a:r>
              <a:rPr lang="en-US" altLang="zh-CN" sz="1600" u="none" dirty="0" smtClean="0">
                <a:ea typeface="宋体" charset="-122"/>
                <a:cs typeface="Times New Roman" pitchFamily="18" charset="0"/>
              </a:rPr>
              <a:t> from </a:t>
            </a:r>
            <a:r>
              <a:rPr lang="en-US" sz="1600" dirty="0" smtClean="0">
                <a:cs typeface="Times New Roman" pitchFamily="18" charset="0"/>
              </a:rPr>
              <a:t>University of Konstanz, Germany. </a:t>
            </a:r>
          </a:p>
          <a:p>
            <a:pPr eaLnBrk="1" hangingPunct="1">
              <a:lnSpc>
                <a:spcPct val="70000"/>
              </a:lnSpc>
              <a:buNone/>
            </a:pPr>
            <a:r>
              <a:rPr lang="en-US" altLang="zh-CN" sz="1600" dirty="0" smtClean="0">
                <a:cs typeface="Times New Roman" pitchFamily="18" charset="0"/>
              </a:rPr>
              <a:t> </a:t>
            </a:r>
            <a:endParaRPr lang="en-US" altLang="zh-CN" sz="1400" dirty="0" smtClean="0">
              <a:ea typeface="宋体" charset="-122"/>
              <a:cs typeface="Times New Roman" pitchFamily="18" charset="0"/>
            </a:endParaRPr>
          </a:p>
          <a:p>
            <a:pPr eaLnBrk="1" hangingPunct="1">
              <a:lnSpc>
                <a:spcPct val="70000"/>
              </a:lnSpc>
            </a:pPr>
            <a:r>
              <a:rPr lang="en-US" altLang="zh-CN" sz="1900" b="0" dirty="0" smtClean="0">
                <a:cs typeface="Times New Roman" pitchFamily="18" charset="0"/>
              </a:rPr>
              <a:t>Three groups</a:t>
            </a:r>
            <a:r>
              <a:rPr lang="en-US" altLang="zh-CN" sz="1900" b="0" baseline="0" dirty="0" smtClean="0">
                <a:cs typeface="Times New Roman" pitchFamily="18" charset="0"/>
              </a:rPr>
              <a:t> p</a:t>
            </a:r>
            <a:r>
              <a:rPr lang="tr-TR" altLang="zh-CN" sz="1900" b="0" dirty="0" smtClean="0">
                <a:cs typeface="Times New Roman" pitchFamily="18" charset="0"/>
              </a:rPr>
              <a:t>articipa</a:t>
            </a:r>
            <a:r>
              <a:rPr lang="en-US" altLang="zh-CN" sz="1900" b="0" dirty="0" smtClean="0">
                <a:cs typeface="Times New Roman" pitchFamily="18" charset="0"/>
              </a:rPr>
              <a:t>ted</a:t>
            </a:r>
            <a:r>
              <a:rPr lang="en-US" altLang="zh-CN" sz="1900" b="0" baseline="0" dirty="0" smtClean="0">
                <a:cs typeface="Times New Roman" pitchFamily="18" charset="0"/>
              </a:rPr>
              <a:t> in the SHREC track. </a:t>
            </a:r>
          </a:p>
          <a:p>
            <a:pPr eaLnBrk="1" hangingPunct="1">
              <a:lnSpc>
                <a:spcPct val="70000"/>
              </a:lnSpc>
            </a:pPr>
            <a:r>
              <a:rPr lang="en-US" altLang="zh-CN" sz="1900" b="0" baseline="0" dirty="0" smtClean="0">
                <a:cs typeface="Times New Roman" pitchFamily="18" charset="0"/>
              </a:rPr>
              <a:t>The first group is </a:t>
            </a:r>
            <a:r>
              <a:rPr lang="en-US" sz="1600" u="sng" dirty="0" smtClean="0">
                <a:cs typeface="Times New Roman" pitchFamily="18" charset="0"/>
              </a:rPr>
              <a:t>Masaki </a:t>
            </a:r>
            <a:r>
              <a:rPr lang="en-US" sz="1600" u="sng" dirty="0" err="1" smtClean="0">
                <a:cs typeface="Times New Roman" pitchFamily="18" charset="0"/>
              </a:rPr>
              <a:t>Aono</a:t>
            </a:r>
            <a:r>
              <a:rPr lang="en-US" sz="1600" u="sng" dirty="0" smtClean="0">
                <a:cs typeface="Times New Roman" pitchFamily="18" charset="0"/>
              </a:rPr>
              <a:t> </a:t>
            </a:r>
            <a:r>
              <a:rPr lang="en-US" sz="1600" u="none" dirty="0" smtClean="0">
                <a:cs typeface="Times New Roman" pitchFamily="18" charset="0"/>
              </a:rPr>
              <a:t>and </a:t>
            </a:r>
            <a:r>
              <a:rPr lang="en-US" sz="1600" u="sng" dirty="0" err="1" smtClean="0">
                <a:cs typeface="Times New Roman" pitchFamily="18" charset="0"/>
              </a:rPr>
              <a:t>Shoki</a:t>
            </a:r>
            <a:r>
              <a:rPr lang="en-US" sz="1600" u="sng" dirty="0" smtClean="0">
                <a:cs typeface="Times New Roman" pitchFamily="18" charset="0"/>
              </a:rPr>
              <a:t> </a:t>
            </a:r>
            <a:r>
              <a:rPr lang="en-US" sz="1600" u="sng" dirty="0" err="1" smtClean="0">
                <a:cs typeface="Times New Roman" pitchFamily="18" charset="0"/>
              </a:rPr>
              <a:t>Tashiro</a:t>
            </a:r>
            <a:r>
              <a:rPr lang="en-US" sz="1600" u="sng" dirty="0" smtClean="0">
                <a:cs typeface="Times New Roman" pitchFamily="18" charset="0"/>
              </a:rPr>
              <a:t> </a:t>
            </a:r>
            <a:r>
              <a:rPr lang="en-US" sz="1600" u="none" dirty="0" smtClean="0">
                <a:cs typeface="Times New Roman" pitchFamily="18" charset="0"/>
              </a:rPr>
              <a:t>from</a:t>
            </a:r>
            <a:r>
              <a:rPr lang="en-US" sz="1600" u="none" baseline="0" dirty="0" smtClean="0">
                <a:cs typeface="Times New Roman" pitchFamily="18" charset="0"/>
              </a:rPr>
              <a:t> T</a:t>
            </a:r>
            <a:r>
              <a:rPr lang="en-US" sz="1600" dirty="0" smtClean="0">
                <a:solidFill>
                  <a:schemeClr val="tx1"/>
                </a:solidFill>
                <a:cs typeface="Times New Roman" pitchFamily="18" charset="0"/>
              </a:rPr>
              <a:t>oyohashi University of Technology,</a:t>
            </a:r>
            <a:r>
              <a:rPr lang="en-US" sz="1600" baseline="0" dirty="0" smtClean="0">
                <a:solidFill>
                  <a:schemeClr val="tx1"/>
                </a:solidFill>
                <a:cs typeface="Times New Roman" pitchFamily="18" charset="0"/>
              </a:rPr>
              <a:t> Japan;</a:t>
            </a:r>
            <a:endParaRPr lang="en-US" sz="1600" dirty="0" smtClean="0">
              <a:solidFill>
                <a:schemeClr val="tx1"/>
              </a:solidFill>
              <a:cs typeface="Times New Roman" pitchFamily="18" charset="0"/>
            </a:endParaRPr>
          </a:p>
          <a:p>
            <a:pPr eaLnBrk="1" hangingPunct="1">
              <a:lnSpc>
                <a:spcPct val="70000"/>
              </a:lnSpc>
            </a:pPr>
            <a:r>
              <a:rPr lang="en-US" sz="1600" u="none" dirty="0" smtClean="0">
                <a:solidFill>
                  <a:schemeClr val="tx1"/>
                </a:solidFill>
                <a:cs typeface="Times New Roman" pitchFamily="18" charset="0"/>
              </a:rPr>
              <a:t>The second group is </a:t>
            </a:r>
            <a:r>
              <a:rPr lang="en-US" sz="1600" u="sng" dirty="0" smtClean="0">
                <a:solidFill>
                  <a:schemeClr val="tx1"/>
                </a:solidFill>
                <a:cs typeface="Times New Roman" pitchFamily="18" charset="0"/>
              </a:rPr>
              <a:t>Bo Li</a:t>
            </a:r>
            <a:r>
              <a:rPr lang="en-US" sz="1600" u="none" dirty="0" smtClean="0">
                <a:solidFill>
                  <a:schemeClr val="tx1"/>
                </a:solidFill>
                <a:cs typeface="Times New Roman" pitchFamily="18" charset="0"/>
              </a:rPr>
              <a:t>, </a:t>
            </a:r>
            <a:r>
              <a:rPr lang="en-US" sz="1600" u="sng" dirty="0" smtClean="0">
                <a:solidFill>
                  <a:schemeClr val="tx1"/>
                </a:solidFill>
                <a:cs typeface="Times New Roman" pitchFamily="18" charset="0"/>
              </a:rPr>
              <a:t>Yijuan Lu </a:t>
            </a:r>
            <a:r>
              <a:rPr lang="en-US" sz="1600" u="none" dirty="0" smtClean="0">
                <a:solidFill>
                  <a:schemeClr val="tx1"/>
                </a:solidFill>
                <a:cs typeface="Times New Roman" pitchFamily="18" charset="0"/>
              </a:rPr>
              <a:t>from </a:t>
            </a:r>
            <a:r>
              <a:rPr lang="en-US" altLang="zh-CN" sz="1600" dirty="0" smtClean="0">
                <a:ea typeface="宋体" charset="-122"/>
                <a:cs typeface="Times New Roman" pitchFamily="18" charset="0"/>
              </a:rPr>
              <a:t>Texas State University, USA; and </a:t>
            </a:r>
            <a:r>
              <a:rPr lang="en-US" sz="1600" u="sng" dirty="0" smtClean="0">
                <a:cs typeface="Times New Roman" pitchFamily="18" charset="0"/>
              </a:rPr>
              <a:t>Henry Johan </a:t>
            </a:r>
            <a:r>
              <a:rPr lang="en-US" sz="1600" u="none" dirty="0" smtClean="0">
                <a:cs typeface="Times New Roman" pitchFamily="18" charset="0"/>
              </a:rPr>
              <a:t>from </a:t>
            </a:r>
            <a:r>
              <a:rPr lang="en-US" sz="1600" dirty="0" err="1" smtClean="0">
                <a:ea typeface="宋体" charset="-122"/>
                <a:cs typeface="Times New Roman" pitchFamily="18" charset="0"/>
              </a:rPr>
              <a:t>Fraunhofer</a:t>
            </a:r>
            <a:r>
              <a:rPr lang="en-US" sz="1600" dirty="0" smtClean="0">
                <a:ea typeface="宋体" charset="-122"/>
                <a:cs typeface="Times New Roman" pitchFamily="18" charset="0"/>
              </a:rPr>
              <a:t> IDM@NTU, Singapore</a:t>
            </a:r>
          </a:p>
          <a:p>
            <a:pPr marL="0" indent="0">
              <a:spcBef>
                <a:spcPts val="1500"/>
              </a:spcBef>
              <a:buNone/>
            </a:pPr>
            <a:r>
              <a:rPr lang="en-US" sz="1600" u="none" dirty="0" smtClean="0">
                <a:cs typeface="Times New Roman" pitchFamily="18" charset="0"/>
              </a:rPr>
              <a:t>The</a:t>
            </a:r>
            <a:r>
              <a:rPr lang="en-US" sz="1600" u="none" baseline="0" dirty="0" smtClean="0">
                <a:cs typeface="Times New Roman" pitchFamily="18" charset="0"/>
              </a:rPr>
              <a:t> third group is </a:t>
            </a:r>
            <a:r>
              <a:rPr lang="en-US" sz="1600" u="sng" dirty="0" smtClean="0">
                <a:cs typeface="Times New Roman" pitchFamily="18" charset="0"/>
              </a:rPr>
              <a:t>Jose M. </a:t>
            </a:r>
            <a:r>
              <a:rPr lang="en-US" sz="1600" u="sng" dirty="0" err="1" smtClean="0">
                <a:cs typeface="Times New Roman" pitchFamily="18" charset="0"/>
              </a:rPr>
              <a:t>Saavedra</a:t>
            </a:r>
            <a:r>
              <a:rPr lang="en-US" sz="1600" u="sng" dirty="0" smtClean="0">
                <a:cs typeface="Times New Roman" pitchFamily="18" charset="0"/>
              </a:rPr>
              <a:t> </a:t>
            </a:r>
            <a:r>
              <a:rPr lang="en-US" sz="1600" u="none" dirty="0" smtClean="0">
                <a:cs typeface="Times New Roman" pitchFamily="18" charset="0"/>
              </a:rPr>
              <a:t>from</a:t>
            </a:r>
            <a:r>
              <a:rPr lang="en-US" sz="1600" dirty="0" smtClean="0">
                <a:cs typeface="Times New Roman" pitchFamily="18" charset="0"/>
              </a:rPr>
              <a:t> University of Chile, Chile and ORAND S.A., Santiago, Chile</a:t>
            </a: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3</a:t>
            </a:fld>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37</a:t>
            </a:fld>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Then, we asked participants to also provide timing information to compare runtime requirements of their methods, based on the testing dataset.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average response time for a query ranges from 0.02 seconds (FDC) to 208.85 seconds (SBR-VC_NUM_100).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Overall, FDC is the most efficient. Other approaches are much slower. </a:t>
            </a:r>
          </a:p>
          <a:p>
            <a:endParaRPr lang="en-US" altLang="zh-CN" sz="1200" b="0" i="0" u="none" strike="noStrike" kern="1200" baseline="0" dirty="0" smtClean="0">
              <a:solidFill>
                <a:schemeClr val="tx1"/>
              </a:solidFill>
              <a:latin typeface="+mn-lt"/>
              <a:ea typeface="+mn-ea"/>
              <a:cs typeface="+mn-cs"/>
            </a:endParaRPr>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38</a:t>
            </a:fld>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latin typeface="Times New Roman" pitchFamily="18" charset="0"/>
                <a:cs typeface="Times New Roman" pitchFamily="18" charset="0"/>
              </a:rPr>
              <a:t>Overall performance evaluation:</a:t>
            </a:r>
            <a:endParaRPr lang="en-US" altLang="zh-CN" sz="1600" dirty="0" smtClean="0">
              <a:latin typeface="Times New Roman" pitchFamily="18" charset="0"/>
              <a:ea typeface="宋体" charset="-122"/>
              <a:cs typeface="Times New Roman" pitchFamily="18" charset="0"/>
            </a:endParaRPr>
          </a:p>
          <a:p>
            <a:pPr lvl="1" eaLnBrk="1" hangingPunct="1"/>
            <a:r>
              <a:rPr lang="en-US" sz="1600" dirty="0" smtClean="0">
                <a:solidFill>
                  <a:schemeClr val="tx1"/>
                </a:solidFill>
              </a:rPr>
              <a:t>Li’s SBR-VC performs best, closely followed by Li’s SBR-2D-3D. </a:t>
            </a:r>
          </a:p>
          <a:p>
            <a:pPr lvl="1" eaLnBrk="1" hangingPunct="1"/>
            <a:r>
              <a:rPr lang="en-US" sz="1600" dirty="0" smtClean="0">
                <a:solidFill>
                  <a:schemeClr val="tx1"/>
                </a:solidFill>
              </a:rPr>
              <a:t>Compared to the performance obtained in the SHREC’12 sketch-based 3D model retrieval track </a:t>
            </a:r>
            <a:r>
              <a:rPr lang="en-US" sz="1600" dirty="0" smtClean="0">
                <a:solidFill>
                  <a:srgbClr val="0000FF"/>
                </a:solidFill>
              </a:rPr>
              <a:t>[LSG12] </a:t>
            </a:r>
            <a:r>
              <a:rPr lang="en-US" sz="1600" dirty="0" smtClean="0">
                <a:solidFill>
                  <a:schemeClr val="tx1"/>
                </a:solidFill>
              </a:rPr>
              <a:t>which employed a much smaller benchmark, the performance of SBR-2D-3D is </a:t>
            </a:r>
            <a:r>
              <a:rPr lang="en-US" sz="1600" i="1" dirty="0" smtClean="0">
                <a:solidFill>
                  <a:schemeClr val="tx1"/>
                </a:solidFill>
              </a:rPr>
              <a:t>less successful</a:t>
            </a:r>
            <a:r>
              <a:rPr lang="en-US" sz="1600" dirty="0" smtClean="0">
                <a:solidFill>
                  <a:schemeClr val="tx1"/>
                </a:solidFill>
              </a:rPr>
              <a:t>.</a:t>
            </a:r>
          </a:p>
          <a:p>
            <a:pPr lvl="1" eaLnBrk="1" hangingPunct="1"/>
            <a:r>
              <a:rPr lang="en-US" sz="1800" dirty="0" smtClean="0">
                <a:solidFill>
                  <a:schemeClr val="tx1"/>
                </a:solidFill>
                <a:latin typeface="Times New Roman" pitchFamily="18" charset="0"/>
                <a:cs typeface="Times New Roman" pitchFamily="18" charset="0"/>
              </a:rPr>
              <a:t>Performance of the remaining two methods is apparently </a:t>
            </a:r>
            <a:r>
              <a:rPr lang="en-US" sz="1800" dirty="0" smtClean="0">
                <a:solidFill>
                  <a:schemeClr val="tx1"/>
                </a:solidFill>
              </a:rPr>
              <a:t>lower</a:t>
            </a:r>
            <a:r>
              <a:rPr lang="en-US" sz="1800" dirty="0" smtClean="0">
                <a:solidFill>
                  <a:schemeClr val="tx1"/>
                </a:solidFill>
                <a:latin typeface="Times New Roman" pitchFamily="18" charset="0"/>
                <a:cs typeface="Times New Roman" pitchFamily="18" charset="0"/>
              </a:rPr>
              <a:t>.</a:t>
            </a:r>
          </a:p>
          <a:p>
            <a:r>
              <a:rPr lang="en-US" sz="1800" b="1" dirty="0" smtClean="0">
                <a:latin typeface="Times New Roman" pitchFamily="18" charset="0"/>
                <a:cs typeface="Times New Roman" pitchFamily="18" charset="0"/>
              </a:rPr>
              <a:t>Analysis: </a:t>
            </a:r>
            <a:r>
              <a:rPr lang="en-US" sz="1800" dirty="0" smtClean="0"/>
              <a:t>all the retrieval performance metrics values are not high, which is mainly due to the challenges of the benchmark: </a:t>
            </a:r>
          </a:p>
          <a:p>
            <a:pPr lvl="1" eaLnBrk="1" hangingPunct="1"/>
            <a:r>
              <a:rPr lang="en-US" sz="1600" dirty="0" smtClean="0">
                <a:solidFill>
                  <a:schemeClr val="tx1"/>
                </a:solidFill>
              </a:rPr>
              <a:t>Many </a:t>
            </a:r>
            <a:r>
              <a:rPr lang="en-US" sz="1600" i="1" dirty="0" smtClean="0">
                <a:solidFill>
                  <a:schemeClr val="tx1"/>
                </a:solidFill>
              </a:rPr>
              <a:t>variations</a:t>
            </a:r>
            <a:r>
              <a:rPr lang="en-US" sz="1600" dirty="0" smtClean="0">
                <a:solidFill>
                  <a:schemeClr val="tx1"/>
                </a:solidFill>
              </a:rPr>
              <a:t> of an object add the difficulty for accurate retrieval and deserves a higher standard on the robustness of retrieval algorithms.</a:t>
            </a:r>
          </a:p>
          <a:p>
            <a:pPr lvl="1" eaLnBrk="1" hangingPunct="1"/>
            <a:r>
              <a:rPr lang="en-US" sz="1600" dirty="0" smtClean="0">
                <a:solidFill>
                  <a:schemeClr val="tx1"/>
                </a:solidFill>
              </a:rPr>
              <a:t>Though the query class bias has been solved, the bias in the target class still exists.</a:t>
            </a:r>
          </a:p>
          <a:p>
            <a:pPr lvl="1" eaLnBrk="1" hangingPunct="1"/>
            <a:r>
              <a:rPr lang="en-US" sz="1800" dirty="0" smtClean="0">
                <a:solidFill>
                  <a:schemeClr val="tx1"/>
                </a:solidFill>
                <a:latin typeface="Times New Roman" pitchFamily="18" charset="0"/>
                <a:cs typeface="Times New Roman" pitchFamily="18" charset="0"/>
              </a:rPr>
              <a:t>There is a large variation in the number of models in different classes. To accurately retrieve these classes of models in the First Tier and Second Tier is difficult. Therefore, their performance metrics values, especially on NN, FT and ST, are relatively much lower. One example: </a:t>
            </a:r>
          </a:p>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39</a:t>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40</a:t>
            </a:fld>
            <a:endParaRPr lang="en-US"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41</a:t>
            </a:fld>
            <a:endParaRPr lang="en-US"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Performed a comprehensive </a:t>
            </a:r>
            <a:r>
              <a:rPr lang="en-US" sz="1200" b="1" dirty="0" smtClean="0"/>
              <a:t>comparative evaluation </a:t>
            </a:r>
            <a:r>
              <a:rPr lang="en-US" sz="1200" dirty="0" smtClean="0"/>
              <a:t>of 4 sketch-based retrieval methods.</a:t>
            </a:r>
          </a:p>
          <a:p>
            <a:r>
              <a:rPr lang="en-US" sz="1200" dirty="0" smtClean="0"/>
              <a:t>Li’s SBR-VC method performs best, closely followed by Li’s SBR-2D-3D approach. Both perform </a:t>
            </a:r>
            <a:r>
              <a:rPr lang="en-US" sz="1200" i="1" dirty="0" smtClean="0"/>
              <a:t>view selection</a:t>
            </a:r>
            <a:r>
              <a:rPr lang="en-US" sz="1200" dirty="0" smtClean="0"/>
              <a:t>, extract </a:t>
            </a:r>
            <a:r>
              <a:rPr lang="en-US" sz="1200" i="1" dirty="0" smtClean="0"/>
              <a:t>shape context</a:t>
            </a:r>
            <a:r>
              <a:rPr lang="en-US" sz="1200" dirty="0" smtClean="0"/>
              <a:t> features and utilize </a:t>
            </a:r>
            <a:r>
              <a:rPr lang="en-US" sz="1200" i="1" dirty="0" smtClean="0"/>
              <a:t>global</a:t>
            </a:r>
            <a:r>
              <a:rPr lang="en-US" sz="1200" dirty="0" smtClean="0"/>
              <a:t> shape matching.</a:t>
            </a:r>
            <a:endParaRPr lang="en-US" altLang="zh-CN" sz="1400" dirty="0" smtClean="0">
              <a:latin typeface="Times New Roman" pitchFamily="18" charset="0"/>
              <a:ea typeface="宋体" charset="-122"/>
              <a:cs typeface="Times New Roman" pitchFamily="18" charset="0"/>
            </a:endParaRPr>
          </a:p>
          <a:p>
            <a:r>
              <a:rPr lang="en-US" sz="1200" dirty="0" smtClean="0"/>
              <a:t>Both </a:t>
            </a:r>
            <a:r>
              <a:rPr lang="en-US" sz="1200" dirty="0" err="1" smtClean="0"/>
              <a:t>Saavedra’s</a:t>
            </a:r>
            <a:r>
              <a:rPr lang="en-US" sz="1200" dirty="0" smtClean="0"/>
              <a:t> FDC and </a:t>
            </a:r>
            <a:r>
              <a:rPr lang="en-US" sz="1200" dirty="0" err="1" smtClean="0"/>
              <a:t>Aono’s</a:t>
            </a:r>
            <a:r>
              <a:rPr lang="en-US" sz="1200" dirty="0" smtClean="0"/>
              <a:t> EFSD methods are based on </a:t>
            </a:r>
            <a:r>
              <a:rPr lang="en-US" sz="1200" i="1" dirty="0" smtClean="0"/>
              <a:t>Fourier descriptors</a:t>
            </a:r>
            <a:r>
              <a:rPr lang="en-US" sz="1200" dirty="0" smtClean="0"/>
              <a:t>; and achieve inferior performance compared to the top two; while FDC outperforms EFSC. </a:t>
            </a:r>
          </a:p>
          <a:p>
            <a:r>
              <a:rPr lang="en-US" sz="1200" dirty="0" smtClean="0"/>
              <a:t>However, FDC is the </a:t>
            </a:r>
            <a:r>
              <a:rPr lang="en-US" sz="1200" i="1" dirty="0" smtClean="0"/>
              <a:t>fastest</a:t>
            </a:r>
            <a:r>
              <a:rPr lang="en-US" sz="1200" dirty="0" smtClean="0"/>
              <a:t>, followed by EFSD. Both outperform either SBR-VC or SBR- 2D-3D on this aspect.</a:t>
            </a:r>
            <a:endParaRPr lang="en-US" altLang="zh-CN" sz="1400" dirty="0" smtClean="0">
              <a:latin typeface="Times New Roman" pitchFamily="18" charset="0"/>
              <a:ea typeface="宋体" charset="-122"/>
              <a:cs typeface="Times New Roman" pitchFamily="18" charset="0"/>
            </a:endParaRPr>
          </a:p>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42</a:t>
            </a:fld>
            <a:endParaRPr lang="en-US"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Generally the retrieval performance, either in terms of accuracy or efficiency, is </a:t>
            </a:r>
            <a:r>
              <a:rPr lang="en-US" sz="1200" b="1" dirty="0" smtClean="0"/>
              <a:t>far from satisfactory. </a:t>
            </a:r>
          </a:p>
          <a:p>
            <a:r>
              <a:rPr lang="en-US" sz="1200" dirty="0" smtClean="0"/>
              <a:t>Performance of existing sketch-based retrieval algorithms </a:t>
            </a:r>
            <a:r>
              <a:rPr lang="en-US" sz="1200" b="1" dirty="0" smtClean="0"/>
              <a:t>drop apparently </a:t>
            </a:r>
            <a:r>
              <a:rPr lang="en-US" sz="1200" dirty="0" smtClean="0"/>
              <a:t>when scaled to a large collection. </a:t>
            </a:r>
          </a:p>
          <a:p>
            <a:r>
              <a:rPr lang="en-US" sz="1200" b="1" dirty="0" smtClean="0"/>
              <a:t>Future direction </a:t>
            </a:r>
            <a:r>
              <a:rPr lang="en-US" sz="1200" dirty="0" smtClean="0"/>
              <a:t>is developing robust and efficient algorithms which are scalable to different sizes and types of sketch queries and models. </a:t>
            </a:r>
          </a:p>
          <a:p>
            <a:r>
              <a:rPr lang="en-US" sz="1200" b="1" dirty="0" smtClean="0"/>
              <a:t>Recommendation:</a:t>
            </a:r>
            <a:r>
              <a:rPr lang="en-US" sz="1200" dirty="0" smtClean="0"/>
              <a:t> utilizing knowledge and techniques from other related disciplines, such as pattern recognition, machine learning, and computer vision.</a:t>
            </a:r>
            <a:endParaRPr lang="en-US" altLang="zh-CN" sz="1400" dirty="0" smtClean="0">
              <a:latin typeface="Times New Roman" pitchFamily="18" charset="0"/>
              <a:ea typeface="宋体" charset="-122"/>
              <a:cs typeface="Times New Roman" pitchFamily="18" charset="0"/>
            </a:endParaRPr>
          </a:p>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43</a:t>
            </a:fld>
            <a:endParaRPr lang="en-US"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This large scale sketch-based retrieval track is an attempt to further foster this challenging and interesting research direction encouraged by the success of SHREC’12 Sketch-based 3D shape retrieval track.</a:t>
            </a:r>
          </a:p>
          <a:p>
            <a:r>
              <a:rPr lang="en-US" sz="1200" dirty="0" smtClean="0"/>
              <a:t>Though the benchmark is very challenging, we still have 3 groups who have successfully participated in the track and they have contributed 5 runs of 4 methods.</a:t>
            </a:r>
            <a:endParaRPr lang="en-US" altLang="zh-CN" sz="1400" dirty="0" smtClean="0">
              <a:latin typeface="Times New Roman" pitchFamily="18" charset="0"/>
              <a:ea typeface="宋体" charset="-122"/>
              <a:cs typeface="Times New Roman" pitchFamily="18" charset="0"/>
            </a:endParaRPr>
          </a:p>
          <a:p>
            <a:r>
              <a:rPr lang="en-US" sz="1200" dirty="0" smtClean="0"/>
              <a:t>Provided a common platform to solicit current sketch-based 3D model retrieval approaches in terms of this large scale retrieval scenario. </a:t>
            </a:r>
          </a:p>
          <a:p>
            <a:r>
              <a:rPr lang="en-US" sz="1200" dirty="0" smtClean="0"/>
              <a:t>Hope the large scale sketch retrieval benchmark become a useful reference for researchers in this community.</a:t>
            </a:r>
            <a:endParaRPr lang="en-US" sz="1400" dirty="0" smtClean="0">
              <a:latin typeface="Times New Roman" pitchFamily="18" charset="0"/>
              <a:cs typeface="Times New Roman" pitchFamily="18" charset="0"/>
            </a:endParaRPr>
          </a:p>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44</a:t>
            </a:fld>
            <a:endParaRPr lang="en-US"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45</a:t>
            </a:fld>
            <a:endParaRPr lang="en-US" altLang="zh-C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46</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4</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smtClean="0">
                <a:cs typeface="Times New Roman" pitchFamily="18" charset="0"/>
              </a:rPr>
              <a:t>Sketch-based 3D model retrieval </a:t>
            </a:r>
            <a:r>
              <a:rPr lang="en-US" sz="2000" smtClean="0">
                <a:cs typeface="Times New Roman" pitchFamily="18" charset="0"/>
              </a:rPr>
              <a:t>is focusing on retrieving relevant 3D models using sketch(es) as input. </a:t>
            </a:r>
          </a:p>
          <a:p>
            <a:r>
              <a:rPr lang="en-US" sz="2000" b="1" smtClean="0">
                <a:cs typeface="Times New Roman" pitchFamily="18" charset="0"/>
              </a:rPr>
              <a:t>Characteristics of the scheme:</a:t>
            </a:r>
            <a:r>
              <a:rPr lang="en-US" sz="2000" smtClean="0">
                <a:cs typeface="Times New Roman" pitchFamily="18" charset="0"/>
              </a:rPr>
              <a:t> </a:t>
            </a:r>
          </a:p>
          <a:p>
            <a:pPr lvl="1">
              <a:buFont typeface="Courier New" pitchFamily="49" charset="0"/>
              <a:buChar char="o"/>
            </a:pPr>
            <a:r>
              <a:rPr lang="en-US" sz="1800" smtClean="0">
                <a:solidFill>
                  <a:schemeClr val="tx1"/>
                </a:solidFill>
                <a:cs typeface="Times New Roman" pitchFamily="18" charset="0"/>
              </a:rPr>
              <a:t>Intuitive and convenient, easy for users to learn.</a:t>
            </a:r>
          </a:p>
          <a:p>
            <a:pPr lvl="1">
              <a:buFont typeface="Courier New" pitchFamily="49" charset="0"/>
              <a:buChar char="o"/>
            </a:pPr>
            <a:r>
              <a:rPr lang="en-US" sz="1800" smtClean="0">
                <a:solidFill>
                  <a:schemeClr val="tx1"/>
                </a:solidFill>
                <a:cs typeface="Times New Roman" pitchFamily="18" charset="0"/>
              </a:rPr>
              <a:t>Popular and important for related applications, such as:</a:t>
            </a:r>
          </a:p>
          <a:p>
            <a:pPr lvl="2">
              <a:buFont typeface="Wingdings" pitchFamily="2" charset="2"/>
              <a:buChar char="ü"/>
            </a:pPr>
            <a:r>
              <a:rPr lang="en-US" sz="1800" smtClean="0">
                <a:cs typeface="Times New Roman" pitchFamily="18" charset="0"/>
              </a:rPr>
              <a:t>Sketch-based modeling and recognition.</a:t>
            </a:r>
          </a:p>
          <a:p>
            <a:pPr lvl="2">
              <a:buFont typeface="Wingdings" pitchFamily="2" charset="2"/>
              <a:buChar char="ü"/>
            </a:pPr>
            <a:r>
              <a:rPr lang="en-US" sz="1800" smtClean="0">
                <a:cs typeface="Times New Roman" pitchFamily="18" charset="0"/>
              </a:rPr>
              <a:t>3D animation production via 3D reconstruction of a scene of 2D storyboard.</a:t>
            </a:r>
          </a:p>
          <a:p>
            <a:r>
              <a:rPr lang="en-US" sz="2000" b="1" smtClean="0">
                <a:cs typeface="Times New Roman" pitchFamily="18" charset="0"/>
              </a:rPr>
              <a:t>Previous work </a:t>
            </a:r>
            <a:r>
              <a:rPr lang="en-US" sz="2000" smtClean="0">
                <a:cs typeface="Times New Roman" pitchFamily="18" charset="0"/>
              </a:rPr>
              <a:t>on sketch-based 3D object retrieval has evaluated sketch-based retrieval on </a:t>
            </a:r>
            <a:r>
              <a:rPr lang="en-US" sz="2000" i="1" smtClean="0">
                <a:cs typeface="Times New Roman" pitchFamily="18" charset="0"/>
              </a:rPr>
              <a:t>rather small </a:t>
            </a:r>
            <a:r>
              <a:rPr lang="en-US" sz="2000" smtClean="0">
                <a:cs typeface="Times New Roman" pitchFamily="18" charset="0"/>
              </a:rPr>
              <a:t>benchmarks and compared against </a:t>
            </a:r>
            <a:r>
              <a:rPr lang="en-US" sz="2000" i="1" smtClean="0">
                <a:cs typeface="Times New Roman" pitchFamily="18" charset="0"/>
              </a:rPr>
              <a:t>a limited number </a:t>
            </a:r>
            <a:r>
              <a:rPr lang="en-US" sz="2000" smtClean="0">
                <a:cs typeface="Times New Roman" pitchFamily="18" charset="0"/>
              </a:rPr>
              <a:t>of</a:t>
            </a:r>
            <a:r>
              <a:rPr lang="en-US" sz="2000" i="1" smtClean="0">
                <a:cs typeface="Times New Roman" pitchFamily="18" charset="0"/>
              </a:rPr>
              <a:t> </a:t>
            </a:r>
            <a:r>
              <a:rPr lang="en-US" sz="2000" smtClean="0">
                <a:cs typeface="Times New Roman" pitchFamily="18" charset="0"/>
              </a:rPr>
              <a:t>methods.</a:t>
            </a:r>
          </a:p>
          <a:p>
            <a:r>
              <a:rPr lang="en-US" sz="2000" b="1" smtClean="0">
                <a:cs typeface="Times New Roman" pitchFamily="18" charset="0"/>
              </a:rPr>
              <a:t>We organized this track to </a:t>
            </a:r>
            <a:r>
              <a:rPr lang="en-US" sz="2000" smtClean="0">
                <a:cs typeface="Times New Roman" pitchFamily="18" charset="0"/>
              </a:rPr>
              <a:t>further foster this challenging research area by building </a:t>
            </a:r>
            <a:r>
              <a:rPr lang="en-US" sz="2000" i="1" smtClean="0">
                <a:cs typeface="Times New Roman" pitchFamily="18" charset="0"/>
              </a:rPr>
              <a:t>a large scale benchmark </a:t>
            </a:r>
            <a:r>
              <a:rPr lang="en-US" sz="2000" smtClean="0">
                <a:cs typeface="Times New Roman" pitchFamily="18" charset="0"/>
              </a:rPr>
              <a:t>and soliciting retrieval results from current state-of-the-art retrieval methods for comparison. </a:t>
            </a:r>
          </a:p>
          <a:p>
            <a:pPr eaLnBrk="1" hangingPunct="1">
              <a:spcBef>
                <a:spcPct val="0"/>
              </a:spcBef>
            </a:pP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5</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dirty="0" smtClean="0"/>
              <a:t>Motivated by the latest large human sketches collection of built by </a:t>
            </a:r>
            <a:r>
              <a:rPr lang="en-US" sz="2000" dirty="0" err="1" smtClean="0"/>
              <a:t>Eitz</a:t>
            </a:r>
            <a:r>
              <a:rPr lang="en-US" sz="2000" dirty="0" smtClean="0"/>
              <a:t> et al. </a:t>
            </a:r>
            <a:r>
              <a:rPr lang="en-US" sz="2000" dirty="0" smtClean="0">
                <a:solidFill>
                  <a:srgbClr val="0000FF"/>
                </a:solidFill>
              </a:rPr>
              <a:t>[EHA12]</a:t>
            </a:r>
            <a:r>
              <a:rPr lang="en-US" sz="2000" dirty="0" smtClean="0"/>
              <a:t>:</a:t>
            </a:r>
            <a:endParaRPr lang="en-US" sz="2000" dirty="0" smtClean="0">
              <a:latin typeface="Times New Roman" pitchFamily="18" charset="0"/>
              <a:cs typeface="Times New Roman" pitchFamily="18" charset="0"/>
            </a:endParaRPr>
          </a:p>
          <a:p>
            <a:pPr lvl="1">
              <a:buFont typeface="Courier New" pitchFamily="49" charset="0"/>
              <a:buChar char="o"/>
            </a:pPr>
            <a:r>
              <a:rPr lang="en-US" sz="1800" b="1" dirty="0" smtClean="0">
                <a:solidFill>
                  <a:schemeClr val="tx1"/>
                </a:solidFill>
                <a:ea typeface="宋体" charset="-122"/>
              </a:rPr>
              <a:t>Content</a:t>
            </a:r>
            <a:r>
              <a:rPr lang="en-US" sz="1800" dirty="0" smtClean="0">
                <a:solidFill>
                  <a:schemeClr val="tx1"/>
                </a:solidFill>
                <a:ea typeface="宋体" charset="-122"/>
              </a:rPr>
              <a:t>: 20,000 human-drawn sketches, categorized into 250 classes, each with 80 sketches.</a:t>
            </a:r>
          </a:p>
          <a:p>
            <a:pPr lvl="1">
              <a:buFont typeface="Courier New" pitchFamily="49" charset="0"/>
              <a:buChar char="o"/>
            </a:pPr>
            <a:r>
              <a:rPr lang="en-US" sz="1800" b="1" dirty="0" smtClean="0">
                <a:solidFill>
                  <a:schemeClr val="tx1"/>
                </a:solidFill>
                <a:ea typeface="宋体" charset="-122"/>
              </a:rPr>
              <a:t>Target</a:t>
            </a:r>
            <a:r>
              <a:rPr lang="en-US" sz="1800" dirty="0" smtClean="0">
                <a:solidFill>
                  <a:schemeClr val="tx1"/>
                </a:solidFill>
                <a:ea typeface="宋体" charset="-122"/>
              </a:rPr>
              <a:t>: how humans draw sketches and human sketch recognition. </a:t>
            </a:r>
          </a:p>
          <a:p>
            <a:pPr lvl="1">
              <a:buFont typeface="Courier New" pitchFamily="49" charset="0"/>
              <a:buChar char="o"/>
            </a:pPr>
            <a:r>
              <a:rPr lang="en-US" sz="1800" b="1" dirty="0" smtClean="0">
                <a:solidFill>
                  <a:schemeClr val="tx1"/>
                </a:solidFill>
                <a:ea typeface="宋体" charset="-122"/>
              </a:rPr>
              <a:t>Characteristics</a:t>
            </a:r>
            <a:r>
              <a:rPr lang="en-US" sz="1800" dirty="0" smtClean="0">
                <a:solidFill>
                  <a:schemeClr val="tx1"/>
                </a:solidFill>
                <a:ea typeface="宋体" charset="-122"/>
              </a:rPr>
              <a:t>: </a:t>
            </a:r>
          </a:p>
          <a:p>
            <a:pPr lvl="2">
              <a:buFont typeface="Wingdings" pitchFamily="2" charset="2"/>
              <a:buChar char="ü"/>
            </a:pPr>
            <a:r>
              <a:rPr lang="en-US" sz="1600" dirty="0" smtClean="0">
                <a:ea typeface="宋体" charset="-122"/>
              </a:rPr>
              <a:t>E</a:t>
            </a:r>
            <a:r>
              <a:rPr lang="en-US" sz="1600" dirty="0" smtClean="0">
                <a:solidFill>
                  <a:schemeClr val="tx1"/>
                </a:solidFill>
                <a:ea typeface="宋体" charset="-122"/>
              </a:rPr>
              <a:t>xhaustive in terms of the number of object categories. </a:t>
            </a:r>
            <a:r>
              <a:rPr lang="en-US" sz="1600" dirty="0" smtClean="0">
                <a:ea typeface="宋体" charset="-122"/>
              </a:rPr>
              <a:t>(250) </a:t>
            </a:r>
            <a:endParaRPr lang="en-US" sz="1600" dirty="0" smtClean="0">
              <a:solidFill>
                <a:schemeClr val="tx1"/>
              </a:solidFill>
              <a:ea typeface="宋体" charset="-122"/>
            </a:endParaRPr>
          </a:p>
          <a:p>
            <a:pPr lvl="2">
              <a:buFont typeface="Wingdings" pitchFamily="2" charset="2"/>
              <a:buChar char="ü"/>
            </a:pPr>
            <a:r>
              <a:rPr lang="en-US" sz="1600" dirty="0" smtClean="0">
                <a:solidFill>
                  <a:schemeClr val="tx1"/>
                </a:solidFill>
                <a:ea typeface="宋体" charset="-122"/>
              </a:rPr>
              <a:t>Sufficiently large number of query objects per class. </a:t>
            </a:r>
            <a:r>
              <a:rPr lang="en-US" sz="1600" dirty="0" smtClean="0">
                <a:ea typeface="宋体" charset="-122"/>
              </a:rPr>
              <a:t>(80) </a:t>
            </a:r>
            <a:endParaRPr lang="en-US" sz="1600" dirty="0" smtClean="0">
              <a:solidFill>
                <a:schemeClr val="tx1"/>
              </a:solidFill>
              <a:ea typeface="宋体" charset="-122"/>
            </a:endParaRPr>
          </a:p>
          <a:p>
            <a:pPr lvl="2">
              <a:buFont typeface="Wingdings" pitchFamily="2" charset="2"/>
              <a:buChar char="ü"/>
            </a:pPr>
            <a:r>
              <a:rPr lang="en-US" sz="1600" dirty="0" smtClean="0">
                <a:ea typeface="宋体" charset="-122"/>
              </a:rPr>
              <a:t>Equal models per class, thus </a:t>
            </a:r>
            <a:r>
              <a:rPr lang="en-US" sz="1600" dirty="0" smtClean="0">
                <a:solidFill>
                  <a:schemeClr val="tx1"/>
                </a:solidFill>
                <a:ea typeface="宋体" charset="-122"/>
              </a:rPr>
              <a:t>avoiding query class bias. (80 each)</a:t>
            </a:r>
          </a:p>
          <a:p>
            <a:pPr lvl="2">
              <a:buFont typeface="Wingdings" pitchFamily="2" charset="2"/>
              <a:buChar char="ü"/>
            </a:pPr>
            <a:r>
              <a:rPr lang="en-US" sz="1600" dirty="0" smtClean="0">
                <a:solidFill>
                  <a:schemeClr val="tx1"/>
                </a:solidFill>
                <a:ea typeface="宋体" charset="-122"/>
              </a:rPr>
              <a:t>Sketch variation within each class is high. </a:t>
            </a:r>
          </a:p>
          <a:p>
            <a:pPr>
              <a:buFont typeface="Courier New" pitchFamily="49" charset="0"/>
              <a:buChar char="o"/>
            </a:pPr>
            <a:r>
              <a:rPr lang="en-US" sz="2000" dirty="0" smtClean="0"/>
              <a:t>A </a:t>
            </a:r>
            <a:r>
              <a:rPr lang="en-US" sz="2000" b="1" dirty="0" smtClean="0"/>
              <a:t>new</a:t>
            </a:r>
            <a:r>
              <a:rPr lang="en-US" sz="2000" dirty="0" smtClean="0"/>
              <a:t> sketch-based 3D model retrieval benchmark built on </a:t>
            </a:r>
            <a:r>
              <a:rPr lang="en-US" sz="2000" dirty="0" smtClean="0">
                <a:solidFill>
                  <a:srgbClr val="0000FF"/>
                </a:solidFill>
              </a:rPr>
              <a:t>[EHA12] </a:t>
            </a:r>
            <a:r>
              <a:rPr lang="en-US" sz="2000" dirty="0" smtClean="0"/>
              <a:t>and the PSB will foster the research of sketch-based 3D object retrieval.</a:t>
            </a:r>
          </a:p>
          <a:p>
            <a:pPr>
              <a:buFont typeface="Courier New" pitchFamily="49" charset="0"/>
              <a:buChar char="o"/>
            </a:pPr>
            <a:r>
              <a:rPr lang="en-US" sz="2000" b="1" dirty="0" smtClean="0"/>
              <a:t>A natural extension </a:t>
            </a:r>
            <a:r>
              <a:rPr lang="en-US" sz="2000" dirty="0" smtClean="0"/>
              <a:t>of the benchmark proposed in </a:t>
            </a:r>
            <a:r>
              <a:rPr lang="en-US" sz="2000" dirty="0" smtClean="0">
                <a:solidFill>
                  <a:srgbClr val="0000FF"/>
                </a:solidFill>
              </a:rPr>
              <a:t>[ERB12] </a:t>
            </a:r>
            <a:r>
              <a:rPr lang="en-US" sz="2000" dirty="0" smtClean="0"/>
              <a:t>for</a:t>
            </a:r>
            <a:r>
              <a:rPr lang="en-US" sz="2000" dirty="0" smtClean="0">
                <a:solidFill>
                  <a:srgbClr val="00FF00"/>
                </a:solidFill>
              </a:rPr>
              <a:t> </a:t>
            </a:r>
            <a:r>
              <a:rPr lang="en-US" sz="2000" dirty="0" smtClean="0"/>
              <a:t>very large scale 3D sketch-based retrieval. </a:t>
            </a:r>
          </a:p>
          <a:p>
            <a:pPr eaLnBrk="1" hangingPunct="1">
              <a:spcBef>
                <a:spcPct val="0"/>
              </a:spcBef>
            </a:pP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dirty="0" smtClean="0"/>
              <a:t>PSB </a:t>
            </a:r>
            <a:r>
              <a:rPr lang="en-US" sz="2000" dirty="0" smtClean="0"/>
              <a:t>[SMKF04]</a:t>
            </a:r>
            <a:r>
              <a:rPr lang="en-US" sz="2000" baseline="0" dirty="0" smtClean="0"/>
              <a:t> is </a:t>
            </a:r>
            <a:r>
              <a:rPr lang="en-US" sz="2000" dirty="0" smtClean="0"/>
              <a:t>the most well-known and frequently used 3D shape benchmark and also covers most commonly occurring objects. It</a:t>
            </a:r>
            <a:r>
              <a:rPr lang="en-US" sz="2000" baseline="0" dirty="0" smtClean="0"/>
              <a:t> contains:</a:t>
            </a:r>
            <a:endParaRPr lang="en-US" sz="2000" dirty="0" smtClean="0"/>
          </a:p>
          <a:p>
            <a:pPr lvl="1">
              <a:buFont typeface="Courier New" pitchFamily="49" charset="0"/>
              <a:buChar char="o"/>
            </a:pPr>
            <a:r>
              <a:rPr lang="en-US" sz="1800" b="1" dirty="0" smtClean="0">
                <a:solidFill>
                  <a:schemeClr val="tx1"/>
                </a:solidFill>
                <a:ea typeface="宋体" charset="-122"/>
              </a:rPr>
              <a:t>Two datasets</a:t>
            </a:r>
            <a:r>
              <a:rPr lang="en-US" sz="1800" dirty="0" smtClean="0">
                <a:solidFill>
                  <a:schemeClr val="tx1"/>
                </a:solidFill>
                <a:ea typeface="宋体" charset="-122"/>
              </a:rPr>
              <a:t>: “test” and “train”, each has 907 models, categorized into 97 and 90 distinct classes, respectively. </a:t>
            </a:r>
          </a:p>
          <a:p>
            <a:pPr lvl="1">
              <a:buFont typeface="Courier New" pitchFamily="49" charset="0"/>
              <a:buChar char="o"/>
            </a:pPr>
            <a:r>
              <a:rPr lang="en-US" sz="1800" b="1" dirty="0" smtClean="0">
                <a:solidFill>
                  <a:schemeClr val="tx1"/>
                </a:solidFill>
                <a:ea typeface="宋体" charset="-122"/>
              </a:rPr>
              <a:t>Target class bias:</a:t>
            </a:r>
            <a:r>
              <a:rPr lang="en-US" sz="1800" dirty="0" smtClean="0">
                <a:solidFill>
                  <a:schemeClr val="tx1"/>
                </a:solidFill>
                <a:ea typeface="宋体" charset="-122"/>
              </a:rPr>
              <a:t> quite different numbers of models for different classes.</a:t>
            </a:r>
          </a:p>
          <a:p>
            <a:pPr lvl="1">
              <a:buFont typeface="Courier New" pitchFamily="49" charset="0"/>
              <a:buChar char="o"/>
            </a:pPr>
            <a:r>
              <a:rPr lang="en-US" sz="1800" b="1" dirty="0" smtClean="0">
                <a:solidFill>
                  <a:srgbClr val="0000FF"/>
                </a:solidFill>
                <a:ea typeface="宋体" charset="-122"/>
              </a:rPr>
              <a:t>[ERB12]</a:t>
            </a:r>
            <a:r>
              <a:rPr lang="en-US" sz="1800" b="1" dirty="0" smtClean="0">
                <a:solidFill>
                  <a:schemeClr val="tx1"/>
                </a:solidFill>
                <a:ea typeface="宋体" charset="-122"/>
              </a:rPr>
              <a:t>:</a:t>
            </a:r>
            <a:r>
              <a:rPr lang="en-US" sz="1800" b="1" dirty="0" smtClean="0">
                <a:solidFill>
                  <a:srgbClr val="00FF00"/>
                </a:solidFill>
                <a:ea typeface="宋体" charset="-122"/>
              </a:rPr>
              <a:t> </a:t>
            </a:r>
            <a:r>
              <a:rPr lang="en-US" sz="1800" dirty="0" smtClean="0">
                <a:solidFill>
                  <a:schemeClr val="tx1"/>
                </a:solidFill>
                <a:ea typeface="宋体" charset="-122"/>
              </a:rPr>
              <a:t>the query sketch dataset and the target model dataset share the same distribution in terms of number of models in each class.</a:t>
            </a:r>
          </a:p>
          <a:p>
            <a:r>
              <a:rPr lang="en-US" sz="1800" b="1" dirty="0" smtClean="0"/>
              <a:t>Approach to build the benchmark:  </a:t>
            </a:r>
            <a:r>
              <a:rPr lang="en-US" sz="1800" dirty="0" smtClean="0"/>
              <a:t>finding common classes in both the sketch </a:t>
            </a:r>
            <a:r>
              <a:rPr lang="en-US" sz="1800" dirty="0" smtClean="0">
                <a:solidFill>
                  <a:srgbClr val="0000FF"/>
                </a:solidFill>
              </a:rPr>
              <a:t>[EHA12] </a:t>
            </a:r>
            <a:r>
              <a:rPr lang="en-US" sz="1800" dirty="0" smtClean="0"/>
              <a:t>and the 3D model </a:t>
            </a:r>
            <a:r>
              <a:rPr lang="en-US" sz="1800" dirty="0" smtClean="0">
                <a:solidFill>
                  <a:srgbClr val="0000FF"/>
                </a:solidFill>
              </a:rPr>
              <a:t>[SMKF04] </a:t>
            </a:r>
            <a:r>
              <a:rPr lang="en-US" sz="1800" dirty="0" smtClean="0"/>
              <a:t>datasets. </a:t>
            </a:r>
          </a:p>
          <a:p>
            <a:pPr lvl="1">
              <a:buFont typeface="Courier New" pitchFamily="49" charset="0"/>
              <a:buChar char="o"/>
            </a:pPr>
            <a:r>
              <a:rPr lang="en-US" sz="1800" dirty="0" smtClean="0">
                <a:solidFill>
                  <a:schemeClr val="tx1"/>
                </a:solidFill>
                <a:ea typeface="宋体" charset="-122"/>
              </a:rPr>
              <a:t>In total, 90 of 250 classes, that is </a:t>
            </a:r>
            <a:r>
              <a:rPr lang="en-US" sz="1800" i="1" dirty="0" smtClean="0">
                <a:solidFill>
                  <a:schemeClr val="tx1"/>
                </a:solidFill>
                <a:ea typeface="宋体" charset="-122"/>
              </a:rPr>
              <a:t>7200 sketches</a:t>
            </a:r>
            <a:r>
              <a:rPr lang="en-US" sz="1800" dirty="0" smtClean="0">
                <a:solidFill>
                  <a:schemeClr val="tx1"/>
                </a:solidFill>
                <a:ea typeface="宋体" charset="-122"/>
              </a:rPr>
              <a:t>, in the sketch dataset have </a:t>
            </a:r>
            <a:r>
              <a:rPr lang="en-US" sz="1800" i="1" dirty="0" smtClean="0">
                <a:solidFill>
                  <a:schemeClr val="tx1"/>
                </a:solidFill>
                <a:ea typeface="宋体" charset="-122"/>
              </a:rPr>
              <a:t>1258 relevant models </a:t>
            </a:r>
            <a:r>
              <a:rPr lang="en-US" sz="1800" dirty="0" smtClean="0">
                <a:solidFill>
                  <a:schemeClr val="tx1"/>
                </a:solidFill>
                <a:ea typeface="宋体" charset="-122"/>
              </a:rPr>
              <a:t>in PSB.</a:t>
            </a:r>
          </a:p>
          <a:p>
            <a:pPr lvl="1">
              <a:buFont typeface="Courier New" pitchFamily="49" charset="0"/>
              <a:buChar char="o"/>
            </a:pPr>
            <a:r>
              <a:rPr lang="en-US" sz="1800" b="1" dirty="0" smtClean="0">
                <a:solidFill>
                  <a:schemeClr val="tx1"/>
                </a:solidFill>
                <a:ea typeface="宋体" charset="-122"/>
              </a:rPr>
              <a:t>Test/Train</a:t>
            </a:r>
            <a:r>
              <a:rPr lang="en-US" sz="1800" dirty="0" smtClean="0">
                <a:solidFill>
                  <a:schemeClr val="tx1"/>
                </a:solidFill>
                <a:ea typeface="宋体" charset="-122"/>
              </a:rPr>
              <a:t>:  </a:t>
            </a:r>
          </a:p>
          <a:p>
            <a:pPr lvl="2">
              <a:buFont typeface="Wingdings" pitchFamily="2" charset="2"/>
              <a:buChar char="§"/>
            </a:pPr>
            <a:r>
              <a:rPr lang="en-US" sz="1800" dirty="0" smtClean="0">
                <a:solidFill>
                  <a:schemeClr val="tx1"/>
                </a:solidFill>
                <a:ea typeface="宋体" charset="-122"/>
              </a:rPr>
              <a:t>Randomly select </a:t>
            </a:r>
            <a:r>
              <a:rPr lang="en-US" sz="1800" b="1" dirty="0" smtClean="0">
                <a:solidFill>
                  <a:schemeClr val="tx1"/>
                </a:solidFill>
                <a:ea typeface="宋体" charset="-122"/>
              </a:rPr>
              <a:t>50</a:t>
            </a:r>
            <a:r>
              <a:rPr lang="en-US" sz="1800" dirty="0" smtClean="0">
                <a:solidFill>
                  <a:schemeClr val="tx1"/>
                </a:solidFill>
                <a:ea typeface="宋体" charset="-122"/>
              </a:rPr>
              <a:t> sketches from each class for training and use the remaining </a:t>
            </a:r>
            <a:r>
              <a:rPr lang="en-US" sz="1800" b="1" dirty="0" smtClean="0">
                <a:solidFill>
                  <a:schemeClr val="tx1"/>
                </a:solidFill>
                <a:ea typeface="宋体" charset="-122"/>
              </a:rPr>
              <a:t>30</a:t>
            </a:r>
            <a:r>
              <a:rPr lang="en-US" sz="1800" dirty="0" smtClean="0">
                <a:solidFill>
                  <a:schemeClr val="tx1"/>
                </a:solidFill>
                <a:ea typeface="宋体" charset="-122"/>
              </a:rPr>
              <a:t> sketches per class for testing.</a:t>
            </a:r>
          </a:p>
          <a:p>
            <a:pPr lvl="2">
              <a:buFont typeface="Wingdings" pitchFamily="2" charset="2"/>
              <a:buChar char="§"/>
            </a:pPr>
            <a:r>
              <a:rPr lang="en-US" sz="1800" dirty="0" smtClean="0">
                <a:ea typeface="宋体" charset="-122"/>
              </a:rPr>
              <a:t>The </a:t>
            </a:r>
            <a:r>
              <a:rPr lang="en-US" sz="1800" b="1" dirty="0" smtClean="0">
                <a:ea typeface="宋体" charset="-122"/>
              </a:rPr>
              <a:t>1258</a:t>
            </a:r>
            <a:r>
              <a:rPr lang="en-US" sz="1800" dirty="0" smtClean="0">
                <a:ea typeface="宋体" charset="-122"/>
              </a:rPr>
              <a:t> relevant models as a whole are remained as the target dataset</a:t>
            </a:r>
            <a:r>
              <a:rPr lang="en-US" sz="1800" dirty="0" smtClean="0"/>
              <a:t>.</a:t>
            </a:r>
            <a:endParaRPr lang="en-US" sz="1800" dirty="0" smtClean="0">
              <a:solidFill>
                <a:schemeClr val="tx1"/>
              </a:solidFill>
              <a:ea typeface="宋体" charset="-122"/>
            </a:endParaRPr>
          </a:p>
          <a:p>
            <a:pPr eaLnBrk="1" hangingPunct="1">
              <a:spcBef>
                <a:spcPct val="0"/>
              </a:spcBef>
            </a:pP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B1DE52F-DBA3-4B58-8F0B-0018974E4371}"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4" name="Date Placeholder 27"/>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34F7FBD2-AEB5-4AC2-9370-AD0F6D6B7F63}" type="datetimeFigureOut">
              <a:rPr lang="zh-CN" altLang="en-US"/>
              <a:pPr>
                <a:defRPr/>
              </a:pPr>
              <a:t>2015/1/29</a:t>
            </a:fld>
            <a:endParaRPr lang="en-US" altLang="zh-CN"/>
          </a:p>
        </p:txBody>
      </p:sp>
      <p:sp>
        <p:nvSpPr>
          <p:cNvPr id="5" name="Footer Placeholder 16"/>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6" name="Slide Number Placeholder 28"/>
          <p:cNvSpPr>
            <a:spLocks noGrp="1"/>
          </p:cNvSpPr>
          <p:nvPr>
            <p:ph type="sldNum" sz="quarter" idx="12"/>
          </p:nvPr>
        </p:nvSpPr>
        <p:spPr>
          <a:xfrm>
            <a:off x="4343400" y="2198688"/>
            <a:ext cx="457200" cy="441325"/>
          </a:xfrm>
        </p:spPr>
        <p:txBody>
          <a:bodyPr/>
          <a:lstStyle>
            <a:lvl1pPr>
              <a:defRPr/>
            </a:lvl1pPr>
          </a:lstStyle>
          <a:p>
            <a:pPr>
              <a:defRPr/>
            </a:pPr>
            <a:fld id="{B1E2A1F3-1F1E-46C4-999B-9366BAA68E87}"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B2FBB66F-E8AF-47B6-AD45-48AB516E32CC}" type="datetimeFigureOut">
              <a:rPr lang="zh-CN" altLang="en-US"/>
              <a:pPr>
                <a:defRPr/>
              </a:pPr>
              <a:t>2015/1/29</a:t>
            </a:fld>
            <a:endParaRPr lang="en-US" altLang="zh-CN"/>
          </a:p>
        </p:txBody>
      </p:sp>
      <p:sp>
        <p:nvSpPr>
          <p:cNvPr id="4" name="Footer Placeholder 3"/>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E1DCC9B-6A46-433A-8156-0A1F3D85073D}"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defRPr>
            </a:lvl1pPr>
          </a:lstStyle>
          <a:p>
            <a:pPr>
              <a:defRPr/>
            </a:pPr>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ea typeface="宋体" pitchFamily="2" charset="-122"/>
              </a:defRPr>
            </a:lvl1pPr>
          </a:lstStyle>
          <a:p>
            <a:pPr>
              <a:defRPr/>
            </a:pPr>
            <a:fld id="{1D622BAE-8A43-4CCB-9BD6-37C4F064CC5F}" type="slidenum">
              <a:rPr lang="zh-CN" altLang="en-US"/>
              <a:pPr>
                <a:defRPr/>
              </a:pPr>
              <a:t>‹#›</a:t>
            </a:fld>
            <a:endParaRPr lang="en-US" altLang="zh-CN"/>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hyperlink" Target="Classesinfo.pdf"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26.xml"/><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itl.nist.gov/iad/vug/sharp/contest/2013/SBR/data.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685800" y="152400"/>
            <a:ext cx="7772400" cy="2362200"/>
          </a:xfrm>
        </p:spPr>
        <p:txBody>
          <a:bodyPr/>
          <a:lstStyle/>
          <a:p>
            <a:pPr eaLnBrk="1" hangingPunct="1"/>
            <a:r>
              <a:rPr lang="tr-TR" altLang="zh-CN" sz="3200" dirty="0" smtClean="0">
                <a:latin typeface="Times New Roman" pitchFamily="18" charset="0"/>
                <a:cs typeface="Times New Roman" pitchFamily="18" charset="0"/>
              </a:rPr>
              <a:t>SHREC’</a:t>
            </a:r>
            <a:r>
              <a:rPr lang="en-US" altLang="zh-CN" sz="3200" dirty="0" smtClean="0">
                <a:latin typeface="Times New Roman" pitchFamily="18" charset="0"/>
                <a:ea typeface="宋体" charset="-122"/>
                <a:cs typeface="Times New Roman" pitchFamily="18" charset="0"/>
              </a:rPr>
              <a:t>13</a:t>
            </a:r>
            <a:r>
              <a:rPr lang="tr-TR" altLang="zh-CN" sz="3200" dirty="0" smtClean="0">
                <a:latin typeface="Times New Roman" pitchFamily="18" charset="0"/>
                <a:cs typeface="Times New Roman" pitchFamily="18" charset="0"/>
              </a:rPr>
              <a:t> T</a:t>
            </a:r>
            <a:r>
              <a:rPr lang="en-US" altLang="zh-CN" sz="3200" dirty="0" smtClean="0">
                <a:latin typeface="Times New Roman" pitchFamily="18" charset="0"/>
                <a:cs typeface="Times New Roman" pitchFamily="18" charset="0"/>
              </a:rPr>
              <a:t>rack</a:t>
            </a:r>
            <a:r>
              <a:rPr lang="tr-TR" altLang="zh-CN" sz="3200" dirty="0" smtClean="0">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Large Scale </a:t>
            </a:r>
            <a:r>
              <a:rPr lang="en-US" altLang="zh-CN" sz="3200" dirty="0" smtClean="0">
                <a:latin typeface="Times New Roman" pitchFamily="18" charset="0"/>
                <a:ea typeface="宋体" charset="-122"/>
                <a:cs typeface="Times New Roman" pitchFamily="18" charset="0"/>
              </a:rPr>
              <a:t>Sketch-Based 3D Shape Retrieval</a:t>
            </a:r>
          </a:p>
        </p:txBody>
      </p:sp>
      <p:pic>
        <p:nvPicPr>
          <p:cNvPr id="7170" name="Picture 3" descr="NIST_logo.png"/>
          <p:cNvPicPr>
            <a:picLocks noChangeAspect="1"/>
          </p:cNvPicPr>
          <p:nvPr/>
        </p:nvPicPr>
        <p:blipFill>
          <a:blip r:embed="rId3"/>
          <a:srcRect/>
          <a:stretch>
            <a:fillRect/>
          </a:stretch>
        </p:blipFill>
        <p:spPr bwMode="auto">
          <a:xfrm>
            <a:off x="4180148" y="3078653"/>
            <a:ext cx="1296848" cy="340838"/>
          </a:xfrm>
          <a:prstGeom prst="rect">
            <a:avLst/>
          </a:prstGeom>
          <a:noFill/>
          <a:ln w="9525">
            <a:noFill/>
            <a:miter lim="800000"/>
            <a:headEnd/>
            <a:tailEnd/>
          </a:ln>
        </p:spPr>
      </p:pic>
      <p:sp>
        <p:nvSpPr>
          <p:cNvPr id="7173" name="Subtitle 2"/>
          <p:cNvSpPr>
            <a:spLocks/>
          </p:cNvSpPr>
          <p:nvPr/>
        </p:nvSpPr>
        <p:spPr bwMode="auto">
          <a:xfrm>
            <a:off x="457200" y="5410200"/>
            <a:ext cx="8236418" cy="990600"/>
          </a:xfrm>
          <a:prstGeom prst="rect">
            <a:avLst/>
          </a:prstGeom>
          <a:noFill/>
          <a:ln w="9525">
            <a:noFill/>
            <a:miter lim="800000"/>
            <a:headEnd/>
            <a:tailEnd/>
          </a:ln>
        </p:spPr>
        <p:txBody>
          <a:bodyPr/>
          <a:lstStyle/>
          <a:p>
            <a:pPr algn="ctr">
              <a:lnSpc>
                <a:spcPct val="80000"/>
              </a:lnSpc>
              <a:spcBef>
                <a:spcPct val="20000"/>
              </a:spcBef>
              <a:buClr>
                <a:schemeClr val="accent1"/>
              </a:buClr>
              <a:buSzPct val="85000"/>
            </a:pPr>
            <a:r>
              <a:rPr lang="en-US" b="1" dirty="0" smtClean="0">
                <a:solidFill>
                  <a:schemeClr val="tx2"/>
                </a:solidFill>
                <a:latin typeface="+mn-lt"/>
                <a:cs typeface="Times New Roman" pitchFamily="18" charset="0"/>
              </a:rPr>
              <a:t>Bo Li, </a:t>
            </a:r>
            <a:r>
              <a:rPr lang="en-US" b="1" dirty="0">
                <a:solidFill>
                  <a:schemeClr val="tx2"/>
                </a:solidFill>
                <a:latin typeface="+mn-lt"/>
                <a:cs typeface="Times New Roman" pitchFamily="18" charset="0"/>
              </a:rPr>
              <a:t>Yijuan </a:t>
            </a:r>
            <a:r>
              <a:rPr lang="en-US" b="1" dirty="0" smtClean="0">
                <a:solidFill>
                  <a:schemeClr val="tx2"/>
                </a:solidFill>
                <a:latin typeface="+mn-lt"/>
                <a:cs typeface="Times New Roman" pitchFamily="18" charset="0"/>
              </a:rPr>
              <a:t>Lu, </a:t>
            </a:r>
            <a:r>
              <a:rPr lang="en-US" b="1" dirty="0">
                <a:solidFill>
                  <a:schemeClr val="tx2"/>
                </a:solidFill>
                <a:latin typeface="+mn-lt"/>
                <a:cs typeface="Times New Roman" pitchFamily="18" charset="0"/>
              </a:rPr>
              <a:t>Afzal </a:t>
            </a:r>
            <a:r>
              <a:rPr lang="en-US" b="1" dirty="0" smtClean="0">
                <a:solidFill>
                  <a:schemeClr val="tx2"/>
                </a:solidFill>
                <a:latin typeface="+mn-lt"/>
                <a:cs typeface="Times New Roman" pitchFamily="18" charset="0"/>
              </a:rPr>
              <a:t>Godil, </a:t>
            </a:r>
            <a:r>
              <a:rPr lang="en-US" b="1" dirty="0">
                <a:solidFill>
                  <a:schemeClr val="tx2"/>
                </a:solidFill>
                <a:latin typeface="+mn-lt"/>
                <a:cs typeface="Times New Roman" pitchFamily="18" charset="0"/>
              </a:rPr>
              <a:t>Tobias </a:t>
            </a:r>
            <a:r>
              <a:rPr lang="en-US" b="1" dirty="0" smtClean="0">
                <a:solidFill>
                  <a:schemeClr val="tx2"/>
                </a:solidFill>
                <a:latin typeface="+mn-lt"/>
                <a:cs typeface="Times New Roman" pitchFamily="18" charset="0"/>
              </a:rPr>
              <a:t>Schreck</a:t>
            </a:r>
          </a:p>
          <a:p>
            <a:pPr algn="ctr">
              <a:lnSpc>
                <a:spcPct val="80000"/>
              </a:lnSpc>
              <a:spcBef>
                <a:spcPct val="20000"/>
              </a:spcBef>
              <a:buClr>
                <a:schemeClr val="accent1"/>
              </a:buClr>
              <a:buSzPct val="85000"/>
            </a:pPr>
            <a:r>
              <a:rPr lang="en-US" b="1" dirty="0" smtClean="0">
                <a:solidFill>
                  <a:schemeClr val="tx2"/>
                </a:solidFill>
                <a:latin typeface="+mn-lt"/>
                <a:cs typeface="Times New Roman" pitchFamily="18" charset="0"/>
              </a:rPr>
              <a:t>Masaki Aono, </a:t>
            </a:r>
            <a:r>
              <a:rPr lang="en-US" b="1" dirty="0">
                <a:solidFill>
                  <a:schemeClr val="tx2"/>
                </a:solidFill>
                <a:latin typeface="+mn-lt"/>
                <a:cs typeface="Times New Roman" pitchFamily="18" charset="0"/>
              </a:rPr>
              <a:t>Henry </a:t>
            </a:r>
            <a:r>
              <a:rPr lang="en-US" b="1" dirty="0" smtClean="0">
                <a:solidFill>
                  <a:schemeClr val="tx2"/>
                </a:solidFill>
                <a:latin typeface="+mn-lt"/>
                <a:cs typeface="Times New Roman" pitchFamily="18" charset="0"/>
              </a:rPr>
              <a:t>Johan, </a:t>
            </a:r>
            <a:r>
              <a:rPr lang="en-US" b="1" dirty="0">
                <a:solidFill>
                  <a:schemeClr val="tx2"/>
                </a:solidFill>
                <a:latin typeface="+mn-lt"/>
                <a:cs typeface="Times New Roman" pitchFamily="18" charset="0"/>
              </a:rPr>
              <a:t>Jose M. </a:t>
            </a:r>
            <a:r>
              <a:rPr lang="en-US" b="1" dirty="0" smtClean="0">
                <a:solidFill>
                  <a:schemeClr val="tx2"/>
                </a:solidFill>
                <a:latin typeface="+mn-lt"/>
                <a:cs typeface="Times New Roman" pitchFamily="18" charset="0"/>
              </a:rPr>
              <a:t>Saavedra, Shoki Tashiro</a:t>
            </a:r>
            <a:endParaRPr lang="en-US" altLang="zh-CN" b="1" dirty="0">
              <a:solidFill>
                <a:schemeClr val="tx2"/>
              </a:solidFill>
              <a:latin typeface="+mn-lt"/>
              <a:cs typeface="Times New Roman" pitchFamily="18" charset="0"/>
            </a:endParaRPr>
          </a:p>
          <a:p>
            <a:pPr algn="ctr">
              <a:lnSpc>
                <a:spcPct val="80000"/>
              </a:lnSpc>
              <a:spcBef>
                <a:spcPct val="20000"/>
              </a:spcBef>
              <a:buClr>
                <a:schemeClr val="accent1"/>
              </a:buClr>
              <a:buSzPct val="85000"/>
            </a:pPr>
            <a:endParaRPr lang="en-US" altLang="zh-CN" sz="1200" b="1" dirty="0" smtClean="0">
              <a:solidFill>
                <a:schemeClr val="tx2"/>
              </a:solidFill>
              <a:latin typeface="+mn-lt"/>
            </a:endParaRPr>
          </a:p>
          <a:p>
            <a:pPr marL="285750" indent="-285750" algn="ctr">
              <a:lnSpc>
                <a:spcPct val="80000"/>
              </a:lnSpc>
              <a:spcBef>
                <a:spcPct val="20000"/>
              </a:spcBef>
              <a:buClr>
                <a:schemeClr val="accent1"/>
              </a:buClr>
              <a:buSzPct val="85000"/>
              <a:buFont typeface="Wingdings 2" pitchFamily="18" charset="2"/>
              <a:buAutoNum type="romanUcPeriod"/>
            </a:pPr>
            <a:endParaRPr lang="en-US" altLang="zh-CN" sz="1200" b="1" dirty="0">
              <a:solidFill>
                <a:schemeClr val="tx2"/>
              </a:solidFill>
              <a:latin typeface="+mn-lt"/>
            </a:endParaRPr>
          </a:p>
        </p:txBody>
      </p:sp>
      <p:pic>
        <p:nvPicPr>
          <p:cNvPr id="11" name="그림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529" y="2890741"/>
            <a:ext cx="1735074" cy="716661"/>
          </a:xfrm>
          <a:prstGeom prst="rect">
            <a:avLst/>
          </a:prstGeom>
        </p:spPr>
      </p:pic>
      <p:pic>
        <p:nvPicPr>
          <p:cNvPr id="17" name="Picture 16"/>
          <p:cNvPicPr/>
          <p:nvPr/>
        </p:nvPicPr>
        <p:blipFill>
          <a:blip r:embed="rId5"/>
          <a:stretch>
            <a:fillRect/>
          </a:stretch>
        </p:blipFill>
        <p:spPr>
          <a:xfrm>
            <a:off x="6515100" y="3919196"/>
            <a:ext cx="900608" cy="914400"/>
          </a:xfrm>
          <a:prstGeom prst="rect">
            <a:avLst/>
          </a:prstGeom>
        </p:spPr>
      </p:pic>
      <p:pic>
        <p:nvPicPr>
          <p:cNvPr id="21" name="図 5" descr="mark_daigakumei_shita_E_high.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8394" y="3825650"/>
            <a:ext cx="1219200" cy="1076093"/>
          </a:xfrm>
          <a:prstGeom prst="rect">
            <a:avLst/>
          </a:prstGeom>
        </p:spPr>
      </p:pic>
      <p:pic>
        <p:nvPicPr>
          <p:cNvPr id="1026" name="Picture 2" descr="Texas State Universi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8344" y="2920459"/>
            <a:ext cx="2019300" cy="657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tu.edu.sg/events/events/PublishingImages/frat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6722" y="3953238"/>
            <a:ext cx="1663699" cy="846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cs typeface="Times New Roman" pitchFamily="18" charset="0"/>
              </a:rPr>
              <a:t>Benchmark </a:t>
            </a:r>
            <a:r>
              <a:rPr lang="en-US" dirty="0" smtClean="0">
                <a:cs typeface="Times New Roman" pitchFamily="18" charset="0"/>
              </a:rPr>
              <a:t>(4/5)</a:t>
            </a:r>
            <a:endParaRPr lang="en-US" altLang="zh-CN" dirty="0" smtClean="0">
              <a:ea typeface="宋体" charset="-122"/>
              <a:cs typeface="Times New Roman" pitchFamily="18" charset="0"/>
            </a:endParaRPr>
          </a:p>
        </p:txBody>
      </p:sp>
      <p:sp>
        <p:nvSpPr>
          <p:cNvPr id="18435" name="Content Placeholder 2"/>
          <p:cNvSpPr>
            <a:spLocks/>
          </p:cNvSpPr>
          <p:nvPr/>
        </p:nvSpPr>
        <p:spPr bwMode="auto">
          <a:xfrm>
            <a:off x="381000" y="1295400"/>
            <a:ext cx="8610600" cy="46482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altLang="zh-CN" sz="2000" b="1" dirty="0">
                <a:latin typeface="+mn-lt"/>
              </a:rPr>
              <a:t>2D </a:t>
            </a:r>
            <a:r>
              <a:rPr lang="en-US" altLang="zh-CN" sz="2000" b="1" dirty="0" smtClean="0">
                <a:latin typeface="+mn-lt"/>
              </a:rPr>
              <a:t>Sketch Dataset</a:t>
            </a:r>
          </a:p>
          <a:p>
            <a:pPr marL="800100" lvl="1" indent="-342900">
              <a:spcBef>
                <a:spcPct val="20000"/>
              </a:spcBef>
              <a:buClr>
                <a:schemeClr val="accent1"/>
              </a:buClr>
              <a:buSzPct val="85000"/>
              <a:buFont typeface="Courier New" pitchFamily="49" charset="0"/>
              <a:buChar char="o"/>
              <a:defRPr/>
            </a:pPr>
            <a:r>
              <a:rPr lang="en-US" sz="2000" dirty="0" smtClean="0">
                <a:latin typeface="+mn-lt"/>
              </a:rPr>
              <a:t>Selected 7200 sketches </a:t>
            </a:r>
            <a:r>
              <a:rPr lang="en-US" sz="2000" dirty="0">
                <a:latin typeface="+mn-lt"/>
              </a:rPr>
              <a:t>(90 classes, each with 80 sketches), which have </a:t>
            </a:r>
            <a:r>
              <a:rPr lang="en-US" sz="2000" dirty="0" smtClean="0">
                <a:latin typeface="+mn-lt"/>
              </a:rPr>
              <a:t>relevant models </a:t>
            </a:r>
            <a:r>
              <a:rPr lang="en-US" sz="2000" dirty="0">
                <a:latin typeface="+mn-lt"/>
              </a:rPr>
              <a:t>in </a:t>
            </a:r>
            <a:r>
              <a:rPr lang="en-US" sz="2000" dirty="0" smtClean="0">
                <a:latin typeface="+mn-lt"/>
              </a:rPr>
              <a:t>PSB </a:t>
            </a:r>
            <a:r>
              <a:rPr lang="en-US" sz="2000" dirty="0">
                <a:solidFill>
                  <a:srgbClr val="0000FF"/>
                </a:solidFill>
                <a:latin typeface="+mn-lt"/>
              </a:rPr>
              <a:t>[SMKF04</a:t>
            </a:r>
            <a:r>
              <a:rPr lang="en-US" sz="2000" dirty="0" smtClean="0">
                <a:solidFill>
                  <a:srgbClr val="0000FF"/>
                </a:solidFill>
                <a:latin typeface="+mn-lt"/>
              </a:rPr>
              <a:t>]</a:t>
            </a:r>
            <a:r>
              <a:rPr lang="en-US" sz="2000" dirty="0" smtClean="0">
                <a:latin typeface="+mn-lt"/>
              </a:rPr>
              <a:t>, </a:t>
            </a:r>
            <a:r>
              <a:rPr lang="en-US" sz="2000" dirty="0">
                <a:latin typeface="+mn-lt"/>
              </a:rPr>
              <a:t>from </a:t>
            </a:r>
            <a:r>
              <a:rPr lang="en-US" sz="2000" dirty="0" smtClean="0">
                <a:solidFill>
                  <a:srgbClr val="0000FF"/>
                </a:solidFill>
                <a:latin typeface="+mn-lt"/>
              </a:rPr>
              <a:t>[EHA12]</a:t>
            </a:r>
            <a:r>
              <a:rPr lang="en-US" sz="2000" dirty="0" smtClean="0">
                <a:latin typeface="+mn-lt"/>
              </a:rPr>
              <a:t>. </a:t>
            </a:r>
          </a:p>
          <a:p>
            <a:pPr marL="800100" lvl="1" indent="-342900">
              <a:spcBef>
                <a:spcPct val="20000"/>
              </a:spcBef>
              <a:buClr>
                <a:schemeClr val="accent1"/>
              </a:buClr>
              <a:buSzPct val="85000"/>
              <a:buFont typeface="Courier New" pitchFamily="49" charset="0"/>
              <a:buChar char="o"/>
              <a:defRPr/>
            </a:pPr>
            <a:r>
              <a:rPr lang="en-US" sz="2000" dirty="0" smtClean="0">
                <a:latin typeface="+mn-lt"/>
              </a:rPr>
              <a:t>One </a:t>
            </a:r>
            <a:r>
              <a:rPr lang="en-US" sz="2000" dirty="0">
                <a:latin typeface="+mn-lt"/>
              </a:rPr>
              <a:t>example </a:t>
            </a:r>
            <a:r>
              <a:rPr lang="en-US" sz="2000" dirty="0" smtClean="0">
                <a:latin typeface="+mn-lt"/>
              </a:rPr>
              <a:t>indicating the </a:t>
            </a:r>
            <a:r>
              <a:rPr lang="en-US" sz="2000" dirty="0">
                <a:latin typeface="+mn-lt"/>
              </a:rPr>
              <a:t>variations within one </a:t>
            </a:r>
            <a:r>
              <a:rPr lang="en-US" sz="2000" dirty="0" smtClean="0">
                <a:latin typeface="+mn-lt"/>
              </a:rPr>
              <a:t>class:</a:t>
            </a:r>
            <a:endParaRPr lang="en-US" sz="20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695575"/>
            <a:ext cx="5257800" cy="39478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a:cs typeface="Times New Roman" pitchFamily="18" charset="0"/>
              </a:rPr>
              <a:t>Benchmark </a:t>
            </a:r>
            <a:r>
              <a:rPr lang="en-US" dirty="0" smtClean="0">
                <a:cs typeface="Times New Roman" pitchFamily="18" charset="0"/>
              </a:rPr>
              <a:t>(5/5)</a:t>
            </a:r>
            <a:endParaRPr lang="en-US" altLang="zh-CN" dirty="0" smtClean="0">
              <a:ea typeface="宋体" charset="-122"/>
              <a:cs typeface="Times New Roman" pitchFamily="18" charset="0"/>
            </a:endParaRPr>
          </a:p>
        </p:txBody>
      </p:sp>
      <p:sp>
        <p:nvSpPr>
          <p:cNvPr id="18435" name="Content Placeholder 2"/>
          <p:cNvSpPr>
            <a:spLocks/>
          </p:cNvSpPr>
          <p:nvPr/>
        </p:nvSpPr>
        <p:spPr bwMode="auto">
          <a:xfrm>
            <a:off x="381000" y="1295400"/>
            <a:ext cx="8610600" cy="46482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sz="2000" b="1" dirty="0">
                <a:latin typeface="Georgia" pitchFamily="18" charset="0"/>
              </a:rPr>
              <a:t>3D Model Dataset</a:t>
            </a:r>
            <a:endParaRPr lang="en-US" altLang="zh-CN" sz="2000" b="1" dirty="0">
              <a:latin typeface="Georgia" pitchFamily="18" charset="0"/>
            </a:endParaRPr>
          </a:p>
          <a:p>
            <a:pPr marL="800100" lvl="1" indent="-342900">
              <a:spcBef>
                <a:spcPct val="20000"/>
              </a:spcBef>
              <a:buClr>
                <a:schemeClr val="accent1"/>
              </a:buClr>
              <a:buSzPct val="85000"/>
              <a:buFont typeface="Courier New" pitchFamily="49" charset="0"/>
              <a:buChar char="o"/>
              <a:defRPr/>
            </a:pPr>
            <a:r>
              <a:rPr lang="en-US" sz="2000" dirty="0">
                <a:latin typeface="+mn-lt"/>
              </a:rPr>
              <a:t>B</a:t>
            </a:r>
            <a:r>
              <a:rPr lang="en-US" sz="2000" dirty="0" smtClean="0">
                <a:latin typeface="+mn-lt"/>
              </a:rPr>
              <a:t>uilt </a:t>
            </a:r>
            <a:r>
              <a:rPr lang="en-US" sz="2000" dirty="0">
                <a:latin typeface="+mn-lt"/>
              </a:rPr>
              <a:t>on the Princeton Shape </a:t>
            </a:r>
            <a:r>
              <a:rPr lang="en-US" sz="2000" dirty="0" smtClean="0">
                <a:latin typeface="+mn-lt"/>
              </a:rPr>
              <a:t>Benchmark (PSB</a:t>
            </a:r>
            <a:r>
              <a:rPr lang="en-US" sz="2000" dirty="0">
                <a:latin typeface="+mn-lt"/>
              </a:rPr>
              <a:t>) dataset </a:t>
            </a:r>
            <a:r>
              <a:rPr lang="en-US" sz="2000" dirty="0">
                <a:solidFill>
                  <a:srgbClr val="0000FF"/>
                </a:solidFill>
                <a:latin typeface="+mn-lt"/>
              </a:rPr>
              <a:t>[SMKF04]</a:t>
            </a:r>
            <a:r>
              <a:rPr lang="en-US" sz="2000" dirty="0">
                <a:latin typeface="+mn-lt"/>
              </a:rPr>
              <a:t>. </a:t>
            </a:r>
            <a:endParaRPr lang="en-US" sz="2000" dirty="0" smtClean="0">
              <a:latin typeface="+mn-lt"/>
            </a:endParaRPr>
          </a:p>
          <a:p>
            <a:pPr marL="800100" lvl="1" indent="-342900">
              <a:spcBef>
                <a:spcPct val="20000"/>
              </a:spcBef>
              <a:buClr>
                <a:schemeClr val="accent1"/>
              </a:buClr>
              <a:buSzPct val="85000"/>
              <a:buFont typeface="Courier New" pitchFamily="49" charset="0"/>
              <a:buChar char="o"/>
              <a:defRPr/>
            </a:pPr>
            <a:r>
              <a:rPr lang="en-US" sz="2000" dirty="0" smtClean="0">
                <a:latin typeface="+mn-lt"/>
              </a:rPr>
              <a:t>The </a:t>
            </a:r>
            <a:r>
              <a:rPr lang="en-US" sz="2000" dirty="0">
                <a:latin typeface="+mn-lt"/>
              </a:rPr>
              <a:t>target 3D model </a:t>
            </a:r>
            <a:r>
              <a:rPr lang="en-US" sz="2000" dirty="0" smtClean="0">
                <a:latin typeface="+mn-lt"/>
              </a:rPr>
              <a:t>dataset comprises </a:t>
            </a:r>
            <a:r>
              <a:rPr lang="en-US" sz="2000" dirty="0">
                <a:latin typeface="+mn-lt"/>
              </a:rPr>
              <a:t>1258 selected models distributed on 90 classes</a:t>
            </a:r>
            <a:r>
              <a:rPr lang="en-US" sz="2000" dirty="0" smtClean="0">
                <a:latin typeface="+mn-lt"/>
              </a:rPr>
              <a:t>.</a:t>
            </a:r>
          </a:p>
          <a:p>
            <a:pPr marL="800100" lvl="1" indent="-342900">
              <a:spcBef>
                <a:spcPct val="20000"/>
              </a:spcBef>
              <a:buClr>
                <a:schemeClr val="accent1"/>
              </a:buClr>
              <a:buSzPct val="85000"/>
              <a:buFont typeface="Courier New" pitchFamily="49" charset="0"/>
              <a:buChar char="o"/>
              <a:defRPr/>
            </a:pPr>
            <a:r>
              <a:rPr lang="en-US" sz="2000" dirty="0" smtClean="0">
                <a:latin typeface="+mn-lt"/>
                <a:hlinkClick r:id="rId4" action="ppaction://hlinkfile"/>
              </a:rPr>
              <a:t>Corresponding classes and models in PSB</a:t>
            </a:r>
            <a:r>
              <a:rPr lang="en-US" sz="2000" dirty="0" smtClean="0">
                <a:latin typeface="+mn-lt"/>
              </a:rPr>
              <a:t>:</a:t>
            </a:r>
          </a:p>
          <a:p>
            <a:pPr marL="800100" lvl="1" indent="-342900">
              <a:spcBef>
                <a:spcPct val="20000"/>
              </a:spcBef>
              <a:buClr>
                <a:schemeClr val="accent1"/>
              </a:buClr>
              <a:buSzPct val="85000"/>
              <a:buFont typeface="Courier New" pitchFamily="49" charset="0"/>
              <a:buChar char="o"/>
              <a:defRPr/>
            </a:pPr>
            <a:endParaRPr lang="en-US" sz="2000" dirty="0">
              <a:latin typeface="+mn-lt"/>
            </a:endParaRPr>
          </a:p>
          <a:p>
            <a:pPr marL="800100" lvl="1" indent="-342900">
              <a:spcBef>
                <a:spcPct val="20000"/>
              </a:spcBef>
              <a:buClr>
                <a:schemeClr val="accent1"/>
              </a:buClr>
              <a:buSzPct val="85000"/>
              <a:buFont typeface="Courier New" pitchFamily="49" charset="0"/>
              <a:buChar char="o"/>
              <a:defRPr/>
            </a:pPr>
            <a:endParaRPr lang="en-US" sz="2000" dirty="0">
              <a:latin typeface="+mn-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64180475"/>
              </p:ext>
            </p:extLst>
          </p:nvPr>
        </p:nvGraphicFramePr>
        <p:xfrm>
          <a:off x="4229100" y="3505200"/>
          <a:ext cx="914400" cy="771525"/>
        </p:xfrm>
        <a:graphic>
          <a:graphicData uri="http://schemas.openxmlformats.org/presentationml/2006/ole">
            <mc:AlternateContent xmlns:mc="http://schemas.openxmlformats.org/markup-compatibility/2006">
              <mc:Choice xmlns:v="urn:schemas-microsoft-com:vml" Requires="v">
                <p:oleObj spid="_x0000_s2215"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4229100"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226305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tr-TR" altLang="zh-CN" sz="2800" dirty="0">
                <a:cs typeface="Times New Roman" pitchFamily="18" charset="0"/>
              </a:rPr>
              <a:t>Contributors </a:t>
            </a:r>
            <a:endParaRPr lang="en-US" altLang="zh-CN"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hlinkClick r:id="rId3" action="ppaction://hlinksldjump"/>
              </a:rPr>
              <a:t>Methods</a:t>
            </a:r>
            <a:endParaRPr lang="en-US" altLang="zh-CN" sz="2800" dirty="0" smtClean="0"/>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523973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1625" y="228600"/>
            <a:ext cx="8534400" cy="758825"/>
          </a:xfrm>
        </p:spPr>
        <p:txBody>
          <a:bodyPr/>
          <a:lstStyle/>
          <a:p>
            <a:pPr eaLnBrk="1" hangingPunct="1"/>
            <a:r>
              <a:rPr lang="en-US" altLang="zh-CN" dirty="0" smtClean="0">
                <a:solidFill>
                  <a:srgbClr val="7B9899"/>
                </a:solidFill>
                <a:cs typeface="Times New Roman" pitchFamily="18" charset="0"/>
              </a:rPr>
              <a:t>Methods</a:t>
            </a:r>
            <a:endParaRPr lang="en-US" altLang="zh-CN" dirty="0" smtClean="0">
              <a:solidFill>
                <a:srgbClr val="7B9899"/>
              </a:solidFill>
              <a:ea typeface="宋体" charset="-122"/>
              <a:cs typeface="Times New Roman" pitchFamily="18" charset="0"/>
            </a:endParaRPr>
          </a:p>
        </p:txBody>
      </p:sp>
      <p:sp>
        <p:nvSpPr>
          <p:cNvPr id="4" name="Content Placeholder 2"/>
          <p:cNvSpPr txBox="1">
            <a:spLocks/>
          </p:cNvSpPr>
          <p:nvPr/>
        </p:nvSpPr>
        <p:spPr>
          <a:xfrm>
            <a:off x="301625" y="1447800"/>
            <a:ext cx="8537575" cy="51054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eaLnBrk="1" hangingPunct="1">
              <a:spcBef>
                <a:spcPts val="1800"/>
              </a:spcBef>
              <a:spcAft>
                <a:spcPts val="1800"/>
              </a:spcAft>
            </a:pPr>
            <a:r>
              <a:rPr lang="en-US" altLang="ja-JP" sz="2400" dirty="0" smtClean="0"/>
              <a:t>Fourier spectra </a:t>
            </a:r>
            <a:r>
              <a:rPr lang="en-US" altLang="ja-JP" sz="2400" dirty="0"/>
              <a:t>from </a:t>
            </a:r>
            <a:r>
              <a:rPr lang="en-US" altLang="ja-JP" sz="2400" dirty="0" smtClean="0"/>
              <a:t>silhouette</a:t>
            </a:r>
            <a:r>
              <a:rPr lang="en-US" altLang="ja-JP" sz="2400" dirty="0"/>
              <a:t>, </a:t>
            </a:r>
            <a:r>
              <a:rPr lang="en-US" altLang="ja-JP" sz="2400" dirty="0" smtClean="0"/>
              <a:t>contour</a:t>
            </a:r>
            <a:r>
              <a:rPr lang="en-US" altLang="ja-JP" sz="2400" dirty="0"/>
              <a:t>, and </a:t>
            </a:r>
            <a:r>
              <a:rPr lang="en-US" altLang="ja-JP" sz="2400" dirty="0" smtClean="0"/>
              <a:t>edge images</a:t>
            </a:r>
            <a:r>
              <a:rPr lang="tr-TR" altLang="zh-CN" sz="2400" dirty="0" smtClean="0">
                <a:cs typeface="Times New Roman" pitchFamily="18" charset="0"/>
              </a:rPr>
              <a:t> </a:t>
            </a:r>
            <a:r>
              <a:rPr lang="en-US" altLang="zh-CN" sz="2400" dirty="0" smtClean="0">
                <a:cs typeface="Times New Roman" pitchFamily="18" charset="0"/>
              </a:rPr>
              <a:t>(EFSD)</a:t>
            </a:r>
          </a:p>
          <a:p>
            <a:pPr eaLnBrk="1" hangingPunct="1">
              <a:spcBef>
                <a:spcPts val="1800"/>
              </a:spcBef>
              <a:spcAft>
                <a:spcPts val="1800"/>
              </a:spcAft>
            </a:pPr>
            <a:r>
              <a:rPr lang="en-US" sz="2400" dirty="0" smtClean="0">
                <a:cs typeface="Times New Roman" pitchFamily="18" charset="0"/>
              </a:rPr>
              <a:t>Sketch-based </a:t>
            </a:r>
            <a:r>
              <a:rPr lang="en-US" sz="2400" dirty="0">
                <a:cs typeface="Times New Roman" pitchFamily="18" charset="0"/>
              </a:rPr>
              <a:t>3D </a:t>
            </a:r>
            <a:r>
              <a:rPr lang="en-US" sz="2400" dirty="0" smtClean="0">
                <a:cs typeface="Times New Roman" pitchFamily="18" charset="0"/>
              </a:rPr>
              <a:t>model retrieval based </a:t>
            </a:r>
            <a:r>
              <a:rPr lang="en-US" sz="2400" dirty="0">
                <a:cs typeface="Times New Roman" pitchFamily="18" charset="0"/>
              </a:rPr>
              <a:t>on </a:t>
            </a:r>
            <a:r>
              <a:rPr lang="en-US" sz="2400" dirty="0" smtClean="0">
                <a:cs typeface="Times New Roman" pitchFamily="18" charset="0"/>
              </a:rPr>
              <a:t>2D-3D alignment </a:t>
            </a:r>
            <a:r>
              <a:rPr lang="en-US" sz="2400" dirty="0">
                <a:cs typeface="Times New Roman" pitchFamily="18" charset="0"/>
              </a:rPr>
              <a:t>and </a:t>
            </a:r>
            <a:r>
              <a:rPr lang="en-US" sz="2400" dirty="0" smtClean="0">
                <a:cs typeface="Times New Roman" pitchFamily="18" charset="0"/>
              </a:rPr>
              <a:t>shape context matching (SBR-2D-3D)</a:t>
            </a:r>
          </a:p>
          <a:p>
            <a:pPr eaLnBrk="1" hangingPunct="1">
              <a:spcBef>
                <a:spcPts val="1800"/>
              </a:spcBef>
              <a:spcAft>
                <a:spcPts val="1800"/>
              </a:spcAft>
            </a:pPr>
            <a:r>
              <a:rPr lang="en-US" sz="2400" dirty="0" smtClean="0">
                <a:cs typeface="Times New Roman" pitchFamily="18" charset="0"/>
              </a:rPr>
              <a:t>Sketch-based </a:t>
            </a:r>
            <a:r>
              <a:rPr lang="en-US" sz="2400" dirty="0">
                <a:cs typeface="Times New Roman" pitchFamily="18" charset="0"/>
              </a:rPr>
              <a:t>3D </a:t>
            </a:r>
            <a:r>
              <a:rPr lang="en-US" sz="2400" dirty="0" smtClean="0">
                <a:cs typeface="Times New Roman" pitchFamily="18" charset="0"/>
              </a:rPr>
              <a:t>model retrieval </a:t>
            </a:r>
            <a:r>
              <a:rPr lang="en-US" sz="2400" dirty="0">
                <a:cs typeface="Times New Roman" pitchFamily="18" charset="0"/>
              </a:rPr>
              <a:t>b</a:t>
            </a:r>
            <a:r>
              <a:rPr lang="en-US" sz="2400" dirty="0" smtClean="0">
                <a:cs typeface="Times New Roman" pitchFamily="18" charset="0"/>
              </a:rPr>
              <a:t>ased </a:t>
            </a:r>
            <a:r>
              <a:rPr lang="en-US" sz="2400" dirty="0">
                <a:cs typeface="Times New Roman" pitchFamily="18" charset="0"/>
              </a:rPr>
              <a:t>on </a:t>
            </a:r>
            <a:r>
              <a:rPr lang="en-US" sz="2400" dirty="0" smtClean="0">
                <a:cs typeface="Times New Roman" pitchFamily="18" charset="0"/>
              </a:rPr>
              <a:t>view clustering </a:t>
            </a:r>
            <a:r>
              <a:rPr lang="en-US" sz="2400" dirty="0">
                <a:cs typeface="Times New Roman" pitchFamily="18" charset="0"/>
              </a:rPr>
              <a:t>and </a:t>
            </a:r>
            <a:r>
              <a:rPr lang="en-US" sz="2400" dirty="0" smtClean="0">
                <a:cs typeface="Times New Roman" pitchFamily="18" charset="0"/>
              </a:rPr>
              <a:t>shape context matching (SBR-VC)</a:t>
            </a:r>
          </a:p>
          <a:p>
            <a:pPr eaLnBrk="1" hangingPunct="1">
              <a:spcBef>
                <a:spcPts val="1800"/>
              </a:spcBef>
              <a:spcAft>
                <a:spcPts val="1800"/>
              </a:spcAft>
            </a:pPr>
            <a:r>
              <a:rPr lang="tr-TR" altLang="zh-CN" sz="2400" dirty="0" smtClean="0"/>
              <a:t> </a:t>
            </a:r>
            <a:r>
              <a:rPr lang="fr-FR" sz="2400" dirty="0"/>
              <a:t>Fourier </a:t>
            </a:r>
            <a:r>
              <a:rPr lang="fr-FR" sz="2400" dirty="0" err="1" smtClean="0"/>
              <a:t>descriptors</a:t>
            </a:r>
            <a:r>
              <a:rPr lang="fr-FR" sz="2400" dirty="0" smtClean="0"/>
              <a:t> </a:t>
            </a:r>
            <a:r>
              <a:rPr lang="fr-FR" sz="2400" dirty="0"/>
              <a:t>on 3D </a:t>
            </a:r>
            <a:r>
              <a:rPr lang="fr-FR" sz="2400" dirty="0" smtClean="0"/>
              <a:t>model silhouettes </a:t>
            </a:r>
            <a:r>
              <a:rPr lang="fr-FR" sz="2400" dirty="0"/>
              <a:t>(FDC</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mark_daigakumei_shita_E_hig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572000"/>
            <a:ext cx="1713847" cy="1512679"/>
          </a:xfrm>
          <a:prstGeom prst="rect">
            <a:avLst/>
          </a:prstGeom>
        </p:spPr>
      </p:pic>
      <p:sp>
        <p:nvSpPr>
          <p:cNvPr id="22529" name="Rectangle 2"/>
          <p:cNvSpPr>
            <a:spLocks noGrp="1" noChangeArrowheads="1"/>
          </p:cNvSpPr>
          <p:nvPr>
            <p:ph type="title" idx="4294967295"/>
          </p:nvPr>
        </p:nvSpPr>
        <p:spPr>
          <a:xfrm>
            <a:off x="468313" y="1714500"/>
            <a:ext cx="8137525" cy="876300"/>
          </a:xfrm>
        </p:spPr>
        <p:txBody>
          <a:bodyPr/>
          <a:lstStyle/>
          <a:p>
            <a:r>
              <a:rPr lang="en-US" altLang="ja-JP" dirty="0"/>
              <a:t>Fourier Spectra from Silhouette, </a:t>
            </a:r>
            <a:r>
              <a:rPr lang="en-US" altLang="ja-JP" dirty="0" smtClean="0"/>
              <a:t/>
            </a:r>
            <a:br>
              <a:rPr lang="en-US" altLang="ja-JP" dirty="0" smtClean="0"/>
            </a:br>
            <a:r>
              <a:rPr lang="en-US" altLang="ja-JP" dirty="0" smtClean="0"/>
              <a:t>Contour</a:t>
            </a:r>
            <a:r>
              <a:rPr lang="en-US" altLang="ja-JP" dirty="0"/>
              <a:t>, </a:t>
            </a:r>
            <a:r>
              <a:rPr lang="en-US" altLang="ja-JP" dirty="0" smtClean="0"/>
              <a:t>and Edge Images (EFSD)</a:t>
            </a:r>
            <a:endParaRPr lang="el-GR" altLang="ja-JP" dirty="0" smtClean="0"/>
          </a:p>
        </p:txBody>
      </p:sp>
      <p:sp>
        <p:nvSpPr>
          <p:cNvPr id="22530" name="Rectangle 7"/>
          <p:cNvSpPr>
            <a:spLocks noGrp="1" noChangeArrowheads="1"/>
          </p:cNvSpPr>
          <p:nvPr>
            <p:ph type="body" idx="4294967295"/>
          </p:nvPr>
        </p:nvSpPr>
        <p:spPr>
          <a:xfrm>
            <a:off x="756273" y="3124200"/>
            <a:ext cx="7632700" cy="2087563"/>
          </a:xfrm>
        </p:spPr>
        <p:txBody>
          <a:bodyPr/>
          <a:lstStyle/>
          <a:p>
            <a:pPr algn="ctr" eaLnBrk="1" hangingPunct="1">
              <a:buFontTx/>
              <a:buNone/>
            </a:pPr>
            <a:r>
              <a:rPr lang="fi-FI" altLang="ja-JP" dirty="0" smtClean="0">
                <a:ea typeface="ＭＳ Ｐゴシック" pitchFamily="34" charset="-128"/>
              </a:rPr>
              <a:t>M. Aono, S. Tashiro</a:t>
            </a:r>
            <a:endParaRPr lang="en-US" altLang="ja-JP" dirty="0" smtClean="0">
              <a:ea typeface="ＭＳ Ｐゴシック" pitchFamily="34" charset="-128"/>
            </a:endParaRPr>
          </a:p>
          <a:p>
            <a:pPr algn="ctr" eaLnBrk="1" hangingPunct="1">
              <a:buFontTx/>
              <a:buNone/>
            </a:pPr>
            <a:r>
              <a:rPr lang="en-US" altLang="ja-JP" sz="2400" dirty="0" smtClean="0">
                <a:ea typeface="ＭＳ Ｐゴシック" pitchFamily="34" charset="-128"/>
              </a:rPr>
              <a:t>Toyohashi University of Technology, Japan</a:t>
            </a:r>
          </a:p>
        </p:txBody>
      </p:sp>
    </p:spTree>
    <p:extLst>
      <p:ext uri="{BB962C8B-B14F-4D97-AF65-F5344CB8AC3E}">
        <p14:creationId xmlns:p14="http://schemas.microsoft.com/office/powerpoint/2010/main" val="46780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625" y="276225"/>
            <a:ext cx="8534400" cy="758825"/>
          </a:xfrm>
        </p:spPr>
        <p:txBody>
          <a:bodyPr/>
          <a:lstStyle/>
          <a:p>
            <a:r>
              <a:rPr kumimoji="1" lang="en-US" altLang="ja-JP" dirty="0" smtClean="0"/>
              <a:t>1</a:t>
            </a:r>
            <a:r>
              <a:rPr kumimoji="1" lang="en-US" altLang="ja-JP" baseline="30000" dirty="0" smtClean="0"/>
              <a:t>st</a:t>
            </a:r>
            <a:r>
              <a:rPr kumimoji="1" lang="en-US" altLang="ja-JP" dirty="0" smtClean="0"/>
              <a:t> Stage of EFSD </a:t>
            </a:r>
            <a:br>
              <a:rPr kumimoji="1" lang="en-US" altLang="ja-JP" dirty="0" smtClean="0"/>
            </a:br>
            <a:r>
              <a:rPr kumimoji="1" lang="en-US" altLang="ja-JP" sz="2400" dirty="0" smtClean="0"/>
              <a:t>(</a:t>
            </a:r>
            <a:r>
              <a:rPr kumimoji="1" lang="en-US" altLang="ja-JP" sz="2400" dirty="0"/>
              <a:t>Edge-based Fourier Spectra Descriptor)</a:t>
            </a:r>
            <a:endParaRPr kumimoji="1" lang="ja-JP" altLang="en-US" sz="2400" dirty="0"/>
          </a:p>
        </p:txBody>
      </p:sp>
      <p:grpSp>
        <p:nvGrpSpPr>
          <p:cNvPr id="3" name="グループ化 2"/>
          <p:cNvGrpSpPr/>
          <p:nvPr/>
        </p:nvGrpSpPr>
        <p:grpSpPr>
          <a:xfrm>
            <a:off x="238197" y="1600200"/>
            <a:ext cx="8524804" cy="4728293"/>
            <a:chOff x="238196" y="2021057"/>
            <a:chExt cx="9188605" cy="5104681"/>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829300" y="5065713"/>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801201" y="207010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573441" y="207010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 name="Line 6"/>
            <p:cNvSpPr>
              <a:spLocks noChangeShapeType="1"/>
            </p:cNvSpPr>
            <p:nvPr/>
          </p:nvSpPr>
          <p:spPr bwMode="auto">
            <a:xfrm flipH="1">
              <a:off x="6319514" y="2882900"/>
              <a:ext cx="1333500" cy="0"/>
            </a:xfrm>
            <a:prstGeom prst="line">
              <a:avLst/>
            </a:prstGeom>
            <a:noFill/>
            <a:ln w="63500" cap="flat">
              <a:solidFill>
                <a:srgbClr val="0000CC"/>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8" name="Line 7"/>
            <p:cNvSpPr>
              <a:spLocks noChangeShapeType="1"/>
            </p:cNvSpPr>
            <p:nvPr/>
          </p:nvSpPr>
          <p:spPr bwMode="auto">
            <a:xfrm rot="10800000">
              <a:off x="2954412" y="4063999"/>
              <a:ext cx="2747888" cy="1879600"/>
            </a:xfrm>
            <a:prstGeom prst="line">
              <a:avLst/>
            </a:prstGeom>
            <a:noFill/>
            <a:ln w="63500" cap="flat">
              <a:solidFill>
                <a:srgbClr val="0000CC"/>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9" name="Rectangle 8"/>
            <p:cNvSpPr>
              <a:spLocks/>
            </p:cNvSpPr>
            <p:nvPr/>
          </p:nvSpPr>
          <p:spPr bwMode="auto">
            <a:xfrm>
              <a:off x="445030" y="3527068"/>
              <a:ext cx="254075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i="0" dirty="0" smtClean="0">
                  <a:solidFill>
                    <a:schemeClr val="tx1"/>
                  </a:solidFill>
                  <a:latin typeface="Lucida Bright" pitchFamily="18" charset="0"/>
                  <a:ea typeface="ＭＳ Ｐゴシック" charset="-128"/>
                </a:rPr>
                <a:t>Rendering from 3D, </a:t>
              </a:r>
            </a:p>
            <a:p>
              <a:r>
                <a:rPr lang="en-US" altLang="ja-JP" i="0" dirty="0" smtClean="0">
                  <a:solidFill>
                    <a:schemeClr val="tx1"/>
                  </a:solidFill>
                  <a:latin typeface="Lucida Bright" pitchFamily="18" charset="0"/>
                  <a:ea typeface="ＭＳ Ｐゴシック" charset="-128"/>
                </a:rPr>
                <a:t>Sketch, or Picture</a:t>
              </a:r>
              <a:endParaRPr lang="ja-JP" altLang="en-US" i="0" dirty="0">
                <a:solidFill>
                  <a:schemeClr val="tx1"/>
                </a:solidFill>
                <a:latin typeface="Lucida Bright" pitchFamily="18" charset="0"/>
                <a:ea typeface="ＭＳ Ｐゴシック" charset="-128"/>
              </a:endParaRPr>
            </a:p>
          </p:txBody>
        </p:sp>
        <p:sp>
          <p:nvSpPr>
            <p:cNvPr id="10" name="Rectangle 9"/>
            <p:cNvSpPr>
              <a:spLocks/>
            </p:cNvSpPr>
            <p:nvPr/>
          </p:nvSpPr>
          <p:spPr bwMode="auto">
            <a:xfrm>
              <a:off x="4462980" y="3897861"/>
              <a:ext cx="1753741" cy="33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000" i="0" dirty="0" smtClean="0">
                  <a:solidFill>
                    <a:schemeClr val="tx1"/>
                  </a:solidFill>
                  <a:latin typeface="Lucida Sans" pitchFamily="34" charset="0"/>
                  <a:ea typeface="ＭＳ Ｐゴシック" charset="-128"/>
                </a:rPr>
                <a:t>(a) Silhouette</a:t>
              </a:r>
              <a:endParaRPr lang="ja-JP" altLang="en-US" sz="2000" i="0" dirty="0">
                <a:solidFill>
                  <a:schemeClr val="tx1"/>
                </a:solidFill>
                <a:latin typeface="Lucida Sans" pitchFamily="34" charset="0"/>
                <a:ea typeface="ＭＳ Ｐゴシック" charset="-128"/>
              </a:endParaRPr>
            </a:p>
          </p:txBody>
        </p:sp>
        <p:sp>
          <p:nvSpPr>
            <p:cNvPr id="11" name="Rectangle 10"/>
            <p:cNvSpPr>
              <a:spLocks/>
            </p:cNvSpPr>
            <p:nvPr/>
          </p:nvSpPr>
          <p:spPr bwMode="auto">
            <a:xfrm>
              <a:off x="7744296" y="3893684"/>
              <a:ext cx="1530852" cy="33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000" i="0" dirty="0" smtClean="0">
                  <a:solidFill>
                    <a:schemeClr val="tx1"/>
                  </a:solidFill>
                  <a:latin typeface="Lucida Sans" pitchFamily="34" charset="0"/>
                  <a:ea typeface="ＭＳ Ｐゴシック" charset="-128"/>
                </a:rPr>
                <a:t>(b) Contour</a:t>
              </a:r>
              <a:endParaRPr lang="ja-JP" altLang="en-US" sz="2000" i="0" dirty="0">
                <a:solidFill>
                  <a:schemeClr val="tx1"/>
                </a:solidFill>
                <a:latin typeface="Lucida Sans" pitchFamily="34" charset="0"/>
                <a:ea typeface="ＭＳ Ｐゴシック" charset="-128"/>
              </a:endParaRPr>
            </a:p>
          </p:txBody>
        </p:sp>
        <p:sp>
          <p:nvSpPr>
            <p:cNvPr id="12" name="Rectangle 11"/>
            <p:cNvSpPr>
              <a:spLocks/>
            </p:cNvSpPr>
            <p:nvPr/>
          </p:nvSpPr>
          <p:spPr bwMode="auto">
            <a:xfrm>
              <a:off x="5800081" y="6793461"/>
              <a:ext cx="1444657" cy="33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r>
                <a:rPr lang="en-US" altLang="ja-JP" sz="2000" i="0" dirty="0" smtClean="0">
                  <a:solidFill>
                    <a:schemeClr val="tx1"/>
                  </a:solidFill>
                  <a:latin typeface="Lucida Sans" pitchFamily="34" charset="0"/>
                  <a:ea typeface="ＭＳ Ｐゴシック" charset="-128"/>
                </a:rPr>
                <a:t>(c) Edge</a:t>
              </a:r>
              <a:endParaRPr lang="ja-JP" altLang="en-US" sz="2000" i="0" dirty="0">
                <a:solidFill>
                  <a:schemeClr val="tx1"/>
                </a:solidFill>
                <a:latin typeface="Lucida Sans" pitchFamily="34" charset="0"/>
                <a:ea typeface="ＭＳ Ｐゴシック" charset="-128"/>
              </a:endParaRPr>
            </a:p>
          </p:txBody>
        </p:sp>
        <p:sp>
          <p:nvSpPr>
            <p:cNvPr id="13" name="Rectangle 12"/>
            <p:cNvSpPr>
              <a:spLocks/>
            </p:cNvSpPr>
            <p:nvPr/>
          </p:nvSpPr>
          <p:spPr bwMode="auto">
            <a:xfrm>
              <a:off x="2991690" y="2398811"/>
              <a:ext cx="1514837" cy="307777"/>
            </a:xfrm>
            <a:prstGeom prst="rect">
              <a:avLst/>
            </a:prstGeom>
            <a:solidFill>
              <a:srgbClr val="FFFFCC"/>
            </a:solidFill>
            <a:ln>
              <a:noFill/>
            </a:ln>
            <a:extLst/>
          </p:spPr>
          <p:txBody>
            <a:bodyPr wrap="none" lIns="0" tIns="0" rIns="0" bIns="0" anchor="ctr">
              <a:spAutoFit/>
            </a:bodyPr>
            <a:lstStyle/>
            <a:p>
              <a:r>
                <a:rPr lang="en-US" altLang="ja-JP" i="0" dirty="0" err="1" smtClean="0">
                  <a:solidFill>
                    <a:schemeClr val="tx1"/>
                  </a:solidFill>
                  <a:latin typeface="Lucida Bright" pitchFamily="18" charset="0"/>
                  <a:ea typeface="ＭＳ Ｐゴシック" charset="-128"/>
                </a:rPr>
                <a:t>Binarization</a:t>
              </a:r>
              <a:endParaRPr lang="ja-JP" altLang="en-US" i="0" dirty="0">
                <a:solidFill>
                  <a:schemeClr val="tx1"/>
                </a:solidFill>
                <a:latin typeface="Lucida Bright" pitchFamily="18" charset="0"/>
                <a:ea typeface="ＭＳ Ｐゴシック" charset="-128"/>
              </a:endParaRPr>
            </a:p>
          </p:txBody>
        </p:sp>
        <p:sp>
          <p:nvSpPr>
            <p:cNvPr id="14" name="Rectangle 13"/>
            <p:cNvSpPr>
              <a:spLocks/>
            </p:cNvSpPr>
            <p:nvPr/>
          </p:nvSpPr>
          <p:spPr bwMode="auto">
            <a:xfrm>
              <a:off x="6349907" y="2131655"/>
              <a:ext cx="1266372" cy="615553"/>
            </a:xfrm>
            <a:prstGeom prst="rect">
              <a:avLst/>
            </a:prstGeom>
            <a:solidFill>
              <a:srgbClr val="FFFFCC"/>
            </a:solidFill>
            <a:ln>
              <a:noFill/>
            </a:ln>
            <a:extLst/>
          </p:spPr>
          <p:txBody>
            <a:bodyPr wrap="none" lIns="0" tIns="0" rIns="0" bIns="0" anchor="ctr">
              <a:spAutoFit/>
            </a:bodyPr>
            <a:lstStyle/>
            <a:p>
              <a:r>
                <a:rPr lang="en-US" altLang="ja-JP" i="0" dirty="0" smtClean="0">
                  <a:solidFill>
                    <a:schemeClr val="tx1"/>
                  </a:solidFill>
                  <a:latin typeface="Lucida Bright" pitchFamily="18" charset="0"/>
                  <a:ea typeface="ＭＳ Ｐゴシック" charset="-128"/>
                </a:rPr>
                <a:t>Contour </a:t>
              </a:r>
            </a:p>
            <a:p>
              <a:r>
                <a:rPr lang="en-US" altLang="ja-JP" i="0" dirty="0" smtClean="0">
                  <a:solidFill>
                    <a:schemeClr val="tx1"/>
                  </a:solidFill>
                  <a:latin typeface="Lucida Bright" pitchFamily="18" charset="0"/>
                  <a:ea typeface="ＭＳ Ｐゴシック" charset="-128"/>
                </a:rPr>
                <a:t>Extraction</a:t>
              </a:r>
              <a:endParaRPr lang="ja-JP" altLang="en-US" i="0" dirty="0">
                <a:solidFill>
                  <a:schemeClr val="tx1"/>
                </a:solidFill>
                <a:latin typeface="Lucida Bright" pitchFamily="18" charset="0"/>
                <a:ea typeface="ＭＳ Ｐゴシック" charset="-128"/>
              </a:endParaRPr>
            </a:p>
          </p:txBody>
        </p:sp>
        <p:sp>
          <p:nvSpPr>
            <p:cNvPr id="15" name="Rectangle 14"/>
            <p:cNvSpPr>
              <a:spLocks/>
            </p:cNvSpPr>
            <p:nvPr/>
          </p:nvSpPr>
          <p:spPr bwMode="auto">
            <a:xfrm>
              <a:off x="3100541" y="4545111"/>
              <a:ext cx="1938030" cy="307777"/>
            </a:xfrm>
            <a:prstGeom prst="rect">
              <a:avLst/>
            </a:prstGeom>
            <a:solidFill>
              <a:srgbClr val="FFFFCC"/>
            </a:solidFill>
            <a:ln w="12700" cap="flat">
              <a:noFill/>
              <a:prstDash val="solid"/>
              <a:miter lim="800000"/>
              <a:headEnd type="none" w="med" len="med"/>
              <a:tailEnd type="none" w="med" len="med"/>
            </a:ln>
          </p:spPr>
          <p:txBody>
            <a:bodyPr wrap="none" lIns="0" tIns="0" rIns="0" bIns="0" anchor="ctr">
              <a:spAutoFit/>
            </a:bodyPr>
            <a:lstStyle/>
            <a:p>
              <a:r>
                <a:rPr lang="en-US" altLang="ja-JP" i="0" dirty="0" smtClean="0">
                  <a:solidFill>
                    <a:schemeClr val="tx1"/>
                  </a:solidFill>
                  <a:latin typeface="Lucida Bright" pitchFamily="18" charset="0"/>
                  <a:ea typeface="ＭＳ Ｐゴシック" charset="-128"/>
                </a:rPr>
                <a:t>Edge Extraction</a:t>
              </a:r>
              <a:endParaRPr lang="ja-JP" altLang="en-US" i="0" dirty="0">
                <a:solidFill>
                  <a:schemeClr val="tx1"/>
                </a:solidFill>
                <a:latin typeface="Lucida Bright" pitchFamily="18" charset="0"/>
                <a:ea typeface="ＭＳ Ｐゴシック" charset="-128"/>
              </a:endParaRPr>
            </a:p>
          </p:txBody>
        </p:sp>
        <p:sp>
          <p:nvSpPr>
            <p:cNvPr id="16" name="Line 15"/>
            <p:cNvSpPr>
              <a:spLocks noChangeShapeType="1"/>
            </p:cNvSpPr>
            <p:nvPr/>
          </p:nvSpPr>
          <p:spPr bwMode="auto">
            <a:xfrm flipH="1">
              <a:off x="3085530" y="2882900"/>
              <a:ext cx="1333500" cy="0"/>
            </a:xfrm>
            <a:prstGeom prst="line">
              <a:avLst/>
            </a:prstGeom>
            <a:noFill/>
            <a:ln w="63500" cap="flat">
              <a:solidFill>
                <a:srgbClr val="0000CC"/>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96" y="2021057"/>
              <a:ext cx="1492407" cy="143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Z:\Data\3D\SHREC2013Sketch\SHREC13_SBR_TRAINING_SKETCHES\piano\train\1225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2165" y="2070100"/>
              <a:ext cx="1444019" cy="14440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2955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kumimoji="1" lang="en-US" altLang="ja-JP" baseline="30000" dirty="0" smtClean="0"/>
              <a:t>nd</a:t>
            </a:r>
            <a:r>
              <a:rPr kumimoji="1" lang="en-US" altLang="ja-JP" dirty="0" smtClean="0"/>
              <a:t> Stage of EFSD</a:t>
            </a:r>
            <a:endParaRPr kumimoji="1" lang="ja-JP"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5799" y="431641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85799" y="30353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85799" y="1752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740150" y="2468563"/>
            <a:ext cx="57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740150" y="3765550"/>
            <a:ext cx="57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740150" y="1173163"/>
            <a:ext cx="57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7256463" y="2457450"/>
            <a:ext cx="57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7258050" y="3740150"/>
            <a:ext cx="57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258050" y="1174750"/>
            <a:ext cx="571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2" name="AutoShape 12"/>
          <p:cNvSpPr>
            <a:spLocks/>
          </p:cNvSpPr>
          <p:nvPr/>
        </p:nvSpPr>
        <p:spPr bwMode="auto">
          <a:xfrm rot="10800000" flipH="1">
            <a:off x="1919288" y="2138363"/>
            <a:ext cx="698500" cy="381000"/>
          </a:xfrm>
          <a:prstGeom prst="rightArrow">
            <a:avLst>
              <a:gd name="adj1" fmla="val 27343"/>
              <a:gd name="adj2" fmla="val 54346"/>
            </a:avLst>
          </a:prstGeom>
          <a:gradFill rotWithShape="0">
            <a:gsLst>
              <a:gs pos="0">
                <a:srgbClr val="070707"/>
              </a:gs>
              <a:gs pos="100000">
                <a:srgbClr val="AB2626"/>
              </a:gs>
            </a:gsLst>
            <a:lin ang="3840000" scaled="1"/>
          </a:gra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ja-JP" altLang="en-US"/>
          </a:p>
        </p:txBody>
      </p:sp>
      <p:sp>
        <p:nvSpPr>
          <p:cNvPr id="13" name="AutoShape 13"/>
          <p:cNvSpPr>
            <a:spLocks/>
          </p:cNvSpPr>
          <p:nvPr/>
        </p:nvSpPr>
        <p:spPr bwMode="auto">
          <a:xfrm rot="10800000" flipH="1">
            <a:off x="1917700" y="3416300"/>
            <a:ext cx="698500" cy="381000"/>
          </a:xfrm>
          <a:prstGeom prst="rightArrow">
            <a:avLst>
              <a:gd name="adj1" fmla="val 27343"/>
              <a:gd name="adj2" fmla="val 54346"/>
            </a:avLst>
          </a:prstGeom>
          <a:gradFill rotWithShape="0">
            <a:gsLst>
              <a:gs pos="0">
                <a:srgbClr val="070707"/>
              </a:gs>
              <a:gs pos="100000">
                <a:srgbClr val="AB2626"/>
              </a:gs>
            </a:gsLst>
            <a:lin ang="3840000" scaled="1"/>
          </a:gra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ja-JP" altLang="en-US"/>
          </a:p>
        </p:txBody>
      </p:sp>
      <p:sp>
        <p:nvSpPr>
          <p:cNvPr id="14" name="AutoShape 14"/>
          <p:cNvSpPr>
            <a:spLocks/>
          </p:cNvSpPr>
          <p:nvPr/>
        </p:nvSpPr>
        <p:spPr bwMode="auto">
          <a:xfrm rot="10800000" flipH="1">
            <a:off x="1917700" y="4699000"/>
            <a:ext cx="698500" cy="381000"/>
          </a:xfrm>
          <a:prstGeom prst="rightArrow">
            <a:avLst>
              <a:gd name="adj1" fmla="val 27343"/>
              <a:gd name="adj2" fmla="val 54346"/>
            </a:avLst>
          </a:prstGeom>
          <a:gradFill rotWithShape="0">
            <a:gsLst>
              <a:gs pos="0">
                <a:srgbClr val="070707"/>
              </a:gs>
              <a:gs pos="100000">
                <a:srgbClr val="AB2626"/>
              </a:gs>
            </a:gsLst>
            <a:lin ang="3840000" scaled="1"/>
          </a:gra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ja-JP" altLang="en-US"/>
          </a:p>
        </p:txBody>
      </p:sp>
      <p:sp>
        <p:nvSpPr>
          <p:cNvPr id="15" name="AutoShape 15"/>
          <p:cNvSpPr>
            <a:spLocks/>
          </p:cNvSpPr>
          <p:nvPr/>
        </p:nvSpPr>
        <p:spPr bwMode="auto">
          <a:xfrm rot="10800000" flipH="1">
            <a:off x="5435600" y="2133600"/>
            <a:ext cx="698500" cy="381000"/>
          </a:xfrm>
          <a:prstGeom prst="rightArrow">
            <a:avLst>
              <a:gd name="adj1" fmla="val 27343"/>
              <a:gd name="adj2" fmla="val 54346"/>
            </a:avLst>
          </a:prstGeom>
          <a:gradFill rotWithShape="0">
            <a:gsLst>
              <a:gs pos="0">
                <a:srgbClr val="070707"/>
              </a:gs>
              <a:gs pos="100000">
                <a:srgbClr val="2626AC"/>
              </a:gs>
            </a:gsLst>
            <a:lin ang="3840000" scaled="1"/>
          </a:gra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ja-JP" altLang="en-US"/>
          </a:p>
        </p:txBody>
      </p:sp>
      <p:sp>
        <p:nvSpPr>
          <p:cNvPr id="16" name="AutoShape 16"/>
          <p:cNvSpPr>
            <a:spLocks/>
          </p:cNvSpPr>
          <p:nvPr/>
        </p:nvSpPr>
        <p:spPr bwMode="auto">
          <a:xfrm rot="10800000" flipH="1">
            <a:off x="5435600" y="3416300"/>
            <a:ext cx="698500" cy="381000"/>
          </a:xfrm>
          <a:prstGeom prst="rightArrow">
            <a:avLst>
              <a:gd name="adj1" fmla="val 27343"/>
              <a:gd name="adj2" fmla="val 54346"/>
            </a:avLst>
          </a:prstGeom>
          <a:gradFill rotWithShape="0">
            <a:gsLst>
              <a:gs pos="0">
                <a:srgbClr val="070707"/>
              </a:gs>
              <a:gs pos="100000">
                <a:srgbClr val="2626AC"/>
              </a:gs>
            </a:gsLst>
            <a:lin ang="3840000" scaled="1"/>
          </a:gra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ja-JP" altLang="en-US"/>
          </a:p>
        </p:txBody>
      </p:sp>
      <p:sp>
        <p:nvSpPr>
          <p:cNvPr id="17" name="AutoShape 17"/>
          <p:cNvSpPr>
            <a:spLocks/>
          </p:cNvSpPr>
          <p:nvPr/>
        </p:nvSpPr>
        <p:spPr bwMode="auto">
          <a:xfrm rot="10800000" flipH="1">
            <a:off x="5435600" y="4699000"/>
            <a:ext cx="698500" cy="381000"/>
          </a:xfrm>
          <a:prstGeom prst="rightArrow">
            <a:avLst>
              <a:gd name="adj1" fmla="val 27343"/>
              <a:gd name="adj2" fmla="val 54346"/>
            </a:avLst>
          </a:prstGeom>
          <a:gradFill rotWithShape="0">
            <a:gsLst>
              <a:gs pos="0">
                <a:srgbClr val="070707"/>
              </a:gs>
              <a:gs pos="100000">
                <a:srgbClr val="2626AC"/>
              </a:gs>
            </a:gsLst>
            <a:lin ang="3840000" scaled="1"/>
          </a:gra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ja-JP" altLang="en-US"/>
          </a:p>
        </p:txBody>
      </p:sp>
      <p:sp>
        <p:nvSpPr>
          <p:cNvPr id="19" name="テキスト ボックス 18"/>
          <p:cNvSpPr txBox="1"/>
          <p:nvPr/>
        </p:nvSpPr>
        <p:spPr>
          <a:xfrm>
            <a:off x="3079750" y="5480051"/>
            <a:ext cx="2108200" cy="369332"/>
          </a:xfrm>
          <a:prstGeom prst="rect">
            <a:avLst/>
          </a:prstGeom>
          <a:noFill/>
        </p:spPr>
        <p:txBody>
          <a:bodyPr wrap="square" rtlCol="0">
            <a:spAutoFit/>
          </a:bodyPr>
          <a:lstStyle/>
          <a:p>
            <a:r>
              <a:rPr kumimoji="1" lang="en-US" altLang="ja-JP" dirty="0" smtClean="0">
                <a:latin typeface="Lucida Sans" pitchFamily="34" charset="0"/>
              </a:rPr>
              <a:t>Polar Coordinate</a:t>
            </a:r>
            <a:endParaRPr kumimoji="1" lang="ja-JP" altLang="en-US" dirty="0">
              <a:latin typeface="Lucida Sans" pitchFamily="34" charset="0"/>
            </a:endParaRPr>
          </a:p>
        </p:txBody>
      </p:sp>
      <p:sp>
        <p:nvSpPr>
          <p:cNvPr id="20" name="テキスト ボックス 19"/>
          <p:cNvSpPr txBox="1"/>
          <p:nvPr/>
        </p:nvSpPr>
        <p:spPr>
          <a:xfrm>
            <a:off x="6386513" y="5511802"/>
            <a:ext cx="2108200" cy="369332"/>
          </a:xfrm>
          <a:prstGeom prst="rect">
            <a:avLst/>
          </a:prstGeom>
          <a:noFill/>
        </p:spPr>
        <p:txBody>
          <a:bodyPr wrap="square" rtlCol="0">
            <a:spAutoFit/>
          </a:bodyPr>
          <a:lstStyle/>
          <a:p>
            <a:r>
              <a:rPr kumimoji="1" lang="en-US" altLang="ja-JP" dirty="0" smtClean="0">
                <a:latin typeface="Lucida Sans" pitchFamily="34" charset="0"/>
              </a:rPr>
              <a:t>Fourier Spectrum</a:t>
            </a:r>
            <a:endParaRPr kumimoji="1" lang="ja-JP" altLang="en-US" dirty="0">
              <a:latin typeface="Lucida Sans" pitchFamily="34" charset="0"/>
            </a:endParaRPr>
          </a:p>
        </p:txBody>
      </p:sp>
      <p:sp>
        <p:nvSpPr>
          <p:cNvPr id="21" name="テキスト ボックス 20"/>
          <p:cNvSpPr txBox="1"/>
          <p:nvPr/>
        </p:nvSpPr>
        <p:spPr>
          <a:xfrm>
            <a:off x="152400" y="2138363"/>
            <a:ext cx="533398" cy="369332"/>
          </a:xfrm>
          <a:prstGeom prst="rect">
            <a:avLst/>
          </a:prstGeom>
          <a:noFill/>
        </p:spPr>
        <p:txBody>
          <a:bodyPr wrap="square" rtlCol="0">
            <a:spAutoFit/>
          </a:bodyPr>
          <a:lstStyle/>
          <a:p>
            <a:r>
              <a:rPr kumimoji="1" lang="en-US" altLang="ja-JP" dirty="0" smtClean="0"/>
              <a:t>(a)</a:t>
            </a:r>
            <a:endParaRPr kumimoji="1" lang="ja-JP" altLang="en-US" dirty="0"/>
          </a:p>
        </p:txBody>
      </p:sp>
      <p:sp>
        <p:nvSpPr>
          <p:cNvPr id="22" name="テキスト ボックス 21"/>
          <p:cNvSpPr txBox="1"/>
          <p:nvPr/>
        </p:nvSpPr>
        <p:spPr>
          <a:xfrm>
            <a:off x="152400" y="4710668"/>
            <a:ext cx="533398" cy="369332"/>
          </a:xfrm>
          <a:prstGeom prst="rect">
            <a:avLst/>
          </a:prstGeom>
          <a:noFill/>
        </p:spPr>
        <p:txBody>
          <a:bodyPr wrap="square" rtlCol="0">
            <a:spAutoFit/>
          </a:bodyPr>
          <a:lstStyle/>
          <a:p>
            <a:r>
              <a:rPr kumimoji="1" lang="en-US" altLang="ja-JP" dirty="0" smtClean="0"/>
              <a:t>(c)</a:t>
            </a:r>
            <a:endParaRPr kumimoji="1" lang="ja-JP" altLang="en-US" dirty="0"/>
          </a:p>
        </p:txBody>
      </p:sp>
      <p:sp>
        <p:nvSpPr>
          <p:cNvPr id="23" name="テキスト ボックス 22"/>
          <p:cNvSpPr txBox="1"/>
          <p:nvPr/>
        </p:nvSpPr>
        <p:spPr>
          <a:xfrm>
            <a:off x="152400" y="3432732"/>
            <a:ext cx="533398" cy="369332"/>
          </a:xfrm>
          <a:prstGeom prst="rect">
            <a:avLst/>
          </a:prstGeom>
          <a:noFill/>
        </p:spPr>
        <p:txBody>
          <a:bodyPr wrap="square" rtlCol="0">
            <a:spAutoFit/>
          </a:bodyPr>
          <a:lstStyle/>
          <a:p>
            <a:r>
              <a:rPr kumimoji="1" lang="en-US" altLang="ja-JP" dirty="0" smtClean="0"/>
              <a:t>(b)</a:t>
            </a:r>
            <a:endParaRPr kumimoji="1" lang="ja-JP" altLang="en-US" dirty="0"/>
          </a:p>
        </p:txBody>
      </p:sp>
    </p:spTree>
    <p:extLst>
      <p:ext uri="{BB962C8B-B14F-4D97-AF65-F5344CB8AC3E}">
        <p14:creationId xmlns:p14="http://schemas.microsoft.com/office/powerpoint/2010/main" val="1052783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701675" y="1319213"/>
            <a:ext cx="8137525" cy="1728787"/>
          </a:xfrm>
        </p:spPr>
        <p:txBody>
          <a:bodyPr/>
          <a:lstStyle/>
          <a:p>
            <a:r>
              <a:rPr lang="en-US" sz="3200" dirty="0" smtClean="0">
                <a:latin typeface="Times New Roman" pitchFamily="18" charset="0"/>
                <a:cs typeface="Times New Roman" pitchFamily="18" charset="0"/>
              </a:rPr>
              <a:t>Sketch-Based </a:t>
            </a:r>
            <a:r>
              <a:rPr lang="en-US" sz="3200" dirty="0">
                <a:latin typeface="Times New Roman" pitchFamily="18" charset="0"/>
                <a:cs typeface="Times New Roman" pitchFamily="18" charset="0"/>
              </a:rPr>
              <a:t>3D Model Retrieval </a:t>
            </a:r>
            <a:r>
              <a:rPr lang="en-US" sz="3200" dirty="0" smtClean="0">
                <a:latin typeface="Times New Roman" pitchFamily="18" charset="0"/>
                <a:cs typeface="Times New Roman" pitchFamily="18" charset="0"/>
              </a:rPr>
              <a:t>Based on 2D-3D Alignment and Shape Context Matching (SBR-2D-3D)</a:t>
            </a:r>
            <a:endParaRPr lang="el-GR" altLang="ja-JP" sz="3200" dirty="0" smtClean="0">
              <a:latin typeface="Times New Roman" pitchFamily="18" charset="0"/>
              <a:cs typeface="Times New Roman" pitchFamily="18" charset="0"/>
            </a:endParaRPr>
          </a:p>
        </p:txBody>
      </p:sp>
      <p:sp>
        <p:nvSpPr>
          <p:cNvPr id="26626" name="Rectangle 7"/>
          <p:cNvSpPr>
            <a:spLocks noGrp="1" noChangeArrowheads="1"/>
          </p:cNvSpPr>
          <p:nvPr>
            <p:ph type="body" idx="4294967295"/>
          </p:nvPr>
        </p:nvSpPr>
        <p:spPr>
          <a:xfrm>
            <a:off x="755650" y="3246437"/>
            <a:ext cx="7632700" cy="2087563"/>
          </a:xfrm>
        </p:spPr>
        <p:txBody>
          <a:bodyPr/>
          <a:lstStyle/>
          <a:p>
            <a:pPr algn="ctr" eaLnBrk="1" hangingPunct="1">
              <a:buFontTx/>
              <a:buNone/>
            </a:pPr>
            <a:r>
              <a:rPr lang="en-US" altLang="ja-JP" dirty="0" smtClean="0">
                <a:latin typeface="Times New Roman" pitchFamily="18" charset="0"/>
                <a:ea typeface="ＭＳ Ｐゴシック" pitchFamily="34" charset="-128"/>
                <a:cs typeface="Times New Roman" pitchFamily="18" charset="0"/>
              </a:rPr>
              <a:t>Bo Li</a:t>
            </a:r>
            <a:r>
              <a:rPr lang="en-US" altLang="ja-JP" sz="2400" baseline="30000" dirty="0" smtClean="0">
                <a:latin typeface="Times New Roman" pitchFamily="18" charset="0"/>
                <a:ea typeface="ＭＳ Ｐゴシック" pitchFamily="34" charset="-128"/>
                <a:cs typeface="Times New Roman" pitchFamily="18" charset="0"/>
              </a:rPr>
              <a:t>1</a:t>
            </a:r>
            <a:r>
              <a:rPr lang="en-US" altLang="ja-JP" dirty="0" smtClean="0">
                <a:latin typeface="Times New Roman" pitchFamily="18" charset="0"/>
                <a:ea typeface="ＭＳ Ｐゴシック" pitchFamily="34" charset="-128"/>
                <a:cs typeface="Times New Roman" pitchFamily="18" charset="0"/>
              </a:rPr>
              <a:t>, Yijuan Lu</a:t>
            </a:r>
            <a:r>
              <a:rPr lang="en-US" altLang="ja-JP" sz="2400" baseline="30000" dirty="0">
                <a:latin typeface="Times New Roman" pitchFamily="18" charset="0"/>
                <a:ea typeface="ＭＳ Ｐゴシック" pitchFamily="34" charset="-128"/>
                <a:cs typeface="Times New Roman" pitchFamily="18" charset="0"/>
              </a:rPr>
              <a:t>1</a:t>
            </a:r>
            <a:r>
              <a:rPr lang="en-US" altLang="ja-JP" dirty="0" smtClean="0">
                <a:latin typeface="Times New Roman" pitchFamily="18" charset="0"/>
                <a:ea typeface="ＭＳ Ｐゴシック" pitchFamily="34" charset="-128"/>
                <a:cs typeface="Times New Roman" pitchFamily="18" charset="0"/>
              </a:rPr>
              <a:t>, Henry Johan</a:t>
            </a:r>
            <a:r>
              <a:rPr lang="en-US" altLang="ja-JP" sz="2400" baseline="30000" dirty="0" smtClean="0">
                <a:latin typeface="Times New Roman" pitchFamily="18" charset="0"/>
                <a:ea typeface="ＭＳ Ｐゴシック" pitchFamily="34" charset="-128"/>
                <a:cs typeface="Times New Roman" pitchFamily="18" charset="0"/>
              </a:rPr>
              <a:t>2</a:t>
            </a:r>
            <a:endParaRPr lang="en-US" altLang="ja-JP" sz="2400" dirty="0" smtClean="0">
              <a:latin typeface="Times New Roman" pitchFamily="18" charset="0"/>
              <a:ea typeface="ＭＳ Ｐゴシック" pitchFamily="34" charset="-128"/>
              <a:cs typeface="Times New Roman" pitchFamily="18" charset="0"/>
            </a:endParaRPr>
          </a:p>
          <a:p>
            <a:pPr algn="ctr" eaLnBrk="1" hangingPunct="1">
              <a:buNone/>
            </a:pPr>
            <a:endParaRPr lang="en-US" altLang="ja-JP" sz="2400" dirty="0" smtClean="0">
              <a:ea typeface="宋体" charset="-122"/>
              <a:cs typeface="Times New Roman" pitchFamily="18" charset="0"/>
            </a:endParaRPr>
          </a:p>
          <a:p>
            <a:pPr algn="ctr" eaLnBrk="1" hangingPunct="1">
              <a:buNone/>
            </a:pPr>
            <a:r>
              <a:rPr lang="en-US" altLang="ja-JP" sz="2400" baseline="30000" dirty="0" smtClean="0">
                <a:latin typeface="Times New Roman" pitchFamily="18" charset="0"/>
                <a:ea typeface="ＭＳ Ｐゴシック" pitchFamily="34" charset="-128"/>
                <a:cs typeface="Times New Roman" pitchFamily="18" charset="0"/>
              </a:rPr>
              <a:t>1 </a:t>
            </a:r>
            <a:r>
              <a:rPr lang="en-US" altLang="ja-JP" sz="2400" dirty="0" smtClean="0">
                <a:ea typeface="宋体" charset="-122"/>
                <a:cs typeface="Times New Roman" pitchFamily="18" charset="0"/>
              </a:rPr>
              <a:t>Texas </a:t>
            </a:r>
            <a:r>
              <a:rPr lang="en-US" altLang="ja-JP" sz="2400" dirty="0">
                <a:ea typeface="宋体" charset="-122"/>
                <a:cs typeface="Times New Roman" pitchFamily="18" charset="0"/>
              </a:rPr>
              <a:t>State </a:t>
            </a:r>
            <a:r>
              <a:rPr lang="en-US" altLang="ja-JP" sz="2400" dirty="0" smtClean="0">
                <a:ea typeface="宋体" charset="-122"/>
                <a:cs typeface="Times New Roman" pitchFamily="18" charset="0"/>
              </a:rPr>
              <a:t>University</a:t>
            </a:r>
            <a:r>
              <a:rPr lang="en-US" sz="2400" dirty="0">
                <a:ea typeface="宋体" charset="-122"/>
                <a:cs typeface="Times New Roman" pitchFamily="18" charset="0"/>
              </a:rPr>
              <a:t>, </a:t>
            </a:r>
            <a:r>
              <a:rPr lang="en-US" sz="2400" dirty="0" smtClean="0">
                <a:ea typeface="宋体" charset="-122"/>
                <a:cs typeface="Times New Roman" pitchFamily="18" charset="0"/>
              </a:rPr>
              <a:t>USA</a:t>
            </a:r>
            <a:endParaRPr lang="en-US" altLang="ja-JP" sz="2400" dirty="0">
              <a:ea typeface="宋体" charset="-122"/>
              <a:cs typeface="Times New Roman" pitchFamily="18" charset="0"/>
            </a:endParaRPr>
          </a:p>
          <a:p>
            <a:pPr algn="ctr" eaLnBrk="1" hangingPunct="1">
              <a:buFontTx/>
              <a:buNone/>
            </a:pPr>
            <a:r>
              <a:rPr lang="en-US" altLang="ja-JP" sz="2400" baseline="30000" dirty="0" smtClean="0">
                <a:latin typeface="Times New Roman" pitchFamily="18" charset="0"/>
                <a:ea typeface="ＭＳ Ｐゴシック" pitchFamily="34" charset="-128"/>
                <a:cs typeface="Times New Roman" pitchFamily="18" charset="0"/>
              </a:rPr>
              <a:t>2 </a:t>
            </a:r>
            <a:r>
              <a:rPr lang="en-US" sz="2400" dirty="0" err="1" smtClean="0">
                <a:ea typeface="宋体" charset="-122"/>
                <a:cs typeface="Times New Roman" pitchFamily="18" charset="0"/>
              </a:rPr>
              <a:t>Fraunhofer</a:t>
            </a:r>
            <a:r>
              <a:rPr lang="en-US" sz="2400" dirty="0" smtClean="0">
                <a:ea typeface="宋体" charset="-122"/>
                <a:cs typeface="Times New Roman" pitchFamily="18" charset="0"/>
              </a:rPr>
              <a:t> </a:t>
            </a:r>
            <a:r>
              <a:rPr lang="en-US" sz="2400" dirty="0">
                <a:ea typeface="宋体" charset="-122"/>
                <a:cs typeface="Times New Roman" pitchFamily="18" charset="0"/>
              </a:rPr>
              <a:t>IDM@NTU, Singapore</a:t>
            </a:r>
          </a:p>
        </p:txBody>
      </p:sp>
      <p:pic>
        <p:nvPicPr>
          <p:cNvPr id="5" name="Picture 2" descr="Texas State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03165"/>
            <a:ext cx="2743200" cy="892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ntu.edu.sg/events/events/PublishingImages/fra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614" y="5203163"/>
            <a:ext cx="2067161" cy="105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64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598714" y="1295400"/>
            <a:ext cx="8229600" cy="51054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Main Idea </a:t>
            </a:r>
            <a:r>
              <a:rPr lang="en-US" sz="2000" dirty="0" smtClean="0">
                <a:latin typeface="+mn-lt"/>
              </a:rPr>
              <a:t>of</a:t>
            </a:r>
            <a:r>
              <a:rPr lang="en-US" sz="2000" b="1" dirty="0" smtClean="0">
                <a:latin typeface="+mn-lt"/>
              </a:rPr>
              <a:t> </a:t>
            </a:r>
            <a:r>
              <a:rPr lang="en-US" sz="2000" dirty="0" smtClean="0">
                <a:latin typeface="+mn-lt"/>
              </a:rPr>
              <a:t>the SBR-2D-3D </a:t>
            </a:r>
            <a:r>
              <a:rPr lang="en-US" sz="2000" dirty="0" smtClean="0">
                <a:solidFill>
                  <a:srgbClr val="0000FF"/>
                </a:solidFill>
                <a:latin typeface="+mn-lt"/>
              </a:rPr>
              <a:t>[LJ12]</a:t>
            </a:r>
            <a:r>
              <a:rPr lang="en-US" sz="2000" dirty="0" smtClean="0">
                <a:latin typeface="+mn-lt"/>
              </a:rPr>
              <a:t>:</a:t>
            </a:r>
          </a:p>
          <a:p>
            <a:pPr marL="547688" lvl="1" indent="-273050" eaLnBrk="0" hangingPunct="0">
              <a:spcBef>
                <a:spcPct val="20000"/>
              </a:spcBef>
              <a:buClr>
                <a:schemeClr val="accent2"/>
              </a:buClr>
              <a:buSzPct val="70000"/>
              <a:buFont typeface="Wingdings" pitchFamily="2" charset="2"/>
              <a:buChar char=""/>
            </a:pPr>
            <a:r>
              <a:rPr lang="en-US" i="1" dirty="0" smtClean="0">
                <a:latin typeface="+mn-lt"/>
              </a:rPr>
              <a:t>Maximizing</a:t>
            </a:r>
            <a:r>
              <a:rPr lang="en-US" dirty="0" smtClean="0">
                <a:latin typeface="+mn-lt"/>
              </a:rPr>
              <a:t> </a:t>
            </a:r>
            <a:r>
              <a:rPr lang="en-US" dirty="0">
                <a:latin typeface="+mn-lt"/>
              </a:rPr>
              <a:t>the chances </a:t>
            </a:r>
            <a:r>
              <a:rPr lang="en-US" dirty="0" smtClean="0">
                <a:latin typeface="+mn-lt"/>
              </a:rPr>
              <a:t>of selecting </a:t>
            </a:r>
            <a:r>
              <a:rPr lang="en-US" dirty="0">
                <a:latin typeface="+mn-lt"/>
              </a:rPr>
              <a:t>the most similar </a:t>
            </a:r>
            <a:r>
              <a:rPr lang="en-US" dirty="0" smtClean="0">
                <a:latin typeface="+mn-lt"/>
              </a:rPr>
              <a:t>sample views </a:t>
            </a:r>
            <a:r>
              <a:rPr lang="en-US" dirty="0">
                <a:latin typeface="+mn-lt"/>
              </a:rPr>
              <a:t>of a 3D </a:t>
            </a:r>
            <a:r>
              <a:rPr lang="en-US" dirty="0" smtClean="0">
                <a:latin typeface="+mn-lt"/>
              </a:rPr>
              <a:t>model to compare with a </a:t>
            </a:r>
            <a:r>
              <a:rPr lang="en-US" dirty="0">
                <a:latin typeface="+mn-lt"/>
              </a:rPr>
              <a:t>2D </a:t>
            </a:r>
            <a:r>
              <a:rPr lang="en-US" dirty="0" smtClean="0">
                <a:latin typeface="+mn-lt"/>
              </a:rPr>
              <a:t>sketch;</a:t>
            </a:r>
          </a:p>
          <a:p>
            <a:pPr marL="547688" lvl="1" indent="-273050" eaLnBrk="0" hangingPunct="0">
              <a:spcBef>
                <a:spcPct val="20000"/>
              </a:spcBef>
              <a:buClr>
                <a:schemeClr val="accent2"/>
              </a:buClr>
              <a:buSzPct val="70000"/>
              <a:buFont typeface="Wingdings" pitchFamily="2" charset="2"/>
              <a:buChar char=""/>
            </a:pPr>
            <a:r>
              <a:rPr lang="en-US" i="1" dirty="0">
                <a:latin typeface="+mn-lt"/>
              </a:rPr>
              <a:t>W</a:t>
            </a:r>
            <a:r>
              <a:rPr lang="en-US" i="1" dirty="0" smtClean="0">
                <a:latin typeface="+mn-lt"/>
              </a:rPr>
              <a:t>hile not </a:t>
            </a:r>
            <a:r>
              <a:rPr lang="en-US" i="1" dirty="0">
                <a:latin typeface="+mn-lt"/>
              </a:rPr>
              <a:t>adding </a:t>
            </a:r>
            <a:r>
              <a:rPr lang="en-US" dirty="0">
                <a:latin typeface="+mn-lt"/>
              </a:rPr>
              <a:t>additional online computation and avoiding the brute-force comparison between the sketch and many sample </a:t>
            </a:r>
            <a:r>
              <a:rPr lang="en-US" dirty="0" smtClean="0">
                <a:latin typeface="+mn-lt"/>
              </a:rPr>
              <a:t>views.</a:t>
            </a:r>
            <a:endParaRPr lang="en-US" dirty="0">
              <a:latin typeface="+mn-lt"/>
            </a:endParaRPr>
          </a:p>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Approach: </a:t>
            </a:r>
          </a:p>
          <a:p>
            <a:pPr marL="547688" lvl="1" indent="-273050" eaLnBrk="0" hangingPunct="0">
              <a:spcBef>
                <a:spcPct val="20000"/>
              </a:spcBef>
              <a:buClr>
                <a:schemeClr val="accent2"/>
              </a:buClr>
              <a:buSzPct val="70000"/>
              <a:buFont typeface="Wingdings" pitchFamily="2" charset="2"/>
              <a:buChar char=""/>
            </a:pPr>
            <a:r>
              <a:rPr lang="en-US" b="1" dirty="0" smtClean="0">
                <a:latin typeface="+mn-lt"/>
              </a:rPr>
              <a:t>2D-3D alignment: </a:t>
            </a:r>
            <a:r>
              <a:rPr lang="en-US" dirty="0" smtClean="0">
                <a:latin typeface="+mn-lt"/>
              </a:rPr>
              <a:t>shortlist a </a:t>
            </a:r>
            <a:r>
              <a:rPr lang="en-US" dirty="0">
                <a:latin typeface="+mn-lt"/>
              </a:rPr>
              <a:t>set of candidate views </a:t>
            </a:r>
            <a:r>
              <a:rPr lang="en-US" dirty="0" smtClean="0">
                <a:latin typeface="+mn-lt"/>
              </a:rPr>
              <a:t>for </a:t>
            </a:r>
            <a:r>
              <a:rPr lang="en-US" dirty="0">
                <a:latin typeface="+mn-lt"/>
              </a:rPr>
              <a:t>each </a:t>
            </a:r>
            <a:r>
              <a:rPr lang="en-US" dirty="0" smtClean="0">
                <a:latin typeface="+mn-lt"/>
              </a:rPr>
              <a:t>model according </a:t>
            </a:r>
            <a:r>
              <a:rPr lang="en-US" dirty="0">
                <a:latin typeface="+mn-lt"/>
              </a:rPr>
              <a:t>to their top View Context similarities as the sketch.</a:t>
            </a:r>
          </a:p>
          <a:p>
            <a:pPr marL="547688" lvl="1" indent="-273050" eaLnBrk="0" hangingPunct="0">
              <a:spcBef>
                <a:spcPct val="20000"/>
              </a:spcBef>
              <a:buClr>
                <a:schemeClr val="accent2"/>
              </a:buClr>
              <a:buSzPct val="70000"/>
              <a:buFont typeface="Wingdings" pitchFamily="2" charset="2"/>
              <a:buChar char=""/>
            </a:pPr>
            <a:r>
              <a:rPr lang="en-US" b="1" dirty="0" smtClean="0">
                <a:latin typeface="+mn-lt"/>
              </a:rPr>
              <a:t>View Context </a:t>
            </a:r>
            <a:r>
              <a:rPr lang="en-US" dirty="0" smtClean="0">
                <a:solidFill>
                  <a:srgbClr val="0000FF"/>
                </a:solidFill>
                <a:latin typeface="+mn-lt"/>
              </a:rPr>
              <a:t>[LJ10]</a:t>
            </a:r>
            <a:r>
              <a:rPr lang="en-US" b="1" dirty="0" smtClean="0">
                <a:latin typeface="+mn-lt"/>
              </a:rPr>
              <a:t>:</a:t>
            </a:r>
            <a:r>
              <a:rPr lang="en-US" dirty="0" smtClean="0">
                <a:latin typeface="+mn-lt"/>
              </a:rPr>
              <a:t> a </a:t>
            </a:r>
            <a:r>
              <a:rPr lang="en-US" dirty="0">
                <a:latin typeface="+mn-lt"/>
              </a:rPr>
              <a:t>3D model </a:t>
            </a:r>
            <a:r>
              <a:rPr lang="en-US" dirty="0" smtClean="0">
                <a:latin typeface="+mn-lt"/>
              </a:rPr>
              <a:t>feature which </a:t>
            </a:r>
            <a:r>
              <a:rPr lang="en-US" dirty="0">
                <a:latin typeface="+mn-lt"/>
              </a:rPr>
              <a:t>has a capability of differentiating different </a:t>
            </a:r>
            <a:r>
              <a:rPr lang="en-US" dirty="0" smtClean="0">
                <a:latin typeface="+mn-lt"/>
              </a:rPr>
              <a:t>sample views </a:t>
            </a:r>
            <a:r>
              <a:rPr lang="en-US" dirty="0">
                <a:latin typeface="+mn-lt"/>
              </a:rPr>
              <a:t>of a 3D </a:t>
            </a:r>
            <a:r>
              <a:rPr lang="en-US" dirty="0" smtClean="0">
                <a:latin typeface="+mn-lt"/>
              </a:rPr>
              <a:t>model.</a:t>
            </a:r>
          </a:p>
          <a:p>
            <a:pPr marL="547688" lvl="1" indent="-273050" eaLnBrk="0" hangingPunct="0">
              <a:spcBef>
                <a:spcPct val="20000"/>
              </a:spcBef>
              <a:buClr>
                <a:schemeClr val="accent2"/>
              </a:buClr>
              <a:buSzPct val="70000"/>
              <a:buFont typeface="Wingdings" pitchFamily="2" charset="2"/>
              <a:buChar char=""/>
            </a:pPr>
            <a:r>
              <a:rPr lang="en-US" b="1" dirty="0" smtClean="0">
                <a:latin typeface="+mn-lt"/>
              </a:rPr>
              <a:t>2D-3D matching: </a:t>
            </a:r>
            <a:r>
              <a:rPr lang="en-US" dirty="0" smtClean="0">
                <a:latin typeface="+mn-lt"/>
              </a:rPr>
              <a:t>shape </a:t>
            </a:r>
            <a:r>
              <a:rPr lang="en-US" dirty="0">
                <a:latin typeface="+mn-lt"/>
              </a:rPr>
              <a:t>context matching </a:t>
            </a:r>
            <a:r>
              <a:rPr lang="en-US" dirty="0">
                <a:solidFill>
                  <a:srgbClr val="0000FF"/>
                </a:solidFill>
                <a:latin typeface="+mn-lt"/>
              </a:rPr>
              <a:t>[BMP02</a:t>
            </a:r>
            <a:r>
              <a:rPr lang="en-US" dirty="0" smtClean="0">
                <a:solidFill>
                  <a:srgbClr val="0000FF"/>
                </a:solidFill>
                <a:latin typeface="+mn-lt"/>
              </a:rPr>
              <a:t>]</a:t>
            </a:r>
            <a:r>
              <a:rPr lang="en-US" dirty="0" smtClean="0">
                <a:latin typeface="+mn-lt"/>
              </a:rPr>
              <a:t>.</a:t>
            </a:r>
          </a:p>
          <a:p>
            <a:pPr eaLnBrk="0" hangingPunct="0">
              <a:spcBef>
                <a:spcPct val="20000"/>
              </a:spcBef>
              <a:buClr>
                <a:schemeClr val="accent1"/>
              </a:buClr>
              <a:buSzPct val="85000"/>
            </a:pPr>
            <a:endParaRPr lang="ja-JP" altLang="en-US" sz="2000" i="1" dirty="0">
              <a:latin typeface="+mn-lt"/>
              <a:ea typeface="ＭＳ Ｐゴシック" pitchFamily="34" charset="-128"/>
            </a:endParaRPr>
          </a:p>
        </p:txBody>
      </p:sp>
      <p:sp>
        <p:nvSpPr>
          <p:cNvPr id="6"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smtClean="0">
                <a:latin typeface="Times New Roman" pitchFamily="18" charset="0"/>
                <a:cs typeface="Times New Roman" pitchFamily="18" charset="0"/>
              </a:rPr>
              <a:t>Introduction</a:t>
            </a:r>
            <a:endParaRPr lang="zh-CN" altLang="en-US" sz="3600" dirty="0">
              <a:latin typeface="Times New Roman" pitchFamily="18" charset="0"/>
              <a:cs typeface="Times New Roman" pitchFamily="18" charset="0"/>
            </a:endParaRPr>
          </a:p>
        </p:txBody>
      </p:sp>
      <p:sp>
        <p:nvSpPr>
          <p:cNvPr id="2" name="Rectangle 1"/>
          <p:cNvSpPr/>
          <p:nvPr/>
        </p:nvSpPr>
        <p:spPr>
          <a:xfrm>
            <a:off x="903514" y="4876800"/>
            <a:ext cx="7924800" cy="1384995"/>
          </a:xfrm>
          <a:prstGeom prst="rect">
            <a:avLst/>
          </a:prstGeom>
        </p:spPr>
        <p:txBody>
          <a:bodyPr wrap="square">
            <a:spAutoFit/>
          </a:bodyPr>
          <a:lstStyle/>
          <a:p>
            <a:r>
              <a:rPr lang="en-US" sz="1400" dirty="0">
                <a:latin typeface="+mn-lt"/>
                <a:cs typeface="Times New Roman" pitchFamily="18" charset="0"/>
              </a:rPr>
              <a:t>[LJ12] LI B., JOHAN H.: Sketch-based 3D model retrieval </a:t>
            </a:r>
            <a:r>
              <a:rPr lang="en-US" sz="1400" dirty="0" smtClean="0">
                <a:latin typeface="+mn-lt"/>
                <a:cs typeface="Times New Roman" pitchFamily="18" charset="0"/>
              </a:rPr>
              <a:t>by incorporating </a:t>
            </a:r>
            <a:r>
              <a:rPr lang="en-US" sz="1400" dirty="0">
                <a:latin typeface="+mn-lt"/>
                <a:cs typeface="Times New Roman" pitchFamily="18" charset="0"/>
              </a:rPr>
              <a:t>2D-3D alignment. </a:t>
            </a:r>
            <a:r>
              <a:rPr lang="en-US" sz="1400" i="1" dirty="0">
                <a:latin typeface="+mn-lt"/>
                <a:cs typeface="Times New Roman" pitchFamily="18" charset="0"/>
              </a:rPr>
              <a:t>Multimedia Tools and </a:t>
            </a:r>
            <a:r>
              <a:rPr lang="en-US" sz="1400" i="1" dirty="0" smtClean="0">
                <a:latin typeface="+mn-lt"/>
                <a:cs typeface="Times New Roman" pitchFamily="18" charset="0"/>
              </a:rPr>
              <a:t>Applications </a:t>
            </a:r>
            <a:r>
              <a:rPr lang="en-US" sz="1400" dirty="0" smtClean="0">
                <a:latin typeface="+mn-lt"/>
                <a:cs typeface="Times New Roman" pitchFamily="18" charset="0"/>
              </a:rPr>
              <a:t>(2012</a:t>
            </a:r>
            <a:r>
              <a:rPr lang="en-US" sz="1400" dirty="0">
                <a:latin typeface="+mn-lt"/>
                <a:cs typeface="Times New Roman" pitchFamily="18" charset="0"/>
              </a:rPr>
              <a:t>), </a:t>
            </a:r>
            <a:r>
              <a:rPr lang="en-US" sz="1400" dirty="0" smtClean="0">
                <a:latin typeface="+mn-lt"/>
                <a:cs typeface="Times New Roman" pitchFamily="18" charset="0"/>
              </a:rPr>
              <a:t>1–23 </a:t>
            </a:r>
            <a:r>
              <a:rPr lang="en-US" sz="1400" dirty="0">
                <a:latin typeface="+mn-lt"/>
                <a:cs typeface="Times New Roman" pitchFamily="18" charset="0"/>
              </a:rPr>
              <a:t>(online first </a:t>
            </a:r>
            <a:r>
              <a:rPr lang="en-US" sz="1400" dirty="0" smtClean="0">
                <a:latin typeface="+mn-lt"/>
                <a:cs typeface="Times New Roman" pitchFamily="18" charset="0"/>
              </a:rPr>
              <a:t>version).</a:t>
            </a:r>
          </a:p>
          <a:p>
            <a:r>
              <a:rPr lang="en-US" sz="1400" dirty="0">
                <a:latin typeface="+mn-lt"/>
                <a:cs typeface="Times New Roman" pitchFamily="18" charset="0"/>
              </a:rPr>
              <a:t>[LJ10] LI B., JOHAN H.: View context: A 3D model feature for retrieval. In: S. Boll et al. (eds.): MMM 2010, LNCS, </a:t>
            </a:r>
            <a:r>
              <a:rPr lang="en-US" sz="1400" dirty="0" smtClean="0">
                <a:latin typeface="+mn-lt"/>
                <a:cs typeface="Times New Roman" pitchFamily="18" charset="0"/>
              </a:rPr>
              <a:t>Springer, Heidelberg  5916 </a:t>
            </a:r>
            <a:r>
              <a:rPr lang="en-US" sz="1400" dirty="0">
                <a:latin typeface="+mn-lt"/>
                <a:cs typeface="Times New Roman" pitchFamily="18" charset="0"/>
              </a:rPr>
              <a:t>(2010), 185–195</a:t>
            </a:r>
            <a:r>
              <a:rPr lang="en-US" sz="1400" dirty="0" smtClean="0">
                <a:latin typeface="+mn-lt"/>
                <a:cs typeface="Times New Roman" pitchFamily="18" charset="0"/>
              </a:rPr>
              <a:t>.</a:t>
            </a:r>
            <a:endParaRPr lang="en-US" sz="1400" dirty="0">
              <a:latin typeface="+mn-lt"/>
              <a:cs typeface="Times New Roman" pitchFamily="18" charset="0"/>
            </a:endParaRPr>
          </a:p>
          <a:p>
            <a:r>
              <a:rPr lang="en-US" sz="1400" dirty="0" smtClean="0">
                <a:latin typeface="+mn-lt"/>
                <a:cs typeface="Times New Roman" pitchFamily="18" charset="0"/>
              </a:rPr>
              <a:t>[</a:t>
            </a:r>
            <a:r>
              <a:rPr lang="en-US" sz="1400" dirty="0">
                <a:latin typeface="+mn-lt"/>
                <a:cs typeface="Times New Roman" pitchFamily="18" charset="0"/>
              </a:rPr>
              <a:t>BMP02] BELONGIE S., MALIK J., PUZICHA J.: Shape </a:t>
            </a:r>
            <a:r>
              <a:rPr lang="en-US" sz="1400" dirty="0" smtClean="0">
                <a:latin typeface="+mn-lt"/>
                <a:cs typeface="Times New Roman" pitchFamily="18" charset="0"/>
              </a:rPr>
              <a:t>matching and </a:t>
            </a:r>
            <a:r>
              <a:rPr lang="en-US" sz="1400" dirty="0">
                <a:latin typeface="+mn-lt"/>
                <a:cs typeface="Times New Roman" pitchFamily="18" charset="0"/>
              </a:rPr>
              <a:t>object recognition using shape contexts. IEEE </a:t>
            </a:r>
            <a:r>
              <a:rPr lang="en-US" sz="1400" dirty="0" smtClean="0">
                <a:latin typeface="+mn-lt"/>
                <a:cs typeface="Times New Roman" pitchFamily="18" charset="0"/>
              </a:rPr>
              <a:t>Trans. </a:t>
            </a:r>
            <a:r>
              <a:rPr lang="de-DE" sz="1400" dirty="0" smtClean="0">
                <a:latin typeface="+mn-lt"/>
                <a:cs typeface="Times New Roman" pitchFamily="18" charset="0"/>
              </a:rPr>
              <a:t>Pattern </a:t>
            </a:r>
            <a:r>
              <a:rPr lang="de-DE" sz="1400" dirty="0">
                <a:latin typeface="+mn-lt"/>
                <a:cs typeface="Times New Roman" pitchFamily="18" charset="0"/>
              </a:rPr>
              <a:t>Anal. </a:t>
            </a:r>
            <a:r>
              <a:rPr lang="de-DE" sz="1400" dirty="0" smtClean="0">
                <a:latin typeface="+mn-lt"/>
                <a:cs typeface="Times New Roman" pitchFamily="18" charset="0"/>
              </a:rPr>
              <a:t> Mach</a:t>
            </a:r>
            <a:r>
              <a:rPr lang="de-DE" sz="1400" dirty="0">
                <a:latin typeface="+mn-lt"/>
                <a:cs typeface="Times New Roman" pitchFamily="18" charset="0"/>
              </a:rPr>
              <a:t>. Intell. 24, 4 (2002), 509–522</a:t>
            </a:r>
            <a:r>
              <a:rPr lang="de-DE" sz="1400" dirty="0" smtClean="0">
                <a:latin typeface="+mn-lt"/>
                <a:cs typeface="Times New Roman" pitchFamily="18" charset="0"/>
              </a:rPr>
              <a:t>.</a:t>
            </a:r>
          </a:p>
        </p:txBody>
      </p:sp>
    </p:spTree>
    <p:extLst>
      <p:ext uri="{BB962C8B-B14F-4D97-AF65-F5344CB8AC3E}">
        <p14:creationId xmlns:p14="http://schemas.microsoft.com/office/powerpoint/2010/main" val="1838244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err="1" smtClean="0">
                <a:latin typeface="Times New Roman" pitchFamily="18" charset="0"/>
                <a:cs typeface="Times New Roman" pitchFamily="18" charset="0"/>
              </a:rPr>
              <a:t>Flowchart</a:t>
            </a:r>
            <a:endParaRPr lang="zh-CN" altLang="en-US" sz="3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715375" cy="461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83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tr-TR" altLang="zh-CN" sz="2800" dirty="0">
                <a:solidFill>
                  <a:srgbClr val="0000FF"/>
                </a:solidFill>
                <a:cs typeface="Times New Roman" pitchFamily="18" charset="0"/>
                <a:hlinkClick r:id="rId3" action="ppaction://hlinksldjump"/>
              </a:rPr>
              <a:t>Contributors</a:t>
            </a:r>
            <a:r>
              <a:rPr lang="tr-TR" altLang="zh-CN" sz="2800" dirty="0">
                <a:cs typeface="Times New Roman" pitchFamily="18" charset="0"/>
                <a:hlinkClick r:id="rId3" action="ppaction://hlinksldjump"/>
              </a:rPr>
              <a:t> </a:t>
            </a:r>
            <a:endParaRPr lang="en-US" altLang="zh-CN"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solidFill>
                <a:srgbClr val="7B9899"/>
              </a:solidFill>
              <a:cs typeface="Times New Roman" pitchFamily="18" charset="0"/>
            </a:endParaRPr>
          </a:p>
        </p:txBody>
      </p:sp>
    </p:spTree>
    <p:extLst>
      <p:ext uri="{BB962C8B-B14F-4D97-AF65-F5344CB8AC3E}">
        <p14:creationId xmlns:p14="http://schemas.microsoft.com/office/powerpoint/2010/main" val="648230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923472"/>
            <a:ext cx="4800600" cy="1477328"/>
          </a:xfrm>
          <a:prstGeom prst="rect">
            <a:avLst/>
          </a:prstGeom>
        </p:spPr>
        <p:txBody>
          <a:bodyPr wrap="square">
            <a:spAutoFit/>
          </a:bodyPr>
          <a:lstStyle/>
          <a:p>
            <a:pPr algn="just"/>
            <a:r>
              <a:rPr lang="en-US" dirty="0" smtClean="0">
                <a:latin typeface="+mn-lt"/>
                <a:cs typeface="Times New Roman" pitchFamily="18" charset="0"/>
              </a:rPr>
              <a:t>View </a:t>
            </a:r>
            <a:r>
              <a:rPr lang="en-US" dirty="0">
                <a:latin typeface="+mn-lt"/>
                <a:cs typeface="Times New Roman" pitchFamily="18" charset="0"/>
              </a:rPr>
              <a:t>Contexts of six models: (a) Hot air </a:t>
            </a:r>
            <a:r>
              <a:rPr lang="en-US" dirty="0" smtClean="0">
                <a:latin typeface="+mn-lt"/>
                <a:cs typeface="Times New Roman" pitchFamily="18" charset="0"/>
              </a:rPr>
              <a:t>balloon 0</a:t>
            </a:r>
            <a:r>
              <a:rPr lang="en-US" dirty="0">
                <a:latin typeface="+mn-lt"/>
                <a:cs typeface="Times New Roman" pitchFamily="18" charset="0"/>
              </a:rPr>
              <a:t>; (b) Hot air </a:t>
            </a:r>
            <a:r>
              <a:rPr lang="en-US" dirty="0" smtClean="0">
                <a:latin typeface="+mn-lt"/>
                <a:cs typeface="Times New Roman" pitchFamily="18" charset="0"/>
              </a:rPr>
              <a:t>balloon 1</a:t>
            </a:r>
            <a:r>
              <a:rPr lang="en-US" dirty="0">
                <a:latin typeface="+mn-lt"/>
                <a:cs typeface="Times New Roman" pitchFamily="18" charset="0"/>
              </a:rPr>
              <a:t>; (c) </a:t>
            </a:r>
            <a:r>
              <a:rPr lang="en-US" dirty="0" smtClean="0">
                <a:latin typeface="+mn-lt"/>
                <a:cs typeface="Times New Roman" pitchFamily="18" charset="0"/>
              </a:rPr>
              <a:t>Ant 0</a:t>
            </a:r>
            <a:r>
              <a:rPr lang="en-US" dirty="0">
                <a:latin typeface="+mn-lt"/>
                <a:cs typeface="Times New Roman" pitchFamily="18" charset="0"/>
              </a:rPr>
              <a:t>; (</a:t>
            </a:r>
            <a:r>
              <a:rPr lang="en-US" dirty="0" smtClean="0">
                <a:latin typeface="+mn-lt"/>
                <a:cs typeface="Times New Roman" pitchFamily="18" charset="0"/>
              </a:rPr>
              <a:t>d) Ant 1</a:t>
            </a:r>
            <a:r>
              <a:rPr lang="en-US" dirty="0">
                <a:latin typeface="+mn-lt"/>
                <a:cs typeface="Times New Roman" pitchFamily="18" charset="0"/>
              </a:rPr>
              <a:t>; (e) </a:t>
            </a:r>
            <a:r>
              <a:rPr lang="en-US" dirty="0" smtClean="0">
                <a:latin typeface="+mn-lt"/>
                <a:cs typeface="Times New Roman" pitchFamily="18" charset="0"/>
              </a:rPr>
              <a:t>Human 0; </a:t>
            </a:r>
            <a:r>
              <a:rPr lang="en-US" dirty="0">
                <a:latin typeface="+mn-lt"/>
                <a:cs typeface="Times New Roman" pitchFamily="18" charset="0"/>
              </a:rPr>
              <a:t>(f) </a:t>
            </a:r>
            <a:r>
              <a:rPr lang="en-US" dirty="0" smtClean="0">
                <a:latin typeface="+mn-lt"/>
                <a:cs typeface="Times New Roman" pitchFamily="18" charset="0"/>
              </a:rPr>
              <a:t>Human 1; </a:t>
            </a:r>
            <a:r>
              <a:rPr lang="en-US" dirty="0">
                <a:latin typeface="+mn-lt"/>
                <a:cs typeface="Times New Roman" pitchFamily="18" charset="0"/>
              </a:rPr>
              <a:t>(g) Views context </a:t>
            </a:r>
            <a:r>
              <a:rPr lang="en-US" dirty="0" smtClean="0">
                <a:latin typeface="+mn-lt"/>
                <a:cs typeface="Times New Roman" pitchFamily="18" charset="0"/>
              </a:rPr>
              <a:t>plots. </a:t>
            </a:r>
            <a:r>
              <a:rPr lang="en-US" u="sng" dirty="0" smtClean="0">
                <a:latin typeface="+mn-lt"/>
                <a:cs typeface="Times New Roman" pitchFamily="18" charset="0"/>
              </a:rPr>
              <a:t>View Contexts of different types of models are usually different</a:t>
            </a:r>
            <a:r>
              <a:rPr lang="en-US" dirty="0" smtClean="0">
                <a:latin typeface="+mn-lt"/>
                <a:cs typeface="Times New Roman" pitchFamily="18" charset="0"/>
              </a:rPr>
              <a:t>.</a:t>
            </a:r>
            <a:endParaRPr lang="en-US" dirty="0">
              <a:latin typeface="+mn-lt"/>
              <a:cs typeface="Times New Roman" pitchFamily="18" charset="0"/>
            </a:endParaRPr>
          </a:p>
        </p:txBody>
      </p:sp>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599"/>
            <a:ext cx="3505200" cy="3518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331" y="1600200"/>
            <a:ext cx="3522888" cy="2740024"/>
          </a:xfrm>
          <a:prstGeom prst="rect">
            <a:avLst/>
          </a:prstGeom>
          <a:solidFill>
            <a:schemeClr val="tx1"/>
          </a:solidFill>
          <a:ln>
            <a:solidFill>
              <a:schemeClr val="tx1"/>
            </a:solidFill>
          </a:ln>
          <a:effectLst/>
        </p:spPr>
      </p:pic>
      <p:sp>
        <p:nvSpPr>
          <p:cNvPr id="6" name="Rectangle 5"/>
          <p:cNvSpPr/>
          <p:nvPr/>
        </p:nvSpPr>
        <p:spPr>
          <a:xfrm>
            <a:off x="5037221" y="4646474"/>
            <a:ext cx="3867150" cy="1754326"/>
          </a:xfrm>
          <a:prstGeom prst="rect">
            <a:avLst/>
          </a:prstGeom>
        </p:spPr>
        <p:txBody>
          <a:bodyPr wrap="square">
            <a:spAutoFit/>
          </a:bodyPr>
          <a:lstStyle/>
          <a:p>
            <a:pPr algn="just"/>
            <a:r>
              <a:rPr lang="en-US" dirty="0">
                <a:latin typeface="+mn-lt"/>
                <a:cs typeface="Times New Roman" pitchFamily="18" charset="0"/>
              </a:rPr>
              <a:t>An example indicating that </a:t>
            </a:r>
            <a:r>
              <a:rPr lang="en-US" u="sng" dirty="0">
                <a:latin typeface="+mn-lt"/>
                <a:cs typeface="Times New Roman" pitchFamily="18" charset="0"/>
              </a:rPr>
              <a:t>View Contexts of different views of the same model </a:t>
            </a:r>
            <a:r>
              <a:rPr lang="en-US" u="sng" dirty="0" smtClean="0">
                <a:latin typeface="+mn-lt"/>
                <a:cs typeface="Times New Roman" pitchFamily="18" charset="0"/>
              </a:rPr>
              <a:t>are also often </a:t>
            </a:r>
            <a:r>
              <a:rPr lang="en-US" u="sng" dirty="0">
                <a:latin typeface="+mn-lt"/>
                <a:cs typeface="Times New Roman" pitchFamily="18" charset="0"/>
              </a:rPr>
              <a:t>different</a:t>
            </a:r>
            <a:r>
              <a:rPr lang="en-US" dirty="0">
                <a:latin typeface="+mn-lt"/>
                <a:cs typeface="Times New Roman" pitchFamily="18" charset="0"/>
              </a:rPr>
              <a:t>. The View Contexts of the front, left and top views of the model </a:t>
            </a:r>
            <a:r>
              <a:rPr lang="en-US" dirty="0" smtClean="0">
                <a:latin typeface="+mn-lt"/>
                <a:cs typeface="Times New Roman" pitchFamily="18" charset="0"/>
              </a:rPr>
              <a:t>Human 0 (figure (e)) </a:t>
            </a:r>
            <a:r>
              <a:rPr lang="en-US" dirty="0">
                <a:latin typeface="+mn-lt"/>
                <a:cs typeface="Times New Roman" pitchFamily="18" charset="0"/>
              </a:rPr>
              <a:t>are shown.</a:t>
            </a:r>
          </a:p>
        </p:txBody>
      </p:sp>
      <p:sp>
        <p:nvSpPr>
          <p:cNvPr id="9"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err="1" smtClean="0">
                <a:latin typeface="Times New Roman" pitchFamily="18" charset="0"/>
                <a:cs typeface="Times New Roman" pitchFamily="18" charset="0"/>
              </a:rPr>
              <a:t>View</a:t>
            </a:r>
            <a:r>
              <a:rPr lang="fr-FR" altLang="zh-CN" sz="3600" dirty="0" smtClean="0">
                <a:latin typeface="Times New Roman" pitchFamily="18" charset="0"/>
                <a:cs typeface="Times New Roman" pitchFamily="18" charset="0"/>
              </a:rPr>
              <a:t> </a:t>
            </a:r>
            <a:r>
              <a:rPr lang="fr-FR" altLang="zh-CN" sz="3600" dirty="0" err="1" smtClean="0">
                <a:latin typeface="Times New Roman" pitchFamily="18" charset="0"/>
                <a:cs typeface="Times New Roman" pitchFamily="18" charset="0"/>
              </a:rPr>
              <a:t>Context</a:t>
            </a:r>
            <a:endParaRPr lang="zh-CN" alt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926369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685800" y="1243013"/>
            <a:ext cx="8137525" cy="1728787"/>
          </a:xfrm>
        </p:spPr>
        <p:txBody>
          <a:bodyPr/>
          <a:lstStyle/>
          <a:p>
            <a:r>
              <a:rPr lang="en-US" sz="3200" dirty="0" smtClean="0">
                <a:latin typeface="Times New Roman" pitchFamily="18" charset="0"/>
                <a:cs typeface="Times New Roman" pitchFamily="18" charset="0"/>
              </a:rPr>
              <a:t>Sketch-Based </a:t>
            </a:r>
            <a:r>
              <a:rPr lang="en-US" sz="3200" dirty="0">
                <a:latin typeface="Times New Roman" pitchFamily="18" charset="0"/>
                <a:cs typeface="Times New Roman" pitchFamily="18" charset="0"/>
              </a:rPr>
              <a:t>3D Model Retrieval Based on </a:t>
            </a:r>
            <a:r>
              <a:rPr lang="en-US" sz="3200" dirty="0" smtClean="0">
                <a:latin typeface="Times New Roman" pitchFamily="18" charset="0"/>
                <a:cs typeface="Times New Roman" pitchFamily="18" charset="0"/>
              </a:rPr>
              <a:t>View Clustering </a:t>
            </a:r>
            <a:r>
              <a:rPr lang="en-US" sz="3200" dirty="0">
                <a:latin typeface="Times New Roman" pitchFamily="18" charset="0"/>
                <a:cs typeface="Times New Roman" pitchFamily="18" charset="0"/>
              </a:rPr>
              <a:t>and Shape Context </a:t>
            </a:r>
            <a:r>
              <a:rPr lang="en-US" sz="3200" dirty="0" smtClean="0">
                <a:latin typeface="Times New Roman" pitchFamily="18" charset="0"/>
                <a:cs typeface="Times New Roman" pitchFamily="18" charset="0"/>
              </a:rPr>
              <a:t>Matching</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SBR-VC)</a:t>
            </a:r>
            <a:endParaRPr lang="el-GR" altLang="ja-JP" sz="3200" dirty="0">
              <a:latin typeface="Times New Roman" pitchFamily="18" charset="0"/>
              <a:cs typeface="Times New Roman" pitchFamily="18" charset="0"/>
            </a:endParaRPr>
          </a:p>
        </p:txBody>
      </p:sp>
      <p:sp>
        <p:nvSpPr>
          <p:cNvPr id="26626" name="Rectangle 7"/>
          <p:cNvSpPr>
            <a:spLocks noGrp="1" noChangeArrowheads="1"/>
          </p:cNvSpPr>
          <p:nvPr>
            <p:ph type="body" idx="4294967295"/>
          </p:nvPr>
        </p:nvSpPr>
        <p:spPr>
          <a:xfrm>
            <a:off x="755650" y="3124200"/>
            <a:ext cx="7632700" cy="2087563"/>
          </a:xfrm>
        </p:spPr>
        <p:txBody>
          <a:bodyPr/>
          <a:lstStyle/>
          <a:p>
            <a:pPr algn="ctr" eaLnBrk="1" hangingPunct="1">
              <a:buFontTx/>
              <a:buNone/>
            </a:pPr>
            <a:r>
              <a:rPr lang="en-US" altLang="ja-JP" dirty="0" smtClean="0">
                <a:latin typeface="Times New Roman" pitchFamily="18" charset="0"/>
                <a:ea typeface="ＭＳ Ｐゴシック" pitchFamily="34" charset="-128"/>
                <a:cs typeface="Times New Roman" pitchFamily="18" charset="0"/>
              </a:rPr>
              <a:t>Bo Li</a:t>
            </a:r>
            <a:r>
              <a:rPr lang="en-US" altLang="ja-JP" sz="2400" baseline="30000" dirty="0" smtClean="0">
                <a:latin typeface="Times New Roman" pitchFamily="18" charset="0"/>
                <a:ea typeface="ＭＳ Ｐゴシック" pitchFamily="34" charset="-128"/>
                <a:cs typeface="Times New Roman" pitchFamily="18" charset="0"/>
              </a:rPr>
              <a:t>1</a:t>
            </a:r>
            <a:r>
              <a:rPr lang="en-US" altLang="ja-JP" dirty="0" smtClean="0">
                <a:latin typeface="Times New Roman" pitchFamily="18" charset="0"/>
                <a:ea typeface="ＭＳ Ｐゴシック" pitchFamily="34" charset="-128"/>
                <a:cs typeface="Times New Roman" pitchFamily="18" charset="0"/>
              </a:rPr>
              <a:t>, Yijuan Lu</a:t>
            </a:r>
            <a:r>
              <a:rPr lang="en-US" altLang="ja-JP" sz="2400" baseline="30000" dirty="0">
                <a:latin typeface="Times New Roman" pitchFamily="18" charset="0"/>
                <a:ea typeface="ＭＳ Ｐゴシック" pitchFamily="34" charset="-128"/>
                <a:cs typeface="Times New Roman" pitchFamily="18" charset="0"/>
              </a:rPr>
              <a:t>1</a:t>
            </a:r>
            <a:r>
              <a:rPr lang="en-US" altLang="ja-JP" dirty="0" smtClean="0">
                <a:latin typeface="Times New Roman" pitchFamily="18" charset="0"/>
                <a:ea typeface="ＭＳ Ｐゴシック" pitchFamily="34" charset="-128"/>
                <a:cs typeface="Times New Roman" pitchFamily="18" charset="0"/>
              </a:rPr>
              <a:t>, Henry Johan</a:t>
            </a:r>
            <a:r>
              <a:rPr lang="en-US" altLang="ja-JP" sz="2400" baseline="30000" dirty="0" smtClean="0">
                <a:latin typeface="Times New Roman" pitchFamily="18" charset="0"/>
                <a:ea typeface="ＭＳ Ｐゴシック" pitchFamily="34" charset="-128"/>
                <a:cs typeface="Times New Roman" pitchFamily="18" charset="0"/>
              </a:rPr>
              <a:t>2</a:t>
            </a:r>
            <a:endParaRPr lang="en-US" altLang="ja-JP" sz="2400" dirty="0" smtClean="0">
              <a:latin typeface="Times New Roman" pitchFamily="18" charset="0"/>
              <a:ea typeface="ＭＳ Ｐゴシック" pitchFamily="34" charset="-128"/>
              <a:cs typeface="Times New Roman" pitchFamily="18" charset="0"/>
            </a:endParaRPr>
          </a:p>
          <a:p>
            <a:pPr algn="ctr" eaLnBrk="1" hangingPunct="1">
              <a:buNone/>
            </a:pPr>
            <a:endParaRPr lang="en-US" altLang="ja-JP" sz="2400" dirty="0" smtClean="0">
              <a:ea typeface="宋体" charset="-122"/>
              <a:cs typeface="Times New Roman" pitchFamily="18" charset="0"/>
            </a:endParaRPr>
          </a:p>
          <a:p>
            <a:pPr algn="ctr" eaLnBrk="1" hangingPunct="1">
              <a:buNone/>
            </a:pPr>
            <a:r>
              <a:rPr lang="en-US" altLang="ja-JP" sz="2400" baseline="30000" dirty="0" smtClean="0">
                <a:latin typeface="Times New Roman" pitchFamily="18" charset="0"/>
                <a:ea typeface="ＭＳ Ｐゴシック" pitchFamily="34" charset="-128"/>
                <a:cs typeface="Times New Roman" pitchFamily="18" charset="0"/>
              </a:rPr>
              <a:t>1 </a:t>
            </a:r>
            <a:r>
              <a:rPr lang="en-US" altLang="ja-JP" sz="2400" dirty="0" smtClean="0">
                <a:ea typeface="宋体" charset="-122"/>
                <a:cs typeface="Times New Roman" pitchFamily="18" charset="0"/>
              </a:rPr>
              <a:t>Texas </a:t>
            </a:r>
            <a:r>
              <a:rPr lang="en-US" altLang="ja-JP" sz="2400" dirty="0">
                <a:ea typeface="宋体" charset="-122"/>
                <a:cs typeface="Times New Roman" pitchFamily="18" charset="0"/>
              </a:rPr>
              <a:t>State </a:t>
            </a:r>
            <a:r>
              <a:rPr lang="en-US" altLang="ja-JP" sz="2400" dirty="0" smtClean="0">
                <a:ea typeface="宋体" charset="-122"/>
                <a:cs typeface="Times New Roman" pitchFamily="18" charset="0"/>
              </a:rPr>
              <a:t>University</a:t>
            </a:r>
            <a:r>
              <a:rPr lang="en-US" sz="2400" dirty="0">
                <a:ea typeface="宋体" charset="-122"/>
                <a:cs typeface="Times New Roman" pitchFamily="18" charset="0"/>
              </a:rPr>
              <a:t>, </a:t>
            </a:r>
            <a:r>
              <a:rPr lang="en-US" sz="2400" dirty="0" smtClean="0">
                <a:ea typeface="宋体" charset="-122"/>
                <a:cs typeface="Times New Roman" pitchFamily="18" charset="0"/>
              </a:rPr>
              <a:t>USA</a:t>
            </a:r>
            <a:endParaRPr lang="en-US" altLang="ja-JP" sz="2400" dirty="0">
              <a:ea typeface="宋体" charset="-122"/>
              <a:cs typeface="Times New Roman" pitchFamily="18" charset="0"/>
            </a:endParaRPr>
          </a:p>
          <a:p>
            <a:pPr algn="ctr" eaLnBrk="1" hangingPunct="1">
              <a:buFontTx/>
              <a:buNone/>
            </a:pPr>
            <a:r>
              <a:rPr lang="en-US" altLang="ja-JP" sz="2400" baseline="30000" dirty="0" smtClean="0">
                <a:latin typeface="Times New Roman" pitchFamily="18" charset="0"/>
                <a:ea typeface="ＭＳ Ｐゴシック" pitchFamily="34" charset="-128"/>
                <a:cs typeface="Times New Roman" pitchFamily="18" charset="0"/>
              </a:rPr>
              <a:t>2 </a:t>
            </a:r>
            <a:r>
              <a:rPr lang="en-US" sz="2400" dirty="0" err="1" smtClean="0">
                <a:ea typeface="宋体" charset="-122"/>
                <a:cs typeface="Times New Roman" pitchFamily="18" charset="0"/>
              </a:rPr>
              <a:t>Fraunhofer</a:t>
            </a:r>
            <a:r>
              <a:rPr lang="en-US" sz="2400" dirty="0" smtClean="0">
                <a:ea typeface="宋体" charset="-122"/>
                <a:cs typeface="Times New Roman" pitchFamily="18" charset="0"/>
              </a:rPr>
              <a:t> </a:t>
            </a:r>
            <a:r>
              <a:rPr lang="en-US" sz="2400" dirty="0">
                <a:ea typeface="宋体" charset="-122"/>
                <a:cs typeface="Times New Roman" pitchFamily="18" charset="0"/>
              </a:rPr>
              <a:t>IDM@NTU, Singapore</a:t>
            </a:r>
          </a:p>
        </p:txBody>
      </p:sp>
      <p:pic>
        <p:nvPicPr>
          <p:cNvPr id="5" name="Picture 2" descr="Texas State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79365"/>
            <a:ext cx="2743200" cy="892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ntu.edu.sg/events/events/PublishingImages/fra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439" y="5181600"/>
            <a:ext cx="2067161" cy="105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64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457200" y="1447800"/>
            <a:ext cx="8229600" cy="47244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Motivation: </a:t>
            </a:r>
            <a:r>
              <a:rPr lang="en-US" sz="2000" dirty="0" smtClean="0">
                <a:latin typeface="+mn-lt"/>
              </a:rPr>
              <a:t>3D models often differ in their visual complexities, thus there is no need to sample </a:t>
            </a:r>
            <a:r>
              <a:rPr lang="en-US" sz="2000" i="1" dirty="0" smtClean="0">
                <a:latin typeface="+mn-lt"/>
              </a:rPr>
              <a:t>the same number </a:t>
            </a:r>
            <a:r>
              <a:rPr lang="en-US" sz="2000" dirty="0" smtClean="0">
                <a:latin typeface="+mn-lt"/>
              </a:rPr>
              <a:t>of views to represent each model. </a:t>
            </a:r>
            <a:endParaRPr lang="en-US" b="1" dirty="0" smtClean="0">
              <a:solidFill>
                <a:schemeClr val="tx2"/>
              </a:solidFill>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b="1" dirty="0" smtClean="0">
                <a:latin typeface="+mn-lt"/>
                <a:ea typeface="ＭＳ Ｐゴシック" pitchFamily="34" charset="-128"/>
              </a:rPr>
              <a:t>SBR-VC </a:t>
            </a:r>
            <a:r>
              <a:rPr lang="en-US" b="1" dirty="0" smtClean="0">
                <a:solidFill>
                  <a:srgbClr val="0000FF"/>
                </a:solidFill>
                <a:latin typeface="+mn-lt"/>
                <a:ea typeface="ＭＳ Ｐゴシック" pitchFamily="34" charset="-128"/>
              </a:rPr>
              <a:t>[LLJ13]</a:t>
            </a:r>
            <a:r>
              <a:rPr lang="en-US" b="1" dirty="0" smtClean="0">
                <a:latin typeface="+mn-lt"/>
                <a:ea typeface="ＭＳ Ｐゴシック" pitchFamily="34" charset="-128"/>
              </a:rPr>
              <a:t>: </a:t>
            </a:r>
            <a:r>
              <a:rPr lang="en-US" b="1" dirty="0" smtClean="0">
                <a:latin typeface="+mn-lt"/>
              </a:rPr>
              <a:t>S</a:t>
            </a:r>
            <a:r>
              <a:rPr lang="en-US" dirty="0" smtClean="0">
                <a:latin typeface="+mn-lt"/>
              </a:rPr>
              <a:t>ketch-</a:t>
            </a:r>
            <a:r>
              <a:rPr lang="en-US" b="1" dirty="0" smtClean="0">
                <a:latin typeface="+mn-lt"/>
              </a:rPr>
              <a:t>B</a:t>
            </a:r>
            <a:r>
              <a:rPr lang="en-US" dirty="0" smtClean="0">
                <a:latin typeface="+mn-lt"/>
              </a:rPr>
              <a:t>ased </a:t>
            </a:r>
            <a:r>
              <a:rPr lang="en-US" b="1" dirty="0">
                <a:latin typeface="+mn-lt"/>
              </a:rPr>
              <a:t>R</a:t>
            </a:r>
            <a:r>
              <a:rPr lang="en-US" dirty="0">
                <a:latin typeface="+mn-lt"/>
              </a:rPr>
              <a:t>etrieval algorithm based on adaptive </a:t>
            </a:r>
            <a:r>
              <a:rPr lang="en-US" b="1" dirty="0">
                <a:latin typeface="+mn-lt"/>
              </a:rPr>
              <a:t>V</a:t>
            </a:r>
            <a:r>
              <a:rPr lang="en-US" dirty="0">
                <a:latin typeface="+mn-lt"/>
              </a:rPr>
              <a:t>iew </a:t>
            </a:r>
            <a:r>
              <a:rPr lang="en-US" b="1" dirty="0">
                <a:latin typeface="+mn-lt"/>
              </a:rPr>
              <a:t>C</a:t>
            </a:r>
            <a:r>
              <a:rPr lang="en-US" dirty="0">
                <a:latin typeface="+mn-lt"/>
              </a:rPr>
              <a:t>lustering and Shape Context matching, </a:t>
            </a:r>
            <a:r>
              <a:rPr lang="en-US" dirty="0" smtClean="0">
                <a:latin typeface="+mn-lt"/>
              </a:rPr>
              <a:t>has </a:t>
            </a:r>
            <a:r>
              <a:rPr lang="en-US" dirty="0">
                <a:latin typeface="+mn-lt"/>
              </a:rPr>
              <a:t>been proposed</a:t>
            </a:r>
            <a:r>
              <a:rPr lang="en-US" dirty="0" smtClean="0">
                <a:latin typeface="+mn-lt"/>
              </a:rPr>
              <a:t>.</a:t>
            </a:r>
            <a:endParaRPr lang="en-US" b="1"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b="1" dirty="0" smtClean="0">
                <a:latin typeface="+mn-lt"/>
                <a:ea typeface="ＭＳ Ｐゴシック" pitchFamily="34" charset="-128"/>
              </a:rPr>
              <a:t>Visual complexity metric: </a:t>
            </a:r>
            <a:r>
              <a:rPr lang="en-US" dirty="0" smtClean="0">
                <a:latin typeface="+mn-lt"/>
                <a:ea typeface="ＭＳ Ｐゴシック" pitchFamily="34" charset="-128"/>
              </a:rPr>
              <a:t>viewpoint entropy distribution of a set of sample views of a model. </a:t>
            </a:r>
          </a:p>
          <a:p>
            <a:pPr marL="1017588" lvl="2" indent="-285750" eaLnBrk="0" hangingPunct="0">
              <a:spcBef>
                <a:spcPct val="20000"/>
              </a:spcBef>
              <a:buClr>
                <a:schemeClr val="accent2"/>
              </a:buClr>
              <a:buSzPct val="70000"/>
              <a:buFont typeface="Wingdings" pitchFamily="2" charset="2"/>
              <a:buChar char="ü"/>
            </a:pPr>
            <a:r>
              <a:rPr lang="en-US" sz="1600" dirty="0" smtClean="0">
                <a:latin typeface="+mn-lt"/>
                <a:ea typeface="ＭＳ Ｐゴシック" pitchFamily="34" charset="-128"/>
              </a:rPr>
              <a:t>Use to decide </a:t>
            </a:r>
            <a:r>
              <a:rPr lang="en-US" sz="1600" dirty="0" smtClean="0">
                <a:latin typeface="+mn-lt"/>
              </a:rPr>
              <a:t>the </a:t>
            </a:r>
            <a:r>
              <a:rPr lang="en-US" sz="1600" dirty="0">
                <a:latin typeface="+mn-lt"/>
              </a:rPr>
              <a:t>number </a:t>
            </a:r>
            <a:r>
              <a:rPr lang="en-US" sz="1600" dirty="0" smtClean="0">
                <a:latin typeface="+mn-lt"/>
              </a:rPr>
              <a:t>of the </a:t>
            </a:r>
            <a:r>
              <a:rPr lang="en-US" sz="1600" dirty="0">
                <a:latin typeface="+mn-lt"/>
              </a:rPr>
              <a:t>representative views of the 3D </a:t>
            </a:r>
            <a:r>
              <a:rPr lang="en-US" sz="1600" dirty="0" smtClean="0">
                <a:latin typeface="+mn-lt"/>
              </a:rPr>
              <a:t>model.</a:t>
            </a:r>
          </a:p>
          <a:p>
            <a:pPr marL="547688" lvl="1" indent="-273050" eaLnBrk="0" hangingPunct="0">
              <a:spcBef>
                <a:spcPct val="20000"/>
              </a:spcBef>
              <a:buClr>
                <a:schemeClr val="accent2"/>
              </a:buClr>
              <a:buSzPct val="70000"/>
              <a:buFont typeface="Wingdings" pitchFamily="2" charset="2"/>
              <a:buChar char=""/>
            </a:pPr>
            <a:r>
              <a:rPr lang="en-US" b="1" dirty="0" smtClean="0">
                <a:latin typeface="+mn-lt"/>
              </a:rPr>
              <a:t>FCM view clustering: </a:t>
            </a:r>
            <a:r>
              <a:rPr lang="en-US" dirty="0" smtClean="0">
                <a:latin typeface="+mn-lt"/>
              </a:rPr>
              <a:t>Fuzzy C-Means view clustering on the sample views based on their viewpoint entropy values and viewpoint locations. </a:t>
            </a:r>
          </a:p>
          <a:p>
            <a:pPr marL="547688" lvl="1" indent="-273050" eaLnBrk="0" hangingPunct="0">
              <a:spcBef>
                <a:spcPct val="20000"/>
              </a:spcBef>
              <a:buClr>
                <a:schemeClr val="accent2"/>
              </a:buClr>
              <a:buSzPct val="70000"/>
              <a:buFont typeface="Wingdings" pitchFamily="2" charset="2"/>
              <a:buChar char=""/>
            </a:pPr>
            <a:r>
              <a:rPr lang="en-US" b="1" dirty="0" smtClean="0">
                <a:latin typeface="+mn-lt"/>
              </a:rPr>
              <a:t>2D-3D matching: </a:t>
            </a:r>
            <a:r>
              <a:rPr lang="en-US" dirty="0" smtClean="0">
                <a:latin typeface="+mn-lt"/>
              </a:rPr>
              <a:t>shape </a:t>
            </a:r>
            <a:r>
              <a:rPr lang="en-US" dirty="0">
                <a:latin typeface="+mn-lt"/>
              </a:rPr>
              <a:t>context </a:t>
            </a:r>
            <a:r>
              <a:rPr lang="en-US" dirty="0" smtClean="0">
                <a:latin typeface="+mn-lt"/>
              </a:rPr>
              <a:t>matching </a:t>
            </a:r>
            <a:r>
              <a:rPr lang="en-US" dirty="0" smtClean="0">
                <a:solidFill>
                  <a:srgbClr val="0000FF"/>
                </a:solidFill>
                <a:latin typeface="+mn-lt"/>
              </a:rPr>
              <a:t>[BMP02</a:t>
            </a:r>
            <a:r>
              <a:rPr lang="en-US" dirty="0">
                <a:solidFill>
                  <a:srgbClr val="0000FF"/>
                </a:solidFill>
                <a:latin typeface="+mn-lt"/>
              </a:rPr>
              <a:t>] </a:t>
            </a:r>
            <a:r>
              <a:rPr lang="en-US" dirty="0" smtClean="0">
                <a:latin typeface="+mn-lt"/>
              </a:rPr>
              <a:t>between </a:t>
            </a:r>
            <a:r>
              <a:rPr lang="en-US" dirty="0">
                <a:latin typeface="+mn-lt"/>
              </a:rPr>
              <a:t>a query sketch and the representative views </a:t>
            </a:r>
            <a:r>
              <a:rPr lang="en-US" dirty="0" smtClean="0">
                <a:latin typeface="+mn-lt"/>
              </a:rPr>
              <a:t>for each </a:t>
            </a:r>
            <a:r>
              <a:rPr lang="en-US" dirty="0">
                <a:latin typeface="+mn-lt"/>
              </a:rPr>
              <a:t>target model. </a:t>
            </a:r>
            <a:endParaRPr lang="en-US" dirty="0" smtClean="0">
              <a:latin typeface="+mn-lt"/>
            </a:endParaRPr>
          </a:p>
        </p:txBody>
      </p:sp>
      <p:sp>
        <p:nvSpPr>
          <p:cNvPr id="6"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smtClean="0">
                <a:latin typeface="Times New Roman" pitchFamily="18" charset="0"/>
                <a:cs typeface="Times New Roman" pitchFamily="18" charset="0"/>
              </a:rPr>
              <a:t>Introduction</a:t>
            </a:r>
            <a:endParaRPr lang="zh-CN" altLang="en-US" sz="3600" dirty="0">
              <a:latin typeface="Times New Roman" pitchFamily="18" charset="0"/>
              <a:cs typeface="Times New Roman" pitchFamily="18" charset="0"/>
            </a:endParaRPr>
          </a:p>
        </p:txBody>
      </p:sp>
      <p:sp>
        <p:nvSpPr>
          <p:cNvPr id="2" name="Rectangle 1"/>
          <p:cNvSpPr/>
          <p:nvPr/>
        </p:nvSpPr>
        <p:spPr>
          <a:xfrm>
            <a:off x="762000" y="5257800"/>
            <a:ext cx="7924800" cy="954107"/>
          </a:xfrm>
          <a:prstGeom prst="rect">
            <a:avLst/>
          </a:prstGeom>
        </p:spPr>
        <p:txBody>
          <a:bodyPr wrap="square">
            <a:spAutoFit/>
          </a:bodyPr>
          <a:lstStyle/>
          <a:p>
            <a:r>
              <a:rPr lang="en-US" sz="1400" dirty="0">
                <a:latin typeface="+mn-lt"/>
                <a:cs typeface="Times New Roman" pitchFamily="18" charset="0"/>
              </a:rPr>
              <a:t>[</a:t>
            </a:r>
            <a:r>
              <a:rPr lang="en-US" sz="1400" dirty="0" smtClean="0">
                <a:latin typeface="+mn-lt"/>
                <a:cs typeface="Times New Roman" pitchFamily="18" charset="0"/>
              </a:rPr>
              <a:t>LLJ13] LI B., LU Y., JOHAN H. </a:t>
            </a:r>
            <a:r>
              <a:rPr lang="en-US" sz="1400" dirty="0">
                <a:latin typeface="+mn-lt"/>
                <a:cs typeface="Times New Roman" pitchFamily="18" charset="0"/>
              </a:rPr>
              <a:t>Sketch-Based 3D Model Retrieval by Viewpoint Entropy-Based Adaptive View Clustering. </a:t>
            </a:r>
            <a:r>
              <a:rPr lang="en-US" sz="1400" dirty="0" smtClean="0">
                <a:latin typeface="+mn-lt"/>
                <a:cs typeface="Times New Roman" pitchFamily="18" charset="0"/>
              </a:rPr>
              <a:t>3DOR 2013, </a:t>
            </a:r>
            <a:r>
              <a:rPr lang="en-US" sz="1400" dirty="0">
                <a:latin typeface="+mn-lt"/>
                <a:cs typeface="Times New Roman" pitchFamily="18" charset="0"/>
              </a:rPr>
              <a:t>Accepted, May, </a:t>
            </a:r>
            <a:r>
              <a:rPr lang="en-US" sz="1400" dirty="0" smtClean="0">
                <a:latin typeface="+mn-lt"/>
                <a:cs typeface="Times New Roman" pitchFamily="18" charset="0"/>
              </a:rPr>
              <a:t>2013.</a:t>
            </a:r>
            <a:endParaRPr lang="en-US" sz="1400" dirty="0">
              <a:latin typeface="+mn-lt"/>
              <a:cs typeface="Times New Roman" pitchFamily="18" charset="0"/>
            </a:endParaRPr>
          </a:p>
          <a:p>
            <a:r>
              <a:rPr lang="en-US" sz="1400" dirty="0" smtClean="0">
                <a:latin typeface="+mn-lt"/>
                <a:cs typeface="Times New Roman" pitchFamily="18" charset="0"/>
              </a:rPr>
              <a:t>[</a:t>
            </a:r>
            <a:r>
              <a:rPr lang="en-US" sz="1400" dirty="0">
                <a:latin typeface="+mn-lt"/>
                <a:cs typeface="Times New Roman" pitchFamily="18" charset="0"/>
              </a:rPr>
              <a:t>BMP02] BELONGIE S., MALIK J., PUZICHA J.: Shape </a:t>
            </a:r>
            <a:r>
              <a:rPr lang="en-US" sz="1400" dirty="0" smtClean="0">
                <a:latin typeface="+mn-lt"/>
                <a:cs typeface="Times New Roman" pitchFamily="18" charset="0"/>
              </a:rPr>
              <a:t>matching and </a:t>
            </a:r>
            <a:r>
              <a:rPr lang="en-US" sz="1400" dirty="0">
                <a:latin typeface="+mn-lt"/>
                <a:cs typeface="Times New Roman" pitchFamily="18" charset="0"/>
              </a:rPr>
              <a:t>object recognition using shape contexts. </a:t>
            </a:r>
            <a:r>
              <a:rPr lang="en-US" sz="1400" i="1" dirty="0">
                <a:latin typeface="+mn-lt"/>
                <a:cs typeface="Times New Roman" pitchFamily="18" charset="0"/>
              </a:rPr>
              <a:t>IEEE </a:t>
            </a:r>
            <a:r>
              <a:rPr lang="en-US" sz="1400" i="1" dirty="0" smtClean="0">
                <a:latin typeface="+mn-lt"/>
                <a:cs typeface="Times New Roman" pitchFamily="18" charset="0"/>
              </a:rPr>
              <a:t>Trans. </a:t>
            </a:r>
            <a:r>
              <a:rPr lang="de-DE" sz="1400" i="1" dirty="0" smtClean="0">
                <a:latin typeface="+mn-lt"/>
                <a:cs typeface="Times New Roman" pitchFamily="18" charset="0"/>
              </a:rPr>
              <a:t>Pattern </a:t>
            </a:r>
            <a:r>
              <a:rPr lang="de-DE" sz="1400" i="1" dirty="0">
                <a:latin typeface="+mn-lt"/>
                <a:cs typeface="Times New Roman" pitchFamily="18" charset="0"/>
              </a:rPr>
              <a:t>Anal. Mach. Intell. 24</a:t>
            </a:r>
            <a:r>
              <a:rPr lang="de-DE" sz="1400" dirty="0">
                <a:latin typeface="+mn-lt"/>
                <a:cs typeface="Times New Roman" pitchFamily="18" charset="0"/>
              </a:rPr>
              <a:t>, 4 (2002), 509–522.</a:t>
            </a:r>
            <a:endParaRPr lang="en-US" sz="1400" dirty="0">
              <a:latin typeface="+mn-lt"/>
              <a:cs typeface="Times New Roman" pitchFamily="18" charset="0"/>
            </a:endParaRPr>
          </a:p>
        </p:txBody>
      </p:sp>
    </p:spTree>
    <p:extLst>
      <p:ext uri="{BB962C8B-B14F-4D97-AF65-F5344CB8AC3E}">
        <p14:creationId xmlns:p14="http://schemas.microsoft.com/office/powerpoint/2010/main" val="3118116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err="1" smtClean="0">
                <a:latin typeface="Times New Roman" pitchFamily="18" charset="0"/>
                <a:cs typeface="Times New Roman" pitchFamily="18" charset="0"/>
              </a:rPr>
              <a:t>Overview</a:t>
            </a:r>
            <a:endParaRPr lang="zh-CN" altLang="en-US" sz="3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19941"/>
            <a:ext cx="8002443" cy="320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4221" y="5224046"/>
            <a:ext cx="6553200" cy="338554"/>
          </a:xfrm>
          <a:prstGeom prst="rect">
            <a:avLst/>
          </a:prstGeom>
        </p:spPr>
        <p:txBody>
          <a:bodyPr wrap="square">
            <a:spAutoFit/>
          </a:bodyPr>
          <a:lstStyle/>
          <a:p>
            <a:pPr algn="ctr"/>
            <a:r>
              <a:rPr lang="en-US" sz="1600" dirty="0">
                <a:latin typeface="+mn-lt"/>
                <a:cs typeface="Times New Roman" pitchFamily="18" charset="0"/>
              </a:rPr>
              <a:t>An </a:t>
            </a:r>
            <a:r>
              <a:rPr lang="en-US" sz="1600" dirty="0" smtClean="0">
                <a:latin typeface="+mn-lt"/>
                <a:cs typeface="Times New Roman" pitchFamily="18" charset="0"/>
              </a:rPr>
              <a:t>overview of </a:t>
            </a:r>
            <a:r>
              <a:rPr lang="en-US" sz="1600" dirty="0">
                <a:latin typeface="+mn-lt"/>
                <a:cs typeface="Times New Roman" pitchFamily="18" charset="0"/>
              </a:rPr>
              <a:t>the SBR-VC </a:t>
            </a:r>
            <a:r>
              <a:rPr lang="en-US" sz="1600" dirty="0" smtClean="0">
                <a:latin typeface="+mn-lt"/>
                <a:cs typeface="Times New Roman" pitchFamily="18" charset="0"/>
              </a:rPr>
              <a:t>algorithm.</a:t>
            </a:r>
          </a:p>
        </p:txBody>
      </p:sp>
    </p:spTree>
    <p:extLst>
      <p:ext uri="{BB962C8B-B14F-4D97-AF65-F5344CB8AC3E}">
        <p14:creationId xmlns:p14="http://schemas.microsoft.com/office/powerpoint/2010/main" val="2625219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457200" y="1447800"/>
            <a:ext cx="8229600" cy="47244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sz="2000" b="1" dirty="0">
                <a:latin typeface="+mn-lt"/>
              </a:rPr>
              <a:t>Step 1. Viewpoint Entropy Distribution</a:t>
            </a:r>
            <a:r>
              <a:rPr lang="en-US" sz="2000" b="1" dirty="0" smtClean="0">
                <a:latin typeface="+mn-lt"/>
              </a:rPr>
              <a:t>.</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Subdivide </a:t>
            </a:r>
            <a:r>
              <a:rPr lang="en-US" dirty="0">
                <a:latin typeface="+mn-lt"/>
              </a:rPr>
              <a:t>a </a:t>
            </a:r>
            <a:r>
              <a:rPr lang="en-US" dirty="0" smtClean="0">
                <a:latin typeface="+mn-lt"/>
              </a:rPr>
              <a:t>regular icosahedron </a:t>
            </a:r>
            <a:r>
              <a:rPr lang="en-US" dirty="0">
                <a:latin typeface="+mn-lt"/>
              </a:rPr>
              <a:t>(denoted as </a:t>
            </a:r>
            <a:r>
              <a:rPr lang="en-US" i="1" dirty="0" smtClean="0">
                <a:latin typeface="+mn-lt"/>
              </a:rPr>
              <a:t>L</a:t>
            </a:r>
            <a:r>
              <a:rPr lang="en-US" sz="1200" dirty="0" smtClean="0">
                <a:latin typeface="+mn-lt"/>
              </a:rPr>
              <a:t>0</a:t>
            </a:r>
            <a:r>
              <a:rPr lang="en-US" dirty="0" smtClean="0">
                <a:latin typeface="+mn-lt"/>
              </a:rPr>
              <a:t>) </a:t>
            </a:r>
            <a:r>
              <a:rPr lang="en-US" i="1" dirty="0">
                <a:latin typeface="+mn-lt"/>
              </a:rPr>
              <a:t>n </a:t>
            </a:r>
            <a:r>
              <a:rPr lang="en-US" dirty="0">
                <a:latin typeface="+mn-lt"/>
              </a:rPr>
              <a:t>times based on the </a:t>
            </a:r>
            <a:r>
              <a:rPr lang="en-US" dirty="0" smtClean="0">
                <a:latin typeface="+mn-lt"/>
              </a:rPr>
              <a:t>Loop </a:t>
            </a:r>
            <a:r>
              <a:rPr lang="en-US" dirty="0">
                <a:latin typeface="+mn-lt"/>
              </a:rPr>
              <a:t>subdivision</a:t>
            </a:r>
            <a:r>
              <a:rPr lang="en-US" dirty="0" smtClean="0">
                <a:latin typeface="+mn-lt"/>
              </a:rPr>
              <a:t> </a:t>
            </a:r>
            <a:r>
              <a:rPr lang="en-US" dirty="0">
                <a:latin typeface="+mn-lt"/>
              </a:rPr>
              <a:t>algorithm and name the resulting shape as </a:t>
            </a:r>
            <a:r>
              <a:rPr lang="en-US" i="1" dirty="0">
                <a:latin typeface="+mn-lt"/>
              </a:rPr>
              <a:t>L</a:t>
            </a:r>
            <a:r>
              <a:rPr lang="en-US" sz="1200" i="1" dirty="0">
                <a:latin typeface="+mn-lt"/>
              </a:rPr>
              <a:t>n</a:t>
            </a:r>
            <a:r>
              <a:rPr lang="en-US" dirty="0">
                <a:latin typeface="+mn-lt"/>
              </a:rPr>
              <a:t>.</a:t>
            </a:r>
            <a:endParaRPr lang="en-US" b="1"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dirty="0">
                <a:latin typeface="+mn-lt"/>
                <a:ea typeface="ＭＳ Ｐゴシック" pitchFamily="34" charset="-128"/>
              </a:rPr>
              <a:t>For each model, </a:t>
            </a:r>
            <a:r>
              <a:rPr lang="en-US" dirty="0" smtClean="0">
                <a:latin typeface="+mn-lt"/>
                <a:ea typeface="ＭＳ Ｐゴシック" pitchFamily="34" charset="-128"/>
              </a:rPr>
              <a:t>sample </a:t>
            </a:r>
            <a:r>
              <a:rPr lang="en-US" dirty="0">
                <a:latin typeface="+mn-lt"/>
                <a:ea typeface="ＭＳ Ｐゴシック" pitchFamily="34" charset="-128"/>
              </a:rPr>
              <a:t>a set of viewpoints by </a:t>
            </a:r>
            <a:r>
              <a:rPr lang="en-US" dirty="0" smtClean="0">
                <a:latin typeface="+mn-lt"/>
                <a:ea typeface="ＭＳ Ｐゴシック" pitchFamily="34" charset="-128"/>
              </a:rPr>
              <a:t>setting the </a:t>
            </a:r>
            <a:r>
              <a:rPr lang="en-US" dirty="0">
                <a:latin typeface="+mn-lt"/>
                <a:ea typeface="ＭＳ Ｐゴシック" pitchFamily="34" charset="-128"/>
              </a:rPr>
              <a:t>cameras on the vertices of </a:t>
            </a:r>
            <a:r>
              <a:rPr lang="en-US" i="1" dirty="0">
                <a:latin typeface="+mn-lt"/>
              </a:rPr>
              <a:t>L</a:t>
            </a:r>
            <a:r>
              <a:rPr lang="en-US" sz="1200" i="1" dirty="0">
                <a:latin typeface="+mn-lt"/>
              </a:rPr>
              <a:t>n</a:t>
            </a:r>
            <a:r>
              <a:rPr lang="en-US" dirty="0" smtClean="0">
                <a:latin typeface="+mn-lt"/>
                <a:ea typeface="ＭＳ Ｐゴシック" pitchFamily="34" charset="-128"/>
              </a:rPr>
              <a:t>. and then compute their viewpoint entropy values. </a:t>
            </a: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p:txBody>
      </p:sp>
      <p:sp>
        <p:nvSpPr>
          <p:cNvPr id="6" name="Rectangle 2"/>
          <p:cNvSpPr>
            <a:spLocks noGrp="1"/>
          </p:cNvSpPr>
          <p:nvPr>
            <p:ph type="title" idx="4294967295"/>
          </p:nvPr>
        </p:nvSpPr>
        <p:spPr>
          <a:xfrm>
            <a:off x="301625" y="228600"/>
            <a:ext cx="8534400" cy="758825"/>
          </a:xfrm>
        </p:spPr>
        <p:txBody>
          <a:bodyPr/>
          <a:lstStyle/>
          <a:p>
            <a:r>
              <a:rPr lang="fr-FR" sz="2800" dirty="0" smtClean="0">
                <a:cs typeface="Times New Roman" pitchFamily="18" charset="0"/>
              </a:rPr>
              <a:t>V</a:t>
            </a:r>
            <a:r>
              <a:rPr lang="en-US" sz="2800" dirty="0" err="1" smtClean="0"/>
              <a:t>iewpoint</a:t>
            </a:r>
            <a:r>
              <a:rPr lang="en-US" sz="2800" dirty="0" smtClean="0"/>
              <a:t> Entropy-Based Adaptive View Clustering</a:t>
            </a:r>
            <a:endParaRPr lang="zh-CN" altLang="en-US" sz="2800" dirty="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27545"/>
            <a:ext cx="16192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785" y="4842058"/>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057525"/>
            <a:ext cx="1981200"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800600"/>
            <a:ext cx="152400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9490" y="3504388"/>
            <a:ext cx="1801020" cy="8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846820"/>
            <a:ext cx="152400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23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457200" y="1447800"/>
            <a:ext cx="8229600" cy="47244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b="1" dirty="0" smtClean="0">
                <a:latin typeface="+mn-lt"/>
              </a:rPr>
              <a:t>Step </a:t>
            </a:r>
            <a:r>
              <a:rPr lang="en-US" b="1" dirty="0">
                <a:latin typeface="+mn-lt"/>
              </a:rPr>
              <a:t>2. Viewpoint Entropy-Based 3D Visual Complexity.</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 </a:t>
            </a:r>
            <a:r>
              <a:rPr lang="en-US" dirty="0">
                <a:latin typeface="+mn-lt"/>
              </a:rPr>
              <a:t>visual complexity metric is defined based on a </a:t>
            </a:r>
            <a:r>
              <a:rPr lang="en-US" i="1" dirty="0" smtClean="0">
                <a:latin typeface="+mn-lt"/>
              </a:rPr>
              <a:t>class-level</a:t>
            </a:r>
            <a:r>
              <a:rPr lang="en-US" dirty="0" smtClean="0">
                <a:latin typeface="+mn-lt"/>
              </a:rPr>
              <a:t> entropy distribution </a:t>
            </a:r>
            <a:r>
              <a:rPr lang="en-US" dirty="0">
                <a:latin typeface="+mn-lt"/>
              </a:rPr>
              <a:t>analysis on a 3D dataset. </a:t>
            </a:r>
            <a:endParaRPr lang="en-US" dirty="0" smtClean="0">
              <a:latin typeface="+mn-lt"/>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rPr>
              <a:t>3D visual complexity </a:t>
            </a:r>
            <a:r>
              <a:rPr lang="en-US" i="1" dirty="0" smtClean="0">
                <a:latin typeface="+mn-lt"/>
              </a:rPr>
              <a:t>C</a:t>
            </a:r>
            <a:r>
              <a:rPr lang="en-US" dirty="0" smtClean="0">
                <a:latin typeface="+mn-lt"/>
              </a:rPr>
              <a:t> </a:t>
            </a:r>
            <a:r>
              <a:rPr lang="en-US" dirty="0">
                <a:latin typeface="+mn-lt"/>
              </a:rPr>
              <a:t>is </a:t>
            </a:r>
            <a:r>
              <a:rPr lang="en-US" dirty="0" smtClean="0">
                <a:latin typeface="+mn-lt"/>
              </a:rPr>
              <a:t>defined as follows, </a:t>
            </a:r>
          </a:p>
          <a:p>
            <a:pPr marL="547688" lvl="1" indent="-273050" eaLnBrk="0" hangingPunct="0">
              <a:spcBef>
                <a:spcPct val="20000"/>
              </a:spcBef>
              <a:buClr>
                <a:schemeClr val="accent2"/>
              </a:buClr>
              <a:buSzPct val="70000"/>
              <a:buFont typeface="Wingdings" pitchFamily="2" charset="2"/>
              <a:buChar char=""/>
            </a:pPr>
            <a:endParaRPr lang="en-US" dirty="0" smtClean="0">
              <a:latin typeface="+mn-lt"/>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rPr>
              <a:t>where</a:t>
            </a:r>
            <a:r>
              <a:rPr lang="en-US" dirty="0">
                <a:latin typeface="+mn-lt"/>
              </a:rPr>
              <a:t>, </a:t>
            </a:r>
            <a:r>
              <a:rPr lang="en-US" dirty="0" smtClean="0">
                <a:latin typeface="+mn-lt"/>
              </a:rPr>
              <a:t>    and      are the </a:t>
            </a:r>
            <a:r>
              <a:rPr lang="en-US" dirty="0">
                <a:latin typeface="+mn-lt"/>
              </a:rPr>
              <a:t>normalized </a:t>
            </a:r>
            <a:r>
              <a:rPr lang="en-US" dirty="0" smtClean="0">
                <a:latin typeface="+mn-lt"/>
              </a:rPr>
              <a:t>standard deviation entropy value </a:t>
            </a:r>
            <a:r>
              <a:rPr lang="en-US" i="1" dirty="0" smtClean="0">
                <a:latin typeface="+mn-lt"/>
              </a:rPr>
              <a:t>s</a:t>
            </a:r>
            <a:r>
              <a:rPr lang="en-US" dirty="0" smtClean="0">
                <a:latin typeface="+mn-lt"/>
              </a:rPr>
              <a:t> </a:t>
            </a:r>
            <a:r>
              <a:rPr lang="en-US" dirty="0">
                <a:latin typeface="+mn-lt"/>
              </a:rPr>
              <a:t>and </a:t>
            </a:r>
            <a:r>
              <a:rPr lang="en-US" dirty="0" smtClean="0">
                <a:latin typeface="+mn-lt"/>
              </a:rPr>
              <a:t>mean value </a:t>
            </a:r>
            <a:r>
              <a:rPr lang="en-US" i="1" dirty="0" smtClean="0">
                <a:latin typeface="+mn-lt"/>
              </a:rPr>
              <a:t>m</a:t>
            </a:r>
            <a:r>
              <a:rPr lang="en-US" dirty="0" smtClean="0">
                <a:latin typeface="+mn-lt"/>
              </a:rPr>
              <a:t> </a:t>
            </a:r>
            <a:r>
              <a:rPr lang="en-US" dirty="0">
                <a:latin typeface="+mn-lt"/>
              </a:rPr>
              <a:t>by their respective maximums </a:t>
            </a:r>
            <a:r>
              <a:rPr lang="en-US" dirty="0" smtClean="0">
                <a:latin typeface="+mn-lt"/>
              </a:rPr>
              <a:t>over all </a:t>
            </a:r>
            <a:r>
              <a:rPr lang="en-US" dirty="0">
                <a:latin typeface="+mn-lt"/>
              </a:rPr>
              <a:t>the classes. </a:t>
            </a:r>
            <a:endParaRPr lang="en-US" dirty="0" smtClean="0">
              <a:latin typeface="+mn-lt"/>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 </a:t>
            </a:r>
            <a:r>
              <a:rPr lang="en-US" dirty="0">
                <a:latin typeface="+mn-lt"/>
              </a:rPr>
              <a:t>metric is capable of reasonably </a:t>
            </a:r>
            <a:r>
              <a:rPr lang="en-US" dirty="0" smtClean="0">
                <a:latin typeface="+mn-lt"/>
              </a:rPr>
              <a:t>reflecting the </a:t>
            </a:r>
            <a:r>
              <a:rPr lang="en-US" dirty="0">
                <a:latin typeface="+mn-lt"/>
              </a:rPr>
              <a:t>semantic distances among different classes of models</a:t>
            </a:r>
            <a:r>
              <a:rPr lang="en-US" dirty="0" smtClean="0">
                <a:latin typeface="+mn-lt"/>
              </a:rPr>
              <a:t>. </a:t>
            </a:r>
            <a:r>
              <a:rPr lang="en-US" dirty="0" smtClean="0">
                <a:latin typeface="+mn-lt"/>
                <a:hlinkClick r:id="rId3" action="ppaction://hlinksldjump"/>
              </a:rPr>
              <a:t>Example. </a:t>
            </a:r>
            <a:endParaRPr lang="en-US" dirty="0">
              <a:latin typeface="+mn-lt"/>
            </a:endParaRPr>
          </a:p>
          <a:p>
            <a:pPr marL="273050" indent="-273050" eaLnBrk="0" hangingPunct="0">
              <a:spcBef>
                <a:spcPct val="20000"/>
              </a:spcBef>
              <a:buClr>
                <a:schemeClr val="accent1"/>
              </a:buClr>
              <a:buSzPct val="85000"/>
              <a:buFont typeface="Wingdings 2" pitchFamily="18" charset="2"/>
              <a:buChar char=""/>
            </a:pPr>
            <a:r>
              <a:rPr lang="en-US" b="1" dirty="0" smtClean="0">
                <a:latin typeface="+mn-lt"/>
              </a:rPr>
              <a:t>Step 3. Viewpoint </a:t>
            </a:r>
            <a:r>
              <a:rPr lang="en-US" b="1" dirty="0">
                <a:latin typeface="+mn-lt"/>
              </a:rPr>
              <a:t>Entropy-Based </a:t>
            </a:r>
            <a:r>
              <a:rPr lang="en-US" b="1" dirty="0" smtClean="0">
                <a:latin typeface="+mn-lt"/>
              </a:rPr>
              <a:t>FCM Adaptive </a:t>
            </a:r>
            <a:r>
              <a:rPr lang="en-US" b="1" dirty="0">
                <a:latin typeface="+mn-lt"/>
              </a:rPr>
              <a:t>Views Clustering.</a:t>
            </a:r>
            <a:endParaRPr lang="en-US" b="1" dirty="0" smtClean="0">
              <a:solidFill>
                <a:schemeClr val="tx2"/>
              </a:solidFill>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dirty="0">
                <a:latin typeface="+mn-lt"/>
              </a:rPr>
              <a:t>Utilizing </a:t>
            </a:r>
            <a:r>
              <a:rPr lang="en-US" i="1" dirty="0" smtClean="0">
                <a:latin typeface="+mn-lt"/>
              </a:rPr>
              <a:t>C</a:t>
            </a:r>
            <a:r>
              <a:rPr lang="en-US" dirty="0" smtClean="0">
                <a:latin typeface="+mn-lt"/>
              </a:rPr>
              <a:t>, assign the </a:t>
            </a:r>
            <a:r>
              <a:rPr lang="en-US" dirty="0">
                <a:latin typeface="+mn-lt"/>
              </a:rPr>
              <a:t>number of representative </a:t>
            </a:r>
            <a:r>
              <a:rPr lang="en-US" dirty="0" smtClean="0">
                <a:latin typeface="+mn-lt"/>
              </a:rPr>
              <a:t>feature </a:t>
            </a:r>
            <a:r>
              <a:rPr lang="en-US" dirty="0">
                <a:latin typeface="+mn-lt"/>
              </a:rPr>
              <a:t>views </a:t>
            </a:r>
            <a:r>
              <a:rPr lang="en-US" i="1" dirty="0">
                <a:latin typeface="+mn-lt"/>
              </a:rPr>
              <a:t>N</a:t>
            </a:r>
            <a:r>
              <a:rPr lang="en-US" i="1" baseline="-25000" dirty="0">
                <a:latin typeface="+mn-lt"/>
              </a:rPr>
              <a:t>c</a:t>
            </a:r>
            <a:r>
              <a:rPr lang="en-US" dirty="0">
                <a:latin typeface="+mn-lt"/>
              </a:rPr>
              <a:t> </a:t>
            </a:r>
            <a:r>
              <a:rPr lang="en-US" dirty="0" smtClean="0">
                <a:latin typeface="+mn-lt"/>
              </a:rPr>
              <a:t>:</a:t>
            </a:r>
          </a:p>
          <a:p>
            <a:pPr marL="547688" lvl="1" indent="-273050" eaLnBrk="0" hangingPunct="0">
              <a:spcBef>
                <a:spcPct val="20000"/>
              </a:spcBef>
              <a:buClr>
                <a:schemeClr val="accent2"/>
              </a:buClr>
              <a:buSzPct val="70000"/>
              <a:buFont typeface="Wingdings" pitchFamily="2" charset="2"/>
              <a:buChar char=""/>
            </a:pPr>
            <a:endParaRPr lang="en-US" dirty="0">
              <a:latin typeface="+mn-lt"/>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ndParaRPr>
          </a:p>
          <a:p>
            <a:pPr marL="274638" lvl="1" eaLnBrk="0" hangingPunct="0">
              <a:spcBef>
                <a:spcPct val="20000"/>
              </a:spcBef>
              <a:buClr>
                <a:schemeClr val="accent2"/>
              </a:buClr>
              <a:buSzPct val="70000"/>
            </a:pPr>
            <a:r>
              <a:rPr lang="en-US" dirty="0" smtClean="0"/>
              <a:t>         is </a:t>
            </a:r>
            <a:r>
              <a:rPr lang="en-US" dirty="0"/>
              <a:t>the total number of sample views in the </a:t>
            </a:r>
            <a:r>
              <a:rPr lang="en-US" dirty="0" smtClean="0"/>
              <a:t>algorithm.</a:t>
            </a:r>
            <a:endParaRPr lang="en-US" dirty="0"/>
          </a:p>
          <a:p>
            <a:pPr marL="547688" lvl="1" indent="-273050" eaLnBrk="0" hangingPunct="0">
              <a:spcBef>
                <a:spcPct val="20000"/>
              </a:spcBef>
              <a:buClr>
                <a:schemeClr val="accent2"/>
              </a:buClr>
              <a:buSzPct val="70000"/>
              <a:buFont typeface="Wingdings" pitchFamily="2" charset="2"/>
              <a:buChar char=""/>
            </a:pPr>
            <a:endParaRPr lang="en-US" dirty="0">
              <a:latin typeface="+mn-lt"/>
            </a:endParaRPr>
          </a:p>
        </p:txBody>
      </p:sp>
      <p:sp>
        <p:nvSpPr>
          <p:cNvPr id="6" name="Rectangle 2"/>
          <p:cNvSpPr>
            <a:spLocks noGrp="1"/>
          </p:cNvSpPr>
          <p:nvPr>
            <p:ph type="title" idx="4294967295"/>
          </p:nvPr>
        </p:nvSpPr>
        <p:spPr>
          <a:xfrm>
            <a:off x="301625" y="228600"/>
            <a:ext cx="8534400" cy="758825"/>
          </a:xfrm>
        </p:spPr>
        <p:txBody>
          <a:bodyPr/>
          <a:lstStyle/>
          <a:p>
            <a:r>
              <a:rPr lang="fr-FR" sz="2800" dirty="0" smtClean="0">
                <a:cs typeface="Times New Roman" pitchFamily="18" charset="0"/>
              </a:rPr>
              <a:t>V</a:t>
            </a:r>
            <a:r>
              <a:rPr lang="en-US" sz="2800" dirty="0" err="1" smtClean="0"/>
              <a:t>iewpoint</a:t>
            </a:r>
            <a:r>
              <a:rPr lang="en-US" sz="2800" dirty="0" smtClean="0"/>
              <a:t> Entropy-Based Adaptive View Clustering</a:t>
            </a:r>
            <a:endParaRPr lang="zh-CN" altLang="en-US" sz="2800" dirty="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857500"/>
            <a:ext cx="1514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073" y="3429000"/>
            <a:ext cx="1714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5" y="3381375"/>
            <a:ext cx="2190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637" y="5438775"/>
            <a:ext cx="12287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9467" y="5943600"/>
            <a:ext cx="285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535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301625" y="228600"/>
            <a:ext cx="8534400" cy="758825"/>
          </a:xfrm>
        </p:spPr>
        <p:txBody>
          <a:bodyPr/>
          <a:lstStyle/>
          <a:p>
            <a:r>
              <a:rPr lang="fr-FR" sz="2800" dirty="0" smtClean="0">
                <a:cs typeface="Times New Roman" pitchFamily="18" charset="0"/>
              </a:rPr>
              <a:t>V</a:t>
            </a:r>
            <a:r>
              <a:rPr lang="en-US" sz="2800" dirty="0" err="1" smtClean="0"/>
              <a:t>iewpoint</a:t>
            </a:r>
            <a:r>
              <a:rPr lang="en-US" sz="2800" dirty="0" smtClean="0"/>
              <a:t> Entropy-Based Adaptive View Clustering</a:t>
            </a:r>
            <a:endParaRPr lang="zh-CN" altLang="en-US" sz="2800" dirty="0">
              <a:cs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628775"/>
            <a:ext cx="8667750" cy="34004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7650" y="5178623"/>
            <a:ext cx="8667750" cy="292388"/>
          </a:xfrm>
          <a:prstGeom prst="rect">
            <a:avLst/>
          </a:prstGeom>
        </p:spPr>
        <p:txBody>
          <a:bodyPr wrap="square">
            <a:spAutoFit/>
          </a:bodyPr>
          <a:lstStyle/>
          <a:p>
            <a:r>
              <a:rPr lang="en-US" sz="1300" dirty="0">
                <a:latin typeface="+mn-lt"/>
                <a:cs typeface="Times New Roman" pitchFamily="18" charset="0"/>
              </a:rPr>
              <a:t>Viewpoint entropy distributions and numbers of representative views of different classes in the WMB 3D benchmark</a:t>
            </a:r>
          </a:p>
        </p:txBody>
      </p:sp>
      <p:sp>
        <p:nvSpPr>
          <p:cNvPr id="5" name="Left Arrow 4">
            <a:hlinkClick r:id="rId4" action="ppaction://hlinksldjump"/>
          </p:cNvPr>
          <p:cNvSpPr/>
          <p:nvPr/>
        </p:nvSpPr>
        <p:spPr>
          <a:xfrm>
            <a:off x="7467600" y="5715000"/>
            <a:ext cx="1066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22703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755640" y="2712960"/>
            <a:ext cx="7632000" cy="2086920"/>
          </a:xfrm>
          <a:prstGeom prst="rect">
            <a:avLst/>
          </a:prstGeom>
        </p:spPr>
        <p:txBody>
          <a:bodyPr lIns="90000" tIns="45000" rIns="90000" bIns="45000"/>
          <a:lstStyle/>
          <a:p>
            <a:pPr algn="ctr"/>
            <a:endParaRPr/>
          </a:p>
          <a:p>
            <a:pPr algn="ctr">
              <a:lnSpc>
                <a:spcPct val="70000"/>
              </a:lnSpc>
            </a:pPr>
            <a:endParaRPr/>
          </a:p>
        </p:txBody>
      </p:sp>
      <p:sp>
        <p:nvSpPr>
          <p:cNvPr id="44" name="CustomShape 2"/>
          <p:cNvSpPr/>
          <p:nvPr/>
        </p:nvSpPr>
        <p:spPr>
          <a:xfrm>
            <a:off x="498240" y="1554480"/>
            <a:ext cx="8136720" cy="1172880"/>
          </a:xfrm>
          <a:prstGeom prst="rect">
            <a:avLst/>
          </a:prstGeom>
        </p:spPr>
        <p:txBody>
          <a:bodyPr lIns="90000" tIns="45000" rIns="90000" bIns="45000" anchor="b"/>
          <a:lstStyle/>
          <a:p>
            <a:pPr algn="ctr"/>
            <a:r>
              <a:rPr lang="en-US" sz="3300" dirty="0">
                <a:solidFill>
                  <a:srgbClr val="7B9899"/>
                </a:solidFill>
                <a:latin typeface="Georgia"/>
              </a:rPr>
              <a:t>Fourier Descriptors on 3D Model </a:t>
            </a:r>
            <a:r>
              <a:rPr lang="en-US" sz="3300" dirty="0" smtClean="0">
                <a:solidFill>
                  <a:srgbClr val="7B9899"/>
                </a:solidFill>
                <a:latin typeface="Georgia"/>
              </a:rPr>
              <a:t>Silhouettes (FDC)</a:t>
            </a:r>
            <a:endParaRPr dirty="0"/>
          </a:p>
        </p:txBody>
      </p:sp>
      <p:sp>
        <p:nvSpPr>
          <p:cNvPr id="45" name="CustomShape 3"/>
          <p:cNvSpPr/>
          <p:nvPr/>
        </p:nvSpPr>
        <p:spPr>
          <a:xfrm>
            <a:off x="914400" y="3036960"/>
            <a:ext cx="7314840" cy="1113840"/>
          </a:xfrm>
          <a:prstGeom prst="rect">
            <a:avLst/>
          </a:prstGeom>
        </p:spPr>
        <p:txBody>
          <a:bodyPr wrap="none" lIns="90000" tIns="45000" rIns="90000" bIns="45000"/>
          <a:lstStyle/>
          <a:p>
            <a:pPr algn="ctr"/>
            <a:r>
              <a:rPr lang="en-US"/>
              <a:t>Jose M. Saavedra</a:t>
            </a:r>
            <a:endParaRPr/>
          </a:p>
          <a:p>
            <a:pPr algn="ctr"/>
            <a:endParaRPr/>
          </a:p>
          <a:p>
            <a:pPr algn="ctr"/>
            <a:r>
              <a:rPr lang="en-US"/>
              <a:t>ORAND S.A., Chile  </a:t>
            </a:r>
            <a:endParaRPr/>
          </a:p>
          <a:p>
            <a:pPr algn="ctr"/>
            <a:r>
              <a:rPr lang="en-US"/>
              <a:t>DCC- University of Chile, Chile</a:t>
            </a:r>
            <a:endParaRPr/>
          </a:p>
        </p:txBody>
      </p:sp>
      <p:pic>
        <p:nvPicPr>
          <p:cNvPr id="46" name="Picture 45"/>
          <p:cNvPicPr/>
          <p:nvPr/>
        </p:nvPicPr>
        <p:blipFill>
          <a:blip r:embed="rId2"/>
          <a:stretch>
            <a:fillRect/>
          </a:stretch>
        </p:blipFill>
        <p:spPr>
          <a:xfrm>
            <a:off x="2042640" y="4804920"/>
            <a:ext cx="1980360" cy="1046880"/>
          </a:xfrm>
          <a:prstGeom prst="rect">
            <a:avLst/>
          </a:prstGeom>
        </p:spPr>
      </p:pic>
      <p:pic>
        <p:nvPicPr>
          <p:cNvPr id="47" name="Picture 46"/>
          <p:cNvPicPr/>
          <p:nvPr/>
        </p:nvPicPr>
        <p:blipFill>
          <a:blip r:embed="rId3"/>
          <a:stretch>
            <a:fillRect/>
          </a:stretch>
        </p:blipFill>
        <p:spPr>
          <a:xfrm>
            <a:off x="5212080" y="4663440"/>
            <a:ext cx="1828440" cy="1188720"/>
          </a:xfrm>
          <a:prstGeom prst="rect">
            <a:avLst/>
          </a:prstGeom>
        </p:spPr>
      </p:pic>
    </p:spTree>
    <p:extLst>
      <p:ext uri="{BB962C8B-B14F-4D97-AF65-F5344CB8AC3E}">
        <p14:creationId xmlns:p14="http://schemas.microsoft.com/office/powerpoint/2010/main" val="3325554455"/>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p:nvPr/>
        </p:nvPicPr>
        <p:blipFill>
          <a:blip r:embed="rId2"/>
          <a:stretch>
            <a:fillRect/>
          </a:stretch>
        </p:blipFill>
        <p:spPr>
          <a:xfrm>
            <a:off x="362880" y="1346040"/>
            <a:ext cx="8229600" cy="4572000"/>
          </a:xfrm>
          <a:prstGeom prst="rect">
            <a:avLst/>
          </a:prstGeom>
        </p:spPr>
      </p:pic>
      <p:sp>
        <p:nvSpPr>
          <p:cNvPr id="3" name="Rectangle 2"/>
          <p:cNvSpPr>
            <a:spLocks noGrp="1"/>
          </p:cNvSpPr>
          <p:nvPr>
            <p:ph type="title" idx="4294967295"/>
          </p:nvPr>
        </p:nvSpPr>
        <p:spPr>
          <a:xfrm>
            <a:off x="301625" y="228600"/>
            <a:ext cx="8534400" cy="758825"/>
          </a:xfrm>
        </p:spPr>
        <p:txBody>
          <a:bodyPr/>
          <a:lstStyle/>
          <a:p>
            <a:r>
              <a:rPr lang="en-US" sz="2800" dirty="0" smtClean="0">
                <a:cs typeface="Times New Roman" pitchFamily="18" charset="0"/>
              </a:rPr>
              <a:t>Extracting Silhouettes</a:t>
            </a:r>
            <a:endParaRPr lang="zh-CN" altLang="en-US" sz="2800" dirty="0">
              <a:cs typeface="Times New Roman" pitchFamily="18" charset="0"/>
            </a:endParaRPr>
          </a:p>
        </p:txBody>
      </p:sp>
    </p:spTree>
    <p:extLst>
      <p:ext uri="{BB962C8B-B14F-4D97-AF65-F5344CB8AC3E}">
        <p14:creationId xmlns:p14="http://schemas.microsoft.com/office/powerpoint/2010/main" val="3215024307"/>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p:nvPr/>
        </p:nvPicPr>
        <p:blipFill>
          <a:blip r:embed="rId2"/>
          <a:stretch>
            <a:fillRect/>
          </a:stretch>
        </p:blipFill>
        <p:spPr>
          <a:xfrm>
            <a:off x="283320" y="1373040"/>
            <a:ext cx="8503920" cy="4397400"/>
          </a:xfrm>
          <a:prstGeom prst="rect">
            <a:avLst/>
          </a:prstGeom>
        </p:spPr>
      </p:pic>
      <p:sp>
        <p:nvSpPr>
          <p:cNvPr id="3" name="Rectangle 2"/>
          <p:cNvSpPr>
            <a:spLocks noGrp="1"/>
          </p:cNvSpPr>
          <p:nvPr>
            <p:ph type="title" idx="4294967295"/>
          </p:nvPr>
        </p:nvSpPr>
        <p:spPr>
          <a:xfrm>
            <a:off x="301625" y="228600"/>
            <a:ext cx="8534400" cy="758825"/>
          </a:xfrm>
        </p:spPr>
        <p:txBody>
          <a:bodyPr/>
          <a:lstStyle/>
          <a:p>
            <a:r>
              <a:rPr lang="en-US" sz="2800" dirty="0" smtClean="0">
                <a:cs typeface="Times New Roman" pitchFamily="18" charset="0"/>
              </a:rPr>
              <a:t>Pre-processing sketches</a:t>
            </a:r>
            <a:endParaRPr lang="zh-CN" altLang="en-US" sz="2800" dirty="0">
              <a:cs typeface="Times New Roman" pitchFamily="18" charset="0"/>
            </a:endParaRPr>
          </a:p>
        </p:txBody>
      </p:sp>
    </p:spTree>
    <p:extLst>
      <p:ext uri="{BB962C8B-B14F-4D97-AF65-F5344CB8AC3E}">
        <p14:creationId xmlns:p14="http://schemas.microsoft.com/office/powerpoint/2010/main" val="1435280117"/>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tr-TR" altLang="zh-CN" dirty="0" smtClean="0">
                <a:solidFill>
                  <a:srgbClr val="7B9899"/>
                </a:solidFill>
                <a:cs typeface="Times New Roman" pitchFamily="18" charset="0"/>
              </a:rPr>
              <a:t>Contributors</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lnSpc>
                <a:spcPct val="70000"/>
              </a:lnSpc>
            </a:pPr>
            <a:r>
              <a:rPr lang="tr-TR" altLang="zh-CN" sz="1900" b="1" dirty="0" smtClean="0">
                <a:cs typeface="Times New Roman" pitchFamily="18" charset="0"/>
              </a:rPr>
              <a:t>Organizers:</a:t>
            </a:r>
          </a:p>
          <a:p>
            <a:pPr eaLnBrk="1" hangingPunct="1">
              <a:lnSpc>
                <a:spcPct val="70000"/>
              </a:lnSpc>
              <a:buFont typeface="Wingdings 2" pitchFamily="18" charset="2"/>
              <a:buNone/>
            </a:pPr>
            <a:r>
              <a:rPr lang="tr-TR" altLang="zh-CN" sz="1900" dirty="0" smtClean="0">
                <a:cs typeface="Times New Roman" pitchFamily="18" charset="0"/>
              </a:rPr>
              <a:t>	</a:t>
            </a:r>
            <a:r>
              <a:rPr lang="en-US" altLang="zh-CN" sz="1600" u="sng" dirty="0" smtClean="0">
                <a:ea typeface="宋体" charset="-122"/>
                <a:cs typeface="Times New Roman" pitchFamily="18" charset="0"/>
              </a:rPr>
              <a:t>Bo Li, Yijuan Lu</a:t>
            </a:r>
            <a:endParaRPr lang="en-US" altLang="zh-CN" sz="1600" u="sng" dirty="0">
              <a:cs typeface="Times New Roman" pitchFamily="18" charset="0"/>
            </a:endParaRPr>
          </a:p>
          <a:p>
            <a:pPr eaLnBrk="1" hangingPunct="1">
              <a:lnSpc>
                <a:spcPct val="70000"/>
              </a:lnSpc>
              <a:buFont typeface="Wingdings 2" pitchFamily="18" charset="2"/>
              <a:buNone/>
            </a:pPr>
            <a:r>
              <a:rPr lang="en-US" altLang="zh-CN" sz="1600" dirty="0" smtClean="0">
                <a:ea typeface="宋体" charset="-122"/>
                <a:cs typeface="Times New Roman" pitchFamily="18" charset="0"/>
              </a:rPr>
              <a:t>     Texas State University, USA</a:t>
            </a:r>
          </a:p>
          <a:p>
            <a:pPr eaLnBrk="1" hangingPunct="1">
              <a:lnSpc>
                <a:spcPct val="70000"/>
              </a:lnSpc>
              <a:spcBef>
                <a:spcPts val="800"/>
              </a:spcBef>
              <a:buNone/>
            </a:pPr>
            <a:r>
              <a:rPr lang="tr-TR" altLang="zh-CN" sz="1900" dirty="0">
                <a:cs typeface="Times New Roman" pitchFamily="18" charset="0"/>
              </a:rPr>
              <a:t>	</a:t>
            </a:r>
            <a:r>
              <a:rPr lang="en-US" altLang="zh-CN" sz="1600" u="sng" dirty="0" smtClean="0">
                <a:ea typeface="宋体" charset="-122"/>
                <a:cs typeface="Times New Roman" pitchFamily="18" charset="0"/>
              </a:rPr>
              <a:t>Afzal Godil</a:t>
            </a:r>
            <a:endParaRPr lang="en-US" altLang="zh-CN" sz="1600" u="sng" dirty="0">
              <a:cs typeface="Times New Roman" pitchFamily="18" charset="0"/>
            </a:endParaRPr>
          </a:p>
          <a:p>
            <a:pPr eaLnBrk="1" hangingPunct="1">
              <a:lnSpc>
                <a:spcPct val="70000"/>
              </a:lnSpc>
              <a:buNone/>
            </a:pPr>
            <a:r>
              <a:rPr lang="en-US" altLang="zh-CN" sz="1600" dirty="0">
                <a:ea typeface="宋体" charset="-122"/>
                <a:cs typeface="Times New Roman" pitchFamily="18" charset="0"/>
              </a:rPr>
              <a:t>     </a:t>
            </a:r>
            <a:r>
              <a:rPr lang="en-US" altLang="zh-CN" sz="1600" dirty="0" smtClean="0">
                <a:ea typeface="宋体" charset="-122"/>
                <a:cs typeface="Times New Roman" pitchFamily="18" charset="0"/>
              </a:rPr>
              <a:t>National Institute of Standards and</a:t>
            </a:r>
            <a:r>
              <a:rPr lang="en-US" altLang="zh-CN" sz="1600" dirty="0" smtClean="0">
                <a:cs typeface="Times New Roman" pitchFamily="18" charset="0"/>
              </a:rPr>
              <a:t> </a:t>
            </a:r>
            <a:r>
              <a:rPr lang="en-US" altLang="zh-CN" sz="1600" dirty="0" smtClean="0">
                <a:ea typeface="宋体" charset="-122"/>
                <a:cs typeface="Times New Roman" pitchFamily="18" charset="0"/>
              </a:rPr>
              <a:t>Technology, USA</a:t>
            </a:r>
          </a:p>
          <a:p>
            <a:pPr eaLnBrk="1" hangingPunct="1">
              <a:lnSpc>
                <a:spcPct val="70000"/>
              </a:lnSpc>
              <a:spcBef>
                <a:spcPts val="800"/>
              </a:spcBef>
              <a:buNone/>
            </a:pPr>
            <a:r>
              <a:rPr lang="zh-CN" altLang="en-US" sz="1600" dirty="0" smtClean="0">
                <a:ea typeface="宋体" charset="-122"/>
                <a:cs typeface="Times New Roman" pitchFamily="18" charset="0"/>
              </a:rPr>
              <a:t>     </a:t>
            </a:r>
            <a:r>
              <a:rPr lang="en-US" altLang="zh-CN" sz="1600" u="sng" dirty="0" smtClean="0">
                <a:ea typeface="宋体" charset="-122"/>
                <a:cs typeface="Times New Roman" pitchFamily="18" charset="0"/>
              </a:rPr>
              <a:t>Tobias</a:t>
            </a:r>
            <a:r>
              <a:rPr lang="zh-CN" altLang="en-US" sz="1600" u="sng" dirty="0" smtClean="0">
                <a:ea typeface="宋体" charset="-122"/>
                <a:cs typeface="Times New Roman" pitchFamily="18" charset="0"/>
              </a:rPr>
              <a:t> </a:t>
            </a:r>
            <a:r>
              <a:rPr lang="en-US" altLang="zh-CN" sz="1600" u="sng" dirty="0" smtClean="0">
                <a:ea typeface="宋体" charset="-122"/>
                <a:cs typeface="Times New Roman" pitchFamily="18" charset="0"/>
              </a:rPr>
              <a:t>Schreck</a:t>
            </a:r>
            <a:endParaRPr lang="en-US" altLang="zh-CN" sz="1600" u="sng" dirty="0">
              <a:cs typeface="Times New Roman" pitchFamily="18" charset="0"/>
            </a:endParaRPr>
          </a:p>
          <a:p>
            <a:pPr eaLnBrk="1" hangingPunct="1">
              <a:lnSpc>
                <a:spcPct val="70000"/>
              </a:lnSpc>
              <a:buNone/>
            </a:pPr>
            <a:r>
              <a:rPr lang="en-US" sz="1600" dirty="0" smtClean="0">
                <a:cs typeface="Times New Roman" pitchFamily="18" charset="0"/>
              </a:rPr>
              <a:t>     University of Konstanz, Germany </a:t>
            </a:r>
          </a:p>
          <a:p>
            <a:pPr eaLnBrk="1" hangingPunct="1">
              <a:lnSpc>
                <a:spcPct val="70000"/>
              </a:lnSpc>
              <a:buNone/>
            </a:pPr>
            <a:r>
              <a:rPr lang="en-US" altLang="zh-CN" sz="1600" dirty="0" smtClean="0">
                <a:cs typeface="Times New Roman" pitchFamily="18" charset="0"/>
              </a:rPr>
              <a:t> </a:t>
            </a:r>
            <a:endParaRPr lang="en-US" altLang="zh-CN" sz="1400" dirty="0" smtClean="0">
              <a:ea typeface="宋体" charset="-122"/>
              <a:cs typeface="Times New Roman" pitchFamily="18" charset="0"/>
            </a:endParaRPr>
          </a:p>
          <a:p>
            <a:pPr eaLnBrk="1" hangingPunct="1">
              <a:lnSpc>
                <a:spcPct val="70000"/>
              </a:lnSpc>
            </a:pPr>
            <a:r>
              <a:rPr lang="tr-TR" altLang="zh-CN" sz="1900" b="1" dirty="0" smtClean="0">
                <a:cs typeface="Times New Roman" pitchFamily="18" charset="0"/>
              </a:rPr>
              <a:t>Participants:</a:t>
            </a:r>
          </a:p>
          <a:p>
            <a:pPr marL="0" indent="0">
              <a:spcBef>
                <a:spcPts val="1500"/>
              </a:spcBef>
              <a:buNone/>
            </a:pPr>
            <a:r>
              <a:rPr lang="en-US" sz="1600" dirty="0">
                <a:cs typeface="Times New Roman" pitchFamily="18" charset="0"/>
              </a:rPr>
              <a:t> </a:t>
            </a:r>
            <a:r>
              <a:rPr lang="en-US" sz="1600" dirty="0" smtClean="0">
                <a:cs typeface="Times New Roman" pitchFamily="18" charset="0"/>
              </a:rPr>
              <a:t>     </a:t>
            </a:r>
            <a:r>
              <a:rPr lang="en-US" sz="1600" u="sng" dirty="0">
                <a:cs typeface="Times New Roman" pitchFamily="18" charset="0"/>
              </a:rPr>
              <a:t>Masaki Aono and Shoki </a:t>
            </a:r>
            <a:r>
              <a:rPr lang="en-US" sz="1600" u="sng" dirty="0" smtClean="0">
                <a:cs typeface="Times New Roman" pitchFamily="18" charset="0"/>
              </a:rPr>
              <a:t>Tashiro</a:t>
            </a:r>
            <a:endParaRPr lang="pt-BR" altLang="zh-CN" sz="1600" u="sng" dirty="0" smtClean="0">
              <a:solidFill>
                <a:schemeClr val="tx1"/>
              </a:solidFill>
              <a:ea typeface="宋体" charset="-122"/>
              <a:cs typeface="Times New Roman" pitchFamily="18" charset="0"/>
            </a:endParaRPr>
          </a:p>
          <a:p>
            <a:pPr lvl="1" eaLnBrk="1" hangingPunct="1">
              <a:lnSpc>
                <a:spcPct val="70000"/>
              </a:lnSpc>
              <a:buNone/>
            </a:pPr>
            <a:r>
              <a:rPr lang="en-US" sz="1600" dirty="0" smtClean="0">
                <a:solidFill>
                  <a:schemeClr val="tx1"/>
                </a:solidFill>
                <a:cs typeface="Times New Roman" pitchFamily="18" charset="0"/>
              </a:rPr>
              <a:t>Toyohashi </a:t>
            </a:r>
            <a:r>
              <a:rPr lang="en-US" sz="1600" dirty="0">
                <a:solidFill>
                  <a:schemeClr val="tx1"/>
                </a:solidFill>
                <a:cs typeface="Times New Roman" pitchFamily="18" charset="0"/>
              </a:rPr>
              <a:t>University of </a:t>
            </a:r>
            <a:r>
              <a:rPr lang="en-US" sz="1600" dirty="0" smtClean="0">
                <a:solidFill>
                  <a:schemeClr val="tx1"/>
                </a:solidFill>
                <a:cs typeface="Times New Roman" pitchFamily="18" charset="0"/>
              </a:rPr>
              <a:t>Technology, Japan </a:t>
            </a:r>
            <a:endParaRPr lang="en-US" sz="1600" dirty="0">
              <a:solidFill>
                <a:schemeClr val="tx1"/>
              </a:solidFill>
              <a:cs typeface="Times New Roman" pitchFamily="18" charset="0"/>
            </a:endParaRPr>
          </a:p>
          <a:p>
            <a:pPr lvl="1" eaLnBrk="1" hangingPunct="1">
              <a:lnSpc>
                <a:spcPct val="70000"/>
              </a:lnSpc>
              <a:spcBef>
                <a:spcPts val="1500"/>
              </a:spcBef>
              <a:buNone/>
            </a:pPr>
            <a:r>
              <a:rPr lang="en-US" sz="1600" u="sng" dirty="0" smtClean="0">
                <a:solidFill>
                  <a:schemeClr val="tx1"/>
                </a:solidFill>
                <a:cs typeface="Times New Roman" pitchFamily="18" charset="0"/>
              </a:rPr>
              <a:t>Bo Li, Yijuan Lu</a:t>
            </a:r>
            <a:endParaRPr lang="en-US" altLang="zh-CN" sz="1600" u="sng" dirty="0" smtClean="0">
              <a:solidFill>
                <a:schemeClr val="tx1"/>
              </a:solidFill>
              <a:ea typeface="宋体" charset="-122"/>
              <a:cs typeface="Times New Roman" pitchFamily="18" charset="0"/>
            </a:endParaRPr>
          </a:p>
          <a:p>
            <a:pPr eaLnBrk="1" hangingPunct="1">
              <a:lnSpc>
                <a:spcPct val="70000"/>
              </a:lnSpc>
              <a:buNone/>
            </a:pPr>
            <a:r>
              <a:rPr lang="en-US" altLang="zh-CN" sz="1600" dirty="0" smtClean="0">
                <a:ea typeface="宋体" charset="-122"/>
                <a:cs typeface="Times New Roman" pitchFamily="18" charset="0"/>
              </a:rPr>
              <a:t>     Texas </a:t>
            </a:r>
            <a:r>
              <a:rPr lang="en-US" altLang="zh-CN" sz="1600" dirty="0">
                <a:ea typeface="宋体" charset="-122"/>
                <a:cs typeface="Times New Roman" pitchFamily="18" charset="0"/>
              </a:rPr>
              <a:t>State University, USA</a:t>
            </a:r>
          </a:p>
          <a:p>
            <a:pPr marL="0" indent="0">
              <a:buNone/>
            </a:pPr>
            <a:r>
              <a:rPr lang="en-US" sz="1600" dirty="0" smtClean="0">
                <a:cs typeface="Times New Roman" pitchFamily="18" charset="0"/>
              </a:rPr>
              <a:t>     </a:t>
            </a:r>
            <a:r>
              <a:rPr lang="en-US" sz="1600" u="sng" dirty="0" smtClean="0">
                <a:cs typeface="Times New Roman" pitchFamily="18" charset="0"/>
              </a:rPr>
              <a:t>Henry Johan</a:t>
            </a:r>
          </a:p>
          <a:p>
            <a:pPr eaLnBrk="1" hangingPunct="1">
              <a:lnSpc>
                <a:spcPct val="70000"/>
              </a:lnSpc>
              <a:buNone/>
            </a:pPr>
            <a:r>
              <a:rPr lang="en-US" sz="1600" dirty="0" smtClean="0">
                <a:cs typeface="Times New Roman" pitchFamily="18" charset="0"/>
              </a:rPr>
              <a:t>     </a:t>
            </a:r>
            <a:r>
              <a:rPr lang="en-US" sz="1600" dirty="0" err="1" smtClean="0">
                <a:ea typeface="宋体" charset="-122"/>
                <a:cs typeface="Times New Roman" pitchFamily="18" charset="0"/>
              </a:rPr>
              <a:t>Fraunhofer</a:t>
            </a:r>
            <a:r>
              <a:rPr lang="en-US" sz="1600" dirty="0" smtClean="0">
                <a:ea typeface="宋体" charset="-122"/>
                <a:cs typeface="Times New Roman" pitchFamily="18" charset="0"/>
              </a:rPr>
              <a:t> </a:t>
            </a:r>
            <a:r>
              <a:rPr lang="en-US" sz="1600" dirty="0">
                <a:ea typeface="宋体" charset="-122"/>
                <a:cs typeface="Times New Roman" pitchFamily="18" charset="0"/>
              </a:rPr>
              <a:t>IDM@NTU, </a:t>
            </a:r>
            <a:r>
              <a:rPr lang="en-US" sz="1600" dirty="0" smtClean="0">
                <a:ea typeface="宋体" charset="-122"/>
                <a:cs typeface="Times New Roman" pitchFamily="18" charset="0"/>
              </a:rPr>
              <a:t>Singapore</a:t>
            </a:r>
            <a:endParaRPr lang="en-US" sz="1600" dirty="0">
              <a:ea typeface="宋体" charset="-122"/>
              <a:cs typeface="Times New Roman" pitchFamily="18" charset="0"/>
            </a:endParaRPr>
          </a:p>
          <a:p>
            <a:pPr marL="0" indent="0">
              <a:spcBef>
                <a:spcPts val="1500"/>
              </a:spcBef>
              <a:buNone/>
            </a:pPr>
            <a:r>
              <a:rPr lang="en-US" sz="1600" dirty="0" smtClean="0">
                <a:cs typeface="Times New Roman" pitchFamily="18" charset="0"/>
              </a:rPr>
              <a:t>     </a:t>
            </a:r>
            <a:r>
              <a:rPr lang="en-US" sz="1600" u="sng" dirty="0" smtClean="0">
                <a:cs typeface="Times New Roman" pitchFamily="18" charset="0"/>
              </a:rPr>
              <a:t>Jose </a:t>
            </a:r>
            <a:r>
              <a:rPr lang="en-US" sz="1600" u="sng" dirty="0">
                <a:cs typeface="Times New Roman" pitchFamily="18" charset="0"/>
              </a:rPr>
              <a:t>M. </a:t>
            </a:r>
            <a:r>
              <a:rPr lang="en-US" sz="1600" u="sng" dirty="0" smtClean="0">
                <a:cs typeface="Times New Roman" pitchFamily="18" charset="0"/>
              </a:rPr>
              <a:t>Saavedra</a:t>
            </a:r>
          </a:p>
          <a:p>
            <a:pPr marL="0" indent="0">
              <a:buNone/>
            </a:pPr>
            <a:r>
              <a:rPr lang="en-US" sz="1600" dirty="0" smtClean="0">
                <a:cs typeface="Times New Roman" pitchFamily="18" charset="0"/>
              </a:rPr>
              <a:t>     University of Chile, Chile </a:t>
            </a:r>
          </a:p>
          <a:p>
            <a:pPr marL="0" indent="0">
              <a:buNone/>
            </a:pPr>
            <a:r>
              <a:rPr lang="en-US" sz="1600" dirty="0">
                <a:cs typeface="Times New Roman" pitchFamily="18" charset="0"/>
              </a:rPr>
              <a:t> </a:t>
            </a:r>
            <a:r>
              <a:rPr lang="en-US" sz="1600" dirty="0" smtClean="0">
                <a:cs typeface="Times New Roman" pitchFamily="18" charset="0"/>
              </a:rPr>
              <a:t>    ORAND </a:t>
            </a:r>
            <a:r>
              <a:rPr lang="en-US" sz="1600" dirty="0">
                <a:cs typeface="Times New Roman" pitchFamily="18" charset="0"/>
              </a:rPr>
              <a:t>S.A., Santiago, Chile</a:t>
            </a:r>
            <a:endParaRPr lang="en-US" altLang="zh-CN" sz="1600" dirty="0">
              <a:cs typeface="Times New Roman" pitchFamily="18" charset="0"/>
            </a:endParaRPr>
          </a:p>
        </p:txBody>
      </p:sp>
      <p:sp>
        <p:nvSpPr>
          <p:cNvPr id="9226" name="Rectangle 11"/>
          <p:cNvSpPr>
            <a:spLocks noChangeArrowheads="1"/>
          </p:cNvSpPr>
          <p:nvPr/>
        </p:nvSpPr>
        <p:spPr bwMode="auto">
          <a:xfrm>
            <a:off x="304800" y="3657600"/>
            <a:ext cx="381000" cy="366712"/>
          </a:xfrm>
          <a:prstGeom prst="rect">
            <a:avLst/>
          </a:prstGeom>
          <a:noFill/>
          <a:ln w="9525">
            <a:noFill/>
            <a:miter lim="800000"/>
            <a:headEnd/>
            <a:tailEnd/>
          </a:ln>
        </p:spPr>
        <p:txBody>
          <a:bodyPr>
            <a:spAutoFit/>
          </a:bodyPr>
          <a:lstStyle/>
          <a:p>
            <a:r>
              <a:rPr lang="zh-CN" altLang="en-US" dirty="0"/>
              <a:t>①</a:t>
            </a:r>
          </a:p>
        </p:txBody>
      </p:sp>
      <p:sp>
        <p:nvSpPr>
          <p:cNvPr id="9227" name="Rectangle 12"/>
          <p:cNvSpPr>
            <a:spLocks noChangeArrowheads="1"/>
          </p:cNvSpPr>
          <p:nvPr/>
        </p:nvSpPr>
        <p:spPr bwMode="auto">
          <a:xfrm>
            <a:off x="304800" y="4281487"/>
            <a:ext cx="412750" cy="366713"/>
          </a:xfrm>
          <a:prstGeom prst="rect">
            <a:avLst/>
          </a:prstGeom>
          <a:noFill/>
          <a:ln w="9525">
            <a:noFill/>
            <a:miter lim="800000"/>
            <a:headEnd/>
            <a:tailEnd/>
          </a:ln>
        </p:spPr>
        <p:txBody>
          <a:bodyPr wrap="none">
            <a:spAutoFit/>
          </a:bodyPr>
          <a:lstStyle/>
          <a:p>
            <a:r>
              <a:rPr lang="zh-CN" altLang="en-US" dirty="0"/>
              <a:t>②</a:t>
            </a:r>
          </a:p>
        </p:txBody>
      </p:sp>
      <p:sp>
        <p:nvSpPr>
          <p:cNvPr id="14" name="Rectangle 13"/>
          <p:cNvSpPr>
            <a:spLocks noChangeArrowheads="1"/>
          </p:cNvSpPr>
          <p:nvPr/>
        </p:nvSpPr>
        <p:spPr bwMode="auto">
          <a:xfrm>
            <a:off x="304800" y="5424487"/>
            <a:ext cx="412750" cy="366713"/>
          </a:xfrm>
          <a:prstGeom prst="rect">
            <a:avLst/>
          </a:prstGeom>
          <a:noFill/>
          <a:ln w="9525">
            <a:noFill/>
            <a:miter lim="800000"/>
            <a:headEnd/>
            <a:tailEnd/>
          </a:ln>
        </p:spPr>
        <p:txBody>
          <a:bodyPr wrap="none">
            <a:spAutoFit/>
          </a:bodyPr>
          <a:lstStyle/>
          <a:p>
            <a:r>
              <a:rPr lang="zh-CN" altLang="en-US" dirty="0"/>
              <a:t>③</a:t>
            </a:r>
          </a:p>
        </p:txBody>
      </p:sp>
    </p:spTree>
    <p:extLst>
      <p:ext uri="{BB962C8B-B14F-4D97-AF65-F5344CB8AC3E}">
        <p14:creationId xmlns:p14="http://schemas.microsoft.com/office/powerpoint/2010/main" val="3617858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p:nvPr/>
        </p:nvPicPr>
        <p:blipFill>
          <a:blip r:embed="rId2"/>
          <a:stretch>
            <a:fillRect/>
          </a:stretch>
        </p:blipFill>
        <p:spPr>
          <a:xfrm>
            <a:off x="173880" y="1397160"/>
            <a:ext cx="8553240" cy="4933440"/>
          </a:xfrm>
          <a:prstGeom prst="rect">
            <a:avLst/>
          </a:prstGeom>
        </p:spPr>
      </p:pic>
      <p:sp>
        <p:nvSpPr>
          <p:cNvPr id="3" name="Rectangle 2"/>
          <p:cNvSpPr>
            <a:spLocks noGrp="1"/>
          </p:cNvSpPr>
          <p:nvPr>
            <p:ph type="title" idx="4294967295"/>
          </p:nvPr>
        </p:nvSpPr>
        <p:spPr>
          <a:xfrm>
            <a:off x="301625" y="228600"/>
            <a:ext cx="8534400" cy="758825"/>
          </a:xfrm>
        </p:spPr>
        <p:txBody>
          <a:bodyPr/>
          <a:lstStyle/>
          <a:p>
            <a:r>
              <a:rPr lang="en-US" sz="2800" dirty="0" smtClean="0">
                <a:cs typeface="Times New Roman" pitchFamily="18" charset="0"/>
              </a:rPr>
              <a:t>Feature Extraction</a:t>
            </a:r>
            <a:endParaRPr lang="zh-CN" altLang="en-US" sz="2800" dirty="0">
              <a:cs typeface="Times New Roman" pitchFamily="18" charset="0"/>
            </a:endParaRPr>
          </a:p>
        </p:txBody>
      </p:sp>
    </p:spTree>
    <p:extLst>
      <p:ext uri="{BB962C8B-B14F-4D97-AF65-F5344CB8AC3E}">
        <p14:creationId xmlns:p14="http://schemas.microsoft.com/office/powerpoint/2010/main" val="1379750311"/>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p:nvPr/>
        </p:nvPicPr>
        <p:blipFill>
          <a:blip r:embed="rId2"/>
          <a:stretch>
            <a:fillRect/>
          </a:stretch>
        </p:blipFill>
        <p:spPr>
          <a:xfrm>
            <a:off x="277200" y="1364040"/>
            <a:ext cx="8548920" cy="4653000"/>
          </a:xfrm>
          <a:prstGeom prst="rect">
            <a:avLst/>
          </a:prstGeom>
        </p:spPr>
      </p:pic>
      <p:sp>
        <p:nvSpPr>
          <p:cNvPr id="4" name="Rectangle 2"/>
          <p:cNvSpPr>
            <a:spLocks noGrp="1"/>
          </p:cNvSpPr>
          <p:nvPr>
            <p:ph type="title" idx="4294967295"/>
          </p:nvPr>
        </p:nvSpPr>
        <p:spPr>
          <a:xfrm>
            <a:off x="301625" y="228600"/>
            <a:ext cx="8534400" cy="758825"/>
          </a:xfrm>
        </p:spPr>
        <p:txBody>
          <a:bodyPr/>
          <a:lstStyle/>
          <a:p>
            <a:r>
              <a:rPr lang="en-US" sz="2800" dirty="0" smtClean="0">
                <a:cs typeface="Times New Roman" pitchFamily="18" charset="0"/>
              </a:rPr>
              <a:t>Feature Extraction</a:t>
            </a:r>
            <a:endParaRPr lang="zh-CN" altLang="en-US" sz="2800" dirty="0">
              <a:cs typeface="Times New Roman" pitchFamily="18" charset="0"/>
            </a:endParaRPr>
          </a:p>
        </p:txBody>
      </p:sp>
    </p:spTree>
    <p:extLst>
      <p:ext uri="{BB962C8B-B14F-4D97-AF65-F5344CB8AC3E}">
        <p14:creationId xmlns:p14="http://schemas.microsoft.com/office/powerpoint/2010/main" val="1259047486"/>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p:nvPr/>
        </p:nvPicPr>
        <p:blipFill>
          <a:blip r:embed="rId2"/>
          <a:stretch>
            <a:fillRect/>
          </a:stretch>
        </p:blipFill>
        <p:spPr>
          <a:xfrm>
            <a:off x="326520" y="1398600"/>
            <a:ext cx="8541720" cy="4527720"/>
          </a:xfrm>
          <a:prstGeom prst="rect">
            <a:avLst/>
          </a:prstGeom>
        </p:spPr>
      </p:pic>
      <p:sp>
        <p:nvSpPr>
          <p:cNvPr id="3" name="Rectangle 2"/>
          <p:cNvSpPr>
            <a:spLocks noGrp="1"/>
          </p:cNvSpPr>
          <p:nvPr>
            <p:ph type="title" idx="4294967295"/>
          </p:nvPr>
        </p:nvSpPr>
        <p:spPr>
          <a:xfrm>
            <a:off x="301625" y="228600"/>
            <a:ext cx="8534400" cy="758825"/>
          </a:xfrm>
        </p:spPr>
        <p:txBody>
          <a:bodyPr/>
          <a:lstStyle/>
          <a:p>
            <a:r>
              <a:rPr lang="en-US" altLang="zh-CN" sz="2800" dirty="0" smtClean="0">
                <a:cs typeface="Times New Roman" pitchFamily="18" charset="0"/>
              </a:rPr>
              <a:t>Similarity Measure</a:t>
            </a:r>
            <a:endParaRPr lang="zh-CN" altLang="en-US" sz="2800" dirty="0">
              <a:cs typeface="Times New Roman" pitchFamily="18" charset="0"/>
            </a:endParaRPr>
          </a:p>
        </p:txBody>
      </p:sp>
    </p:spTree>
    <p:extLst>
      <p:ext uri="{BB962C8B-B14F-4D97-AF65-F5344CB8AC3E}">
        <p14:creationId xmlns:p14="http://schemas.microsoft.com/office/powerpoint/2010/main" val="939745094"/>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tr-TR" altLang="zh-CN" sz="2800" dirty="0">
                <a:cs typeface="Times New Roman" pitchFamily="18" charset="0"/>
              </a:rPr>
              <a:t>Contributors </a:t>
            </a:r>
            <a:endParaRPr lang="en-US" altLang="zh-CN"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hlinkClick r:id="rId3" action="ppaction://hlinksldjump"/>
              </a:rPr>
              <a:t>Evaluation</a:t>
            </a:r>
            <a:endParaRPr lang="en-US" altLang="zh-CN" sz="2800" dirty="0" smtClean="0">
              <a:ea typeface="宋体" charset="-122"/>
              <a:cs typeface="Times New Roman" pitchFamily="18" charset="0"/>
            </a:endParaRP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1785396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zh-CN" dirty="0" smtClean="0">
                <a:ea typeface="宋体" charset="-122"/>
                <a:cs typeface="Times New Roman" pitchFamily="18" charset="0"/>
              </a:rPr>
              <a:t>Evaluation</a:t>
            </a:r>
          </a:p>
        </p:txBody>
      </p:sp>
      <p:sp>
        <p:nvSpPr>
          <p:cNvPr id="18435" name="Content Placeholder 2"/>
          <p:cNvSpPr>
            <a:spLocks/>
          </p:cNvSpPr>
          <p:nvPr/>
        </p:nvSpPr>
        <p:spPr bwMode="auto">
          <a:xfrm>
            <a:off x="228600" y="1447800"/>
            <a:ext cx="8686800" cy="45720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sz="2400" dirty="0" smtClean="0">
                <a:latin typeface="+mn-lt"/>
              </a:rPr>
              <a:t>Seven </a:t>
            </a:r>
            <a:r>
              <a:rPr lang="en-US" sz="2400" dirty="0">
                <a:latin typeface="+mn-lt"/>
              </a:rPr>
              <a:t>commonly adopted </a:t>
            </a:r>
            <a:r>
              <a:rPr lang="en-US" sz="2400" dirty="0" smtClean="0">
                <a:latin typeface="+mn-lt"/>
              </a:rPr>
              <a:t>performance metrics </a:t>
            </a:r>
            <a:r>
              <a:rPr lang="en-US" sz="2400" dirty="0">
                <a:latin typeface="+mn-lt"/>
              </a:rPr>
              <a:t>in 3D model retrieval </a:t>
            </a:r>
            <a:r>
              <a:rPr lang="en-US" sz="2400" dirty="0" smtClean="0">
                <a:latin typeface="+mn-lt"/>
              </a:rPr>
              <a:t>technique:</a:t>
            </a:r>
          </a:p>
          <a:p>
            <a:pPr marL="742950" lvl="1" indent="-285750">
              <a:spcBef>
                <a:spcPct val="20000"/>
              </a:spcBef>
              <a:buClr>
                <a:schemeClr val="accent1"/>
              </a:buClr>
              <a:buSzPct val="85000"/>
              <a:buFont typeface="Courier New" pitchFamily="49" charset="0"/>
              <a:buChar char="o"/>
              <a:defRPr/>
            </a:pPr>
            <a:r>
              <a:rPr lang="en-US" sz="2000" dirty="0" smtClean="0">
                <a:latin typeface="+mn-lt"/>
              </a:rPr>
              <a:t>Precision-Recall </a:t>
            </a:r>
            <a:r>
              <a:rPr lang="en-US" sz="2000" dirty="0">
                <a:latin typeface="+mn-lt"/>
              </a:rPr>
              <a:t>plot (</a:t>
            </a:r>
            <a:r>
              <a:rPr lang="en-US" sz="2000" i="1" dirty="0">
                <a:latin typeface="+mn-lt"/>
              </a:rPr>
              <a:t>PR</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Nearest </a:t>
            </a:r>
            <a:r>
              <a:rPr lang="en-US" sz="2000" dirty="0">
                <a:latin typeface="+mn-lt"/>
              </a:rPr>
              <a:t>Neighbor (</a:t>
            </a:r>
            <a:r>
              <a:rPr lang="en-US" sz="2000" i="1" dirty="0" smtClean="0">
                <a:latin typeface="+mn-lt"/>
              </a:rPr>
              <a:t>NN</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First </a:t>
            </a:r>
            <a:r>
              <a:rPr lang="en-US" sz="2000" dirty="0">
                <a:latin typeface="+mn-lt"/>
              </a:rPr>
              <a:t>Tier (</a:t>
            </a:r>
            <a:r>
              <a:rPr lang="en-US" sz="2000" i="1" dirty="0" smtClean="0">
                <a:latin typeface="+mn-lt"/>
              </a:rPr>
              <a:t>FT</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Second </a:t>
            </a:r>
            <a:r>
              <a:rPr lang="en-US" sz="2000" dirty="0">
                <a:latin typeface="+mn-lt"/>
              </a:rPr>
              <a:t>Tier (</a:t>
            </a:r>
            <a:r>
              <a:rPr lang="en-US" sz="2000" i="1" dirty="0" smtClean="0">
                <a:latin typeface="+mn-lt"/>
              </a:rPr>
              <a:t>ST</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E-Measures </a:t>
            </a:r>
            <a:r>
              <a:rPr lang="en-US" sz="2000" dirty="0">
                <a:latin typeface="+mn-lt"/>
              </a:rPr>
              <a:t>(</a:t>
            </a:r>
            <a:r>
              <a:rPr lang="en-US" sz="2000" i="1" dirty="0" smtClean="0">
                <a:latin typeface="+mn-lt"/>
              </a:rPr>
              <a:t>E</a:t>
            </a:r>
            <a:r>
              <a:rPr lang="en-US" sz="2000" dirty="0" smtClean="0">
                <a:latin typeface="+mn-lt"/>
              </a:rPr>
              <a:t>)</a:t>
            </a:r>
          </a:p>
          <a:p>
            <a:pPr marL="742950" lvl="1" indent="-285750">
              <a:spcBef>
                <a:spcPct val="20000"/>
              </a:spcBef>
              <a:buClr>
                <a:schemeClr val="accent1"/>
              </a:buClr>
              <a:buSzPct val="85000"/>
              <a:buFont typeface="Courier New" pitchFamily="49" charset="0"/>
              <a:buChar char="o"/>
              <a:defRPr/>
            </a:pPr>
            <a:r>
              <a:rPr lang="en-US" sz="2000" dirty="0" smtClean="0">
                <a:latin typeface="+mn-lt"/>
              </a:rPr>
              <a:t>Discounted Cumulated Gain </a:t>
            </a:r>
            <a:r>
              <a:rPr lang="en-US" sz="2000" dirty="0">
                <a:latin typeface="+mn-lt"/>
              </a:rPr>
              <a:t>(</a:t>
            </a:r>
            <a:r>
              <a:rPr lang="en-US" sz="2000" i="1" dirty="0">
                <a:latin typeface="+mn-lt"/>
              </a:rPr>
              <a:t>DCG</a:t>
            </a:r>
            <a:r>
              <a:rPr lang="en-US" sz="2000" dirty="0">
                <a:latin typeface="+mn-lt"/>
              </a:rPr>
              <a:t>) </a:t>
            </a:r>
            <a:endParaRPr lang="en-US" sz="2000" dirty="0" smtClean="0">
              <a:latin typeface="+mn-lt"/>
            </a:endParaRPr>
          </a:p>
          <a:p>
            <a:pPr marL="742950" lvl="1" indent="-285750">
              <a:spcBef>
                <a:spcPct val="20000"/>
              </a:spcBef>
              <a:buClr>
                <a:schemeClr val="accent1"/>
              </a:buClr>
              <a:buSzPct val="85000"/>
              <a:buFont typeface="Courier New" pitchFamily="49" charset="0"/>
              <a:buChar char="o"/>
              <a:defRPr/>
            </a:pPr>
            <a:r>
              <a:rPr lang="en-US" sz="2000" dirty="0" smtClean="0">
                <a:latin typeface="+mn-lt"/>
              </a:rPr>
              <a:t>Average </a:t>
            </a:r>
            <a:r>
              <a:rPr lang="en-US" sz="2000" dirty="0">
                <a:latin typeface="+mn-lt"/>
              </a:rPr>
              <a:t>Precision (</a:t>
            </a:r>
            <a:r>
              <a:rPr lang="en-US" sz="2000" i="1" dirty="0" smtClean="0">
                <a:latin typeface="+mn-lt"/>
              </a:rPr>
              <a:t>AP</a:t>
            </a:r>
            <a:r>
              <a:rPr lang="en-US" sz="2000" dirty="0" smtClean="0">
                <a:latin typeface="+mn-lt"/>
              </a:rPr>
              <a:t>)</a:t>
            </a:r>
          </a:p>
          <a:p>
            <a:pPr marL="273050" indent="-273050">
              <a:spcBef>
                <a:spcPct val="20000"/>
              </a:spcBef>
              <a:buClr>
                <a:schemeClr val="accent1"/>
              </a:buClr>
              <a:buSzPct val="85000"/>
              <a:buFont typeface="Wingdings 2" pitchFamily="18" charset="2"/>
              <a:buChar char=""/>
              <a:defRPr/>
            </a:pPr>
            <a:r>
              <a:rPr lang="en-US" sz="2400" dirty="0" smtClean="0">
                <a:latin typeface="+mn-lt"/>
              </a:rPr>
              <a:t>We also have developed the code to compute them</a:t>
            </a:r>
          </a:p>
          <a:p>
            <a:pPr marL="742950" lvl="1" indent="-285750">
              <a:spcBef>
                <a:spcPct val="20000"/>
              </a:spcBef>
              <a:buClr>
                <a:schemeClr val="accent1"/>
              </a:buClr>
              <a:buSzPct val="85000"/>
              <a:buFont typeface="Courier New" pitchFamily="49" charset="0"/>
              <a:buChar char="o"/>
              <a:defRPr/>
            </a:pPr>
            <a:r>
              <a:rPr lang="en-US" sz="2000" dirty="0">
                <a:latin typeface="+mn-lt"/>
                <a:hlinkClick r:id="rId3"/>
              </a:rPr>
              <a:t>http://</a:t>
            </a:r>
            <a:r>
              <a:rPr lang="en-US" sz="2000" dirty="0" smtClean="0">
                <a:latin typeface="+mn-lt"/>
                <a:hlinkClick r:id="rId3"/>
              </a:rPr>
              <a:t>www.itl.nist.gov/iad/vug/sharp/contest/2013/SBR/data.html</a:t>
            </a:r>
            <a:endParaRPr lang="en-US" sz="2000" dirty="0" smtClean="0">
              <a:latin typeface="+mn-lt"/>
            </a:endParaRPr>
          </a:p>
          <a:p>
            <a:pPr lvl="1">
              <a:spcBef>
                <a:spcPct val="20000"/>
              </a:spcBef>
              <a:buClr>
                <a:schemeClr val="accent1"/>
              </a:buClr>
              <a:buSzPct val="85000"/>
              <a:defRPr/>
            </a:pPr>
            <a:endParaRPr lang="en-US" altLang="zh-CN" dirty="0">
              <a:latin typeface="+mn-lt"/>
            </a:endParaRPr>
          </a:p>
        </p:txBody>
      </p:sp>
    </p:spTree>
    <p:extLst>
      <p:ext uri="{BB962C8B-B14F-4D97-AF65-F5344CB8AC3E}">
        <p14:creationId xmlns:p14="http://schemas.microsoft.com/office/powerpoint/2010/main" val="3306852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tr-TR" altLang="zh-CN" sz="2800" dirty="0">
                <a:cs typeface="Times New Roman" pitchFamily="18" charset="0"/>
              </a:rPr>
              <a:t>Contributors </a:t>
            </a:r>
            <a:endParaRPr lang="en-US" altLang="zh-CN"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hlinkClick r:id="rId3" action="ppaction://hlinksldjump"/>
              </a:rPr>
              <a:t>Results</a:t>
            </a:r>
            <a:endParaRPr lang="en-US" altLang="zh-CN" sz="2800" dirty="0" smtClean="0">
              <a:ea typeface="宋体" charset="-122"/>
              <a:cs typeface="Times New Roman" pitchFamily="18" charset="0"/>
            </a:endParaRP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978345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Results: Precision-Recall</a:t>
            </a:r>
            <a:endParaRPr lang="en-US" dirty="0">
              <a:cs typeface="Times New Roman" pitchFamily="18" charset="0"/>
            </a:endParaRPr>
          </a:p>
        </p:txBody>
      </p:sp>
      <p:sp>
        <p:nvSpPr>
          <p:cNvPr id="5" name="Rectangle 4"/>
          <p:cNvSpPr/>
          <p:nvPr/>
        </p:nvSpPr>
        <p:spPr>
          <a:xfrm>
            <a:off x="329588" y="5029200"/>
            <a:ext cx="8514432" cy="646331"/>
          </a:xfrm>
          <a:prstGeom prst="rect">
            <a:avLst/>
          </a:prstGeom>
        </p:spPr>
        <p:txBody>
          <a:bodyPr wrap="square">
            <a:spAutoFit/>
          </a:bodyPr>
          <a:lstStyle/>
          <a:p>
            <a:pPr algn="ctr"/>
            <a:r>
              <a:rPr lang="en-US" dirty="0" smtClean="0">
                <a:latin typeface="+mn-lt"/>
                <a:cs typeface="Times New Roman" pitchFamily="18" charset="0"/>
              </a:rPr>
              <a:t>Precision-Recall </a:t>
            </a:r>
            <a:r>
              <a:rPr lang="en-US" dirty="0">
                <a:latin typeface="+mn-lt"/>
                <a:cs typeface="Times New Roman" pitchFamily="18" charset="0"/>
              </a:rPr>
              <a:t>diagram performance comparisons on different datasets of </a:t>
            </a:r>
            <a:r>
              <a:rPr lang="en-US" dirty="0" smtClean="0">
                <a:latin typeface="+mn-lt"/>
                <a:cs typeface="Times New Roman" pitchFamily="18" charset="0"/>
              </a:rPr>
              <a:t>the SHREC’13 </a:t>
            </a:r>
            <a:r>
              <a:rPr lang="en-US" dirty="0">
                <a:latin typeface="+mn-lt"/>
                <a:cs typeface="Times New Roman" pitchFamily="18" charset="0"/>
              </a:rPr>
              <a:t>Sketch Track </a:t>
            </a:r>
            <a:r>
              <a:rPr lang="en-US" dirty="0" smtClean="0">
                <a:latin typeface="+mn-lt"/>
                <a:cs typeface="Times New Roman" pitchFamily="18" charset="0"/>
              </a:rPr>
              <a:t>Benchmark for </a:t>
            </a:r>
            <a:r>
              <a:rPr lang="en-US" dirty="0">
                <a:latin typeface="+mn-lt"/>
                <a:cs typeface="Times New Roman" pitchFamily="18" charset="0"/>
              </a:rPr>
              <a:t>the 5 runs of the 4 participating methods.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88" y="1828800"/>
            <a:ext cx="8514432"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Results: </a:t>
            </a:r>
            <a:r>
              <a:rPr lang="en-US" dirty="0" smtClean="0">
                <a:cs typeface="Times New Roman" pitchFamily="18" charset="0"/>
              </a:rPr>
              <a:t>Performance Metrics</a:t>
            </a:r>
            <a:endParaRPr lang="en-US" dirty="0">
              <a:cs typeface="Times New Roman" pitchFamily="18" charset="0"/>
            </a:endParaRPr>
          </a:p>
        </p:txBody>
      </p:sp>
      <p:sp>
        <p:nvSpPr>
          <p:cNvPr id="9" name="Rectangle 4"/>
          <p:cNvSpPr>
            <a:spLocks noChangeArrowheads="1"/>
          </p:cNvSpPr>
          <p:nvPr/>
        </p:nvSpPr>
        <p:spPr bwMode="auto">
          <a:xfrm>
            <a:off x="152400" y="1447800"/>
            <a:ext cx="9067800" cy="338554"/>
          </a:xfrm>
          <a:prstGeom prst="rect">
            <a:avLst/>
          </a:prstGeom>
          <a:noFill/>
          <a:ln w="9525">
            <a:noFill/>
            <a:miter lim="800000"/>
            <a:headEnd/>
            <a:tailEnd/>
          </a:ln>
        </p:spPr>
        <p:txBody>
          <a:bodyPr wrap="square">
            <a:spAutoFit/>
          </a:bodyPr>
          <a:lstStyle/>
          <a:p>
            <a:r>
              <a:rPr lang="en-US" sz="1600" dirty="0" smtClean="0">
                <a:latin typeface="+mn-lt"/>
                <a:cs typeface="Times New Roman" pitchFamily="18" charset="0"/>
              </a:rPr>
              <a:t>Performance </a:t>
            </a:r>
            <a:r>
              <a:rPr lang="en-US" sz="1600" dirty="0">
                <a:latin typeface="+mn-lt"/>
                <a:cs typeface="Times New Roman" pitchFamily="18" charset="0"/>
              </a:rPr>
              <a:t>metrics for the performance comparison on the SHREC’13 Sketch Track </a:t>
            </a:r>
            <a:r>
              <a:rPr lang="en-US" sz="1600" dirty="0" smtClean="0">
                <a:latin typeface="+mn-lt"/>
                <a:cs typeface="Times New Roman" pitchFamily="18" charset="0"/>
              </a:rPr>
              <a:t>Benchmark</a:t>
            </a:r>
            <a:endParaRPr lang="en-US" altLang="zh-CN" sz="1600" dirty="0">
              <a:latin typeface="+mn-lt"/>
              <a:cs typeface="Times New Roman" pitchFamily="18" charset="0"/>
            </a:endParaRP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6771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991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Results: Timing</a:t>
            </a:r>
          </a:p>
        </p:txBody>
      </p:sp>
      <p:sp>
        <p:nvSpPr>
          <p:cNvPr id="5" name="Rectangle 4"/>
          <p:cNvSpPr>
            <a:spLocks noChangeArrowheads="1"/>
          </p:cNvSpPr>
          <p:nvPr/>
        </p:nvSpPr>
        <p:spPr bwMode="auto">
          <a:xfrm>
            <a:off x="1447800" y="5802868"/>
            <a:ext cx="6172199" cy="369332"/>
          </a:xfrm>
          <a:prstGeom prst="rect">
            <a:avLst/>
          </a:prstGeom>
          <a:noFill/>
          <a:ln w="9525">
            <a:noFill/>
            <a:miter lim="800000"/>
            <a:headEnd/>
            <a:tailEnd/>
          </a:ln>
        </p:spPr>
        <p:txBody>
          <a:bodyPr wrap="square">
            <a:spAutoFit/>
          </a:bodyPr>
          <a:lstStyle/>
          <a:p>
            <a:r>
              <a:rPr lang="en-US" dirty="0" smtClean="0">
                <a:latin typeface="+mn-lt"/>
                <a:cs typeface="Times New Roman" pitchFamily="18" charset="0"/>
              </a:rPr>
              <a:t>Average response time per query on the “Testing” dataset. </a:t>
            </a:r>
            <a:endParaRPr lang="en-US" altLang="zh-CN" dirty="0">
              <a:latin typeface="+mn-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854" y="1320441"/>
            <a:ext cx="5992946" cy="4494710"/>
          </a:xfrm>
          <a:prstGeom prst="rect">
            <a:avLst/>
          </a:prstGeom>
        </p:spPr>
      </p:pic>
    </p:spTree>
    <p:extLst>
      <p:ext uri="{BB962C8B-B14F-4D97-AF65-F5344CB8AC3E}">
        <p14:creationId xmlns:p14="http://schemas.microsoft.com/office/powerpoint/2010/main" val="269222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Results: Evaluation and Analysis</a:t>
            </a:r>
          </a:p>
        </p:txBody>
      </p:sp>
      <p:sp>
        <p:nvSpPr>
          <p:cNvPr id="195586" name="Content Placeholder 2"/>
          <p:cNvSpPr>
            <a:spLocks noGrp="1"/>
          </p:cNvSpPr>
          <p:nvPr>
            <p:ph sz="quarter" idx="1"/>
          </p:nvPr>
        </p:nvSpPr>
        <p:spPr>
          <a:xfrm>
            <a:off x="301624" y="1371600"/>
            <a:ext cx="8537575" cy="4873625"/>
          </a:xfrm>
        </p:spPr>
        <p:txBody>
          <a:bodyPr/>
          <a:lstStyle/>
          <a:p>
            <a:r>
              <a:rPr lang="en-US" sz="2400" b="1" dirty="0" smtClean="0">
                <a:cs typeface="Times New Roman" pitchFamily="18" charset="0"/>
              </a:rPr>
              <a:t>Overall </a:t>
            </a:r>
            <a:r>
              <a:rPr lang="en-US" sz="2400" b="1" dirty="0">
                <a:cs typeface="Times New Roman" pitchFamily="18" charset="0"/>
              </a:rPr>
              <a:t>performance </a:t>
            </a:r>
            <a:r>
              <a:rPr lang="en-US" sz="2400" b="1" dirty="0" smtClean="0">
                <a:cs typeface="Times New Roman" pitchFamily="18" charset="0"/>
              </a:rPr>
              <a:t>evaluation:</a:t>
            </a:r>
            <a:endParaRPr lang="en-US" altLang="zh-CN" sz="2400" dirty="0" smtClean="0">
              <a:ea typeface="宋体" charset="-122"/>
              <a:cs typeface="Times New Roman" pitchFamily="18" charset="0"/>
            </a:endParaRPr>
          </a:p>
          <a:p>
            <a:pPr lvl="1" eaLnBrk="1" hangingPunct="1"/>
            <a:r>
              <a:rPr lang="en-US" sz="2000" dirty="0" smtClean="0">
                <a:solidFill>
                  <a:schemeClr val="tx1"/>
                </a:solidFill>
              </a:rPr>
              <a:t>Li’s SBR-VC performs best, closely followed by Li’s SBR-2D-3D. </a:t>
            </a:r>
          </a:p>
          <a:p>
            <a:pPr lvl="1" eaLnBrk="1" hangingPunct="1"/>
            <a:r>
              <a:rPr lang="en-US" sz="2000" dirty="0" smtClean="0">
                <a:solidFill>
                  <a:schemeClr val="tx1"/>
                </a:solidFill>
              </a:rPr>
              <a:t>Compared </a:t>
            </a:r>
            <a:r>
              <a:rPr lang="en-US" sz="2000" dirty="0">
                <a:solidFill>
                  <a:schemeClr val="tx1"/>
                </a:solidFill>
              </a:rPr>
              <a:t>to </a:t>
            </a:r>
            <a:r>
              <a:rPr lang="en-US" sz="2000" dirty="0" smtClean="0">
                <a:solidFill>
                  <a:srgbClr val="0000FF"/>
                </a:solidFill>
              </a:rPr>
              <a:t>[LSG*12]</a:t>
            </a:r>
            <a:r>
              <a:rPr lang="en-US" sz="2000" dirty="0" smtClean="0">
                <a:solidFill>
                  <a:schemeClr val="tx1"/>
                </a:solidFill>
              </a:rPr>
              <a:t>, SBR-2D-3D </a:t>
            </a:r>
            <a:r>
              <a:rPr lang="en-US" sz="2000" dirty="0">
                <a:solidFill>
                  <a:schemeClr val="tx1"/>
                </a:solidFill>
              </a:rPr>
              <a:t>is </a:t>
            </a:r>
            <a:r>
              <a:rPr lang="en-US" sz="2000" i="1" dirty="0">
                <a:solidFill>
                  <a:schemeClr val="tx1"/>
                </a:solidFill>
              </a:rPr>
              <a:t>less </a:t>
            </a:r>
            <a:r>
              <a:rPr lang="en-US" sz="2000" i="1" dirty="0" smtClean="0">
                <a:solidFill>
                  <a:schemeClr val="tx1"/>
                </a:solidFill>
              </a:rPr>
              <a:t>successful</a:t>
            </a:r>
            <a:r>
              <a:rPr lang="en-US" sz="2000" dirty="0" smtClean="0">
                <a:solidFill>
                  <a:schemeClr val="tx1"/>
                </a:solidFill>
              </a:rPr>
              <a:t>.</a:t>
            </a:r>
          </a:p>
          <a:p>
            <a:pPr lvl="1" eaLnBrk="1" hangingPunct="1"/>
            <a:r>
              <a:rPr lang="en-US" sz="2000" dirty="0" smtClean="0">
                <a:solidFill>
                  <a:schemeClr val="tx1"/>
                </a:solidFill>
                <a:cs typeface="Times New Roman" pitchFamily="18" charset="0"/>
              </a:rPr>
              <a:t>Performance of </a:t>
            </a:r>
            <a:r>
              <a:rPr lang="en-US" sz="2000" dirty="0">
                <a:solidFill>
                  <a:schemeClr val="tx1"/>
                </a:solidFill>
                <a:cs typeface="Times New Roman" pitchFamily="18" charset="0"/>
              </a:rPr>
              <a:t>the </a:t>
            </a:r>
            <a:r>
              <a:rPr lang="en-US" sz="2000" dirty="0" smtClean="0">
                <a:solidFill>
                  <a:schemeClr val="tx1"/>
                </a:solidFill>
                <a:cs typeface="Times New Roman" pitchFamily="18" charset="0"/>
              </a:rPr>
              <a:t>remaining two methods </a:t>
            </a:r>
            <a:r>
              <a:rPr lang="en-US" sz="2000" dirty="0">
                <a:solidFill>
                  <a:schemeClr val="tx1"/>
                </a:solidFill>
                <a:cs typeface="Times New Roman" pitchFamily="18" charset="0"/>
              </a:rPr>
              <a:t>is </a:t>
            </a:r>
            <a:r>
              <a:rPr lang="en-US" sz="2000" dirty="0" smtClean="0">
                <a:solidFill>
                  <a:schemeClr val="tx1"/>
                </a:solidFill>
                <a:cs typeface="Times New Roman" pitchFamily="18" charset="0"/>
              </a:rPr>
              <a:t>relatively </a:t>
            </a:r>
            <a:r>
              <a:rPr lang="en-US" sz="2000" dirty="0" smtClean="0">
                <a:solidFill>
                  <a:schemeClr val="tx1"/>
                </a:solidFill>
              </a:rPr>
              <a:t>lower</a:t>
            </a:r>
            <a:r>
              <a:rPr lang="en-US" sz="2000" dirty="0" smtClean="0">
                <a:solidFill>
                  <a:schemeClr val="tx1"/>
                </a:solidFill>
                <a:cs typeface="Times New Roman" pitchFamily="18" charset="0"/>
              </a:rPr>
              <a:t>.</a:t>
            </a:r>
            <a:endParaRPr lang="en-US" sz="2000" dirty="0">
              <a:solidFill>
                <a:schemeClr val="tx1"/>
              </a:solidFill>
              <a:cs typeface="Times New Roman" pitchFamily="18" charset="0"/>
            </a:endParaRPr>
          </a:p>
          <a:p>
            <a:r>
              <a:rPr lang="en-US" sz="2400" b="1" dirty="0" smtClean="0">
                <a:cs typeface="Times New Roman" pitchFamily="18" charset="0"/>
              </a:rPr>
              <a:t>Analysis: </a:t>
            </a:r>
            <a:r>
              <a:rPr lang="en-US" sz="2400" dirty="0"/>
              <a:t>all the retrieval performance metrics </a:t>
            </a:r>
            <a:r>
              <a:rPr lang="en-US" sz="2400" dirty="0" smtClean="0"/>
              <a:t>values are </a:t>
            </a:r>
            <a:r>
              <a:rPr lang="en-US" sz="2400" dirty="0"/>
              <a:t>not </a:t>
            </a:r>
            <a:r>
              <a:rPr lang="en-US" sz="2400" dirty="0" smtClean="0"/>
              <a:t>high. Mainly </a:t>
            </a:r>
            <a:r>
              <a:rPr lang="en-US" sz="2400" dirty="0"/>
              <a:t>due to the challenges </a:t>
            </a:r>
            <a:r>
              <a:rPr lang="en-US" sz="2400" dirty="0" smtClean="0"/>
              <a:t>of the benchmark: </a:t>
            </a:r>
          </a:p>
          <a:p>
            <a:pPr lvl="1" eaLnBrk="1" hangingPunct="1"/>
            <a:r>
              <a:rPr lang="en-US" sz="2000" dirty="0" smtClean="0">
                <a:solidFill>
                  <a:schemeClr val="tx1"/>
                </a:solidFill>
              </a:rPr>
              <a:t>Many </a:t>
            </a:r>
            <a:r>
              <a:rPr lang="en-US" sz="2000" i="1" dirty="0">
                <a:solidFill>
                  <a:schemeClr val="tx1"/>
                </a:solidFill>
              </a:rPr>
              <a:t>variations</a:t>
            </a:r>
            <a:r>
              <a:rPr lang="en-US" sz="2000" dirty="0">
                <a:solidFill>
                  <a:schemeClr val="tx1"/>
                </a:solidFill>
              </a:rPr>
              <a:t> of an </a:t>
            </a:r>
            <a:r>
              <a:rPr lang="en-US" sz="2000" dirty="0" smtClean="0">
                <a:solidFill>
                  <a:schemeClr val="tx1"/>
                </a:solidFill>
              </a:rPr>
              <a:t>object add </a:t>
            </a:r>
            <a:r>
              <a:rPr lang="en-US" sz="2000" dirty="0">
                <a:solidFill>
                  <a:schemeClr val="tx1"/>
                </a:solidFill>
              </a:rPr>
              <a:t>the difficulty for accurate retrieval and deserves </a:t>
            </a:r>
            <a:r>
              <a:rPr lang="en-US" sz="2000" dirty="0" smtClean="0">
                <a:solidFill>
                  <a:schemeClr val="tx1"/>
                </a:solidFill>
              </a:rPr>
              <a:t>more robust retrieval </a:t>
            </a:r>
            <a:r>
              <a:rPr lang="en-US" sz="2000" dirty="0">
                <a:solidFill>
                  <a:schemeClr val="tx1"/>
                </a:solidFill>
              </a:rPr>
              <a:t>algorithms.</a:t>
            </a:r>
          </a:p>
          <a:p>
            <a:pPr lvl="1" eaLnBrk="1" hangingPunct="1"/>
            <a:r>
              <a:rPr lang="en-US" sz="2000" dirty="0" smtClean="0">
                <a:solidFill>
                  <a:schemeClr val="tx1"/>
                </a:solidFill>
              </a:rPr>
              <a:t>Bias </a:t>
            </a:r>
            <a:r>
              <a:rPr lang="en-US" sz="2000" dirty="0">
                <a:solidFill>
                  <a:schemeClr val="tx1"/>
                </a:solidFill>
              </a:rPr>
              <a:t>in the target class still </a:t>
            </a:r>
            <a:r>
              <a:rPr lang="en-US" sz="2000" dirty="0" smtClean="0">
                <a:solidFill>
                  <a:schemeClr val="tx1"/>
                </a:solidFill>
              </a:rPr>
              <a:t>exists.</a:t>
            </a:r>
          </a:p>
          <a:p>
            <a:pPr lvl="1" eaLnBrk="1" hangingPunct="1"/>
            <a:r>
              <a:rPr lang="en-US" sz="2000" dirty="0" smtClean="0">
                <a:solidFill>
                  <a:schemeClr val="tx1"/>
                </a:solidFill>
                <a:cs typeface="Times New Roman" pitchFamily="18" charset="0"/>
              </a:rPr>
              <a:t>Large variation in the number of models in different classes makes it difficult to retrieve those models. One example (</a:t>
            </a:r>
            <a:r>
              <a:rPr lang="en-US" sz="2000" dirty="0" smtClean="0">
                <a:solidFill>
                  <a:schemeClr val="tx1"/>
                </a:solidFill>
                <a:cs typeface="Times New Roman" pitchFamily="18" charset="0"/>
                <a:hlinkClick r:id="rId3" action="ppaction://hlinksldjump"/>
              </a:rPr>
              <a:t>next slide</a:t>
            </a:r>
            <a:r>
              <a:rPr lang="en-US" sz="2000" dirty="0" smtClean="0">
                <a:solidFill>
                  <a:schemeClr val="tx1"/>
                </a:solidFill>
                <a:cs typeface="Times New Roman" pitchFamily="18" charset="0"/>
              </a:rPr>
              <a:t>) </a:t>
            </a:r>
            <a:endParaRPr lang="en-US" sz="2000" dirty="0">
              <a:solidFill>
                <a:schemeClr val="tx1"/>
              </a:solidFill>
              <a:cs typeface="Times New Roman" pitchFamily="18" charset="0"/>
            </a:endParaRPr>
          </a:p>
        </p:txBody>
      </p:sp>
      <p:sp>
        <p:nvSpPr>
          <p:cNvPr id="3" name="Rectangle 2"/>
          <p:cNvSpPr/>
          <p:nvPr/>
        </p:nvSpPr>
        <p:spPr>
          <a:xfrm>
            <a:off x="533400" y="5791200"/>
            <a:ext cx="8229600" cy="523220"/>
          </a:xfrm>
          <a:prstGeom prst="rect">
            <a:avLst/>
          </a:prstGeom>
        </p:spPr>
        <p:txBody>
          <a:bodyPr wrap="square">
            <a:spAutoFit/>
          </a:bodyPr>
          <a:lstStyle/>
          <a:p>
            <a:r>
              <a:rPr lang="en-US" sz="1400" dirty="0">
                <a:latin typeface="+mn-lt"/>
                <a:cs typeface="Times New Roman" pitchFamily="18" charset="0"/>
              </a:rPr>
              <a:t>[LSG∗12] LI B., </a:t>
            </a:r>
            <a:r>
              <a:rPr lang="en-US" sz="1400" dirty="0" smtClean="0">
                <a:latin typeface="+mn-lt"/>
                <a:cs typeface="Times New Roman" pitchFamily="18" charset="0"/>
              </a:rPr>
              <a:t>et al.,: SHREC’12 track</a:t>
            </a:r>
            <a:r>
              <a:rPr lang="en-US" sz="1400" dirty="0">
                <a:latin typeface="+mn-lt"/>
                <a:cs typeface="Times New Roman" pitchFamily="18" charset="0"/>
              </a:rPr>
              <a:t>: Sketch-based 3D shape retrieval. In </a:t>
            </a:r>
            <a:r>
              <a:rPr lang="en-US" sz="1400" i="1" dirty="0">
                <a:latin typeface="+mn-lt"/>
                <a:cs typeface="Times New Roman" pitchFamily="18" charset="0"/>
              </a:rPr>
              <a:t>3DOR </a:t>
            </a:r>
            <a:r>
              <a:rPr lang="en-US" sz="1400" dirty="0">
                <a:latin typeface="+mn-lt"/>
                <a:cs typeface="Times New Roman" pitchFamily="18" charset="0"/>
              </a:rPr>
              <a:t>(2012), </a:t>
            </a:r>
            <a:r>
              <a:rPr lang="en-US" sz="1400" dirty="0" err="1" smtClean="0">
                <a:latin typeface="+mn-lt"/>
                <a:cs typeface="Times New Roman" pitchFamily="18" charset="0"/>
              </a:rPr>
              <a:t>Spagnuolo</a:t>
            </a:r>
            <a:r>
              <a:rPr lang="en-US" sz="1400" dirty="0" smtClean="0">
                <a:latin typeface="+mn-lt"/>
                <a:cs typeface="Times New Roman" pitchFamily="18" charset="0"/>
              </a:rPr>
              <a:t> </a:t>
            </a:r>
            <a:r>
              <a:rPr lang="de-DE" sz="1400" dirty="0" smtClean="0">
                <a:latin typeface="+mn-lt"/>
                <a:cs typeface="Times New Roman" pitchFamily="18" charset="0"/>
              </a:rPr>
              <a:t>M</a:t>
            </a:r>
            <a:r>
              <a:rPr lang="de-DE" sz="1400" dirty="0">
                <a:latin typeface="+mn-lt"/>
                <a:cs typeface="Times New Roman" pitchFamily="18" charset="0"/>
              </a:rPr>
              <a:t>., Bronstein M. M., Bronstein A. M., Ferreira A., (Eds</a:t>
            </a:r>
            <a:r>
              <a:rPr lang="de-DE" sz="1400" dirty="0" smtClean="0">
                <a:latin typeface="+mn-lt"/>
                <a:cs typeface="Times New Roman" pitchFamily="18" charset="0"/>
              </a:rPr>
              <a:t>.), </a:t>
            </a:r>
            <a:r>
              <a:rPr lang="en-US" sz="1400" dirty="0" err="1" smtClean="0">
                <a:latin typeface="+mn-lt"/>
                <a:cs typeface="Times New Roman" pitchFamily="18" charset="0"/>
              </a:rPr>
              <a:t>Eurographics</a:t>
            </a:r>
            <a:r>
              <a:rPr lang="en-US" sz="1400" dirty="0" smtClean="0">
                <a:latin typeface="+mn-lt"/>
                <a:cs typeface="Times New Roman" pitchFamily="18" charset="0"/>
              </a:rPr>
              <a:t> </a:t>
            </a:r>
            <a:r>
              <a:rPr lang="en-US" sz="1400" dirty="0">
                <a:latin typeface="+mn-lt"/>
                <a:cs typeface="Times New Roman" pitchFamily="18" charset="0"/>
              </a:rPr>
              <a:t>Association, pp. 109–118.</a:t>
            </a:r>
          </a:p>
        </p:txBody>
      </p:sp>
    </p:spTree>
    <p:extLst>
      <p:ext uri="{BB962C8B-B14F-4D97-AF65-F5344CB8AC3E}">
        <p14:creationId xmlns:p14="http://schemas.microsoft.com/office/powerpoint/2010/main" val="2078519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tr-TR" altLang="zh-CN" sz="2800" dirty="0">
                <a:cs typeface="Times New Roman" pitchFamily="18" charset="0"/>
              </a:rPr>
              <a:t>Contributors </a:t>
            </a:r>
            <a:endParaRPr lang="en-US" altLang="zh-CN"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hlinkClick r:id="rId3" action="ppaction://hlinksldjump"/>
              </a:rPr>
              <a:t>Introduction</a:t>
            </a:r>
            <a:endParaRPr lang="en-US"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425227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cs typeface="Times New Roman" pitchFamily="18" charset="0"/>
            </a:endParaRPr>
          </a:p>
        </p:txBody>
      </p:sp>
      <p:sp>
        <p:nvSpPr>
          <p:cNvPr id="5" name="Rectangle 4"/>
          <p:cNvSpPr>
            <a:spLocks noChangeArrowheads="1"/>
          </p:cNvSpPr>
          <p:nvPr/>
        </p:nvSpPr>
        <p:spPr bwMode="auto">
          <a:xfrm>
            <a:off x="291038" y="5476059"/>
            <a:ext cx="8548162" cy="877163"/>
          </a:xfrm>
          <a:prstGeom prst="rect">
            <a:avLst/>
          </a:prstGeom>
          <a:noFill/>
          <a:ln w="9525">
            <a:noFill/>
            <a:miter lim="800000"/>
            <a:headEnd/>
            <a:tailEnd/>
          </a:ln>
        </p:spPr>
        <p:txBody>
          <a:bodyPr wrap="square">
            <a:spAutoFit/>
          </a:bodyPr>
          <a:lstStyle/>
          <a:p>
            <a:r>
              <a:rPr lang="en-US" sz="1700" dirty="0" smtClean="0">
                <a:latin typeface="+mn-lt"/>
              </a:rPr>
              <a:t>Precision-Recall </a:t>
            </a:r>
            <a:r>
              <a:rPr lang="en-US" sz="1700" dirty="0">
                <a:latin typeface="+mn-lt"/>
              </a:rPr>
              <a:t>diagram performance </a:t>
            </a:r>
            <a:r>
              <a:rPr lang="en-US" sz="1700" dirty="0" smtClean="0">
                <a:latin typeface="+mn-lt"/>
              </a:rPr>
              <a:t>comparisons on </a:t>
            </a:r>
            <a:r>
              <a:rPr lang="en-US" sz="1700" dirty="0">
                <a:latin typeface="+mn-lt"/>
              </a:rPr>
              <a:t>the “airplane” and “ant” classes of the </a:t>
            </a:r>
            <a:r>
              <a:rPr lang="en-US" sz="1700" dirty="0" smtClean="0">
                <a:latin typeface="+mn-lt"/>
              </a:rPr>
              <a:t>SHREC’13 Sketch </a:t>
            </a:r>
            <a:r>
              <a:rPr lang="en-US" sz="1700" dirty="0">
                <a:latin typeface="+mn-lt"/>
              </a:rPr>
              <a:t>Track Benchmark for the 4 participating methods</a:t>
            </a:r>
            <a:r>
              <a:rPr lang="en-US" sz="1700" dirty="0" smtClean="0">
                <a:latin typeface="+mn-lt"/>
              </a:rPr>
              <a:t>.</a:t>
            </a:r>
            <a:r>
              <a:rPr lang="en-US" sz="1700" dirty="0">
                <a:latin typeface="+mn-lt"/>
              </a:rPr>
              <a:t> </a:t>
            </a:r>
            <a:endParaRPr lang="en-US" sz="1700" dirty="0" smtClean="0">
              <a:latin typeface="+mn-lt"/>
            </a:endParaRPr>
          </a:p>
          <a:p>
            <a:r>
              <a:rPr lang="en-US" sz="1700" dirty="0" smtClean="0">
                <a:latin typeface="+mn-lt"/>
              </a:rPr>
              <a:t>The </a:t>
            </a:r>
            <a:r>
              <a:rPr lang="en-US" sz="1700" dirty="0">
                <a:latin typeface="+mn-lt"/>
              </a:rPr>
              <a:t>“airplane” class contains 184 target models while the “ant” class only has 5 models</a:t>
            </a:r>
            <a:r>
              <a:rPr lang="en-US" sz="1700" dirty="0" smtClean="0">
                <a:latin typeface="+mn-lt"/>
              </a:rPr>
              <a:t>.</a:t>
            </a:r>
            <a:endParaRPr lang="en-US" altLang="zh-CN" sz="1700" dirty="0">
              <a:latin typeface="+mn-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955" y="152400"/>
            <a:ext cx="4985366" cy="532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69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tr-TR" altLang="zh-CN" sz="2800" dirty="0">
                <a:cs typeface="Times New Roman" pitchFamily="18" charset="0"/>
              </a:rPr>
              <a:t>Contributors </a:t>
            </a:r>
            <a:endParaRPr lang="en-US" altLang="zh-CN"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hlinkClick r:id="rId3" action="ppaction://hlinksldjump"/>
              </a:rPr>
              <a:t>Conclusions and Future Work</a:t>
            </a:r>
            <a:endParaRPr lang="en-US" sz="2800" dirty="0" smtClean="0">
              <a:cs typeface="Times New Roman" pitchFamily="18" charset="0"/>
            </a:endParaRP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978345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Conclusions (1/3)</a:t>
            </a:r>
            <a:endParaRPr lang="en-US" dirty="0">
              <a:cs typeface="Times New Roman" pitchFamily="18" charset="0"/>
            </a:endParaRPr>
          </a:p>
        </p:txBody>
      </p:sp>
      <p:sp>
        <p:nvSpPr>
          <p:cNvPr id="195586" name="Content Placeholder 2"/>
          <p:cNvSpPr>
            <a:spLocks noGrp="1"/>
          </p:cNvSpPr>
          <p:nvPr>
            <p:ph sz="quarter" idx="1"/>
          </p:nvPr>
        </p:nvSpPr>
        <p:spPr>
          <a:xfrm>
            <a:off x="301625" y="1447800"/>
            <a:ext cx="8504238" cy="4572000"/>
          </a:xfrm>
        </p:spPr>
        <p:txBody>
          <a:bodyPr/>
          <a:lstStyle/>
          <a:p>
            <a:r>
              <a:rPr lang="en-US" sz="2000" dirty="0" smtClean="0"/>
              <a:t>Build a </a:t>
            </a:r>
            <a:r>
              <a:rPr lang="en-US" sz="2000" b="1" dirty="0" smtClean="0"/>
              <a:t>large scale </a:t>
            </a:r>
            <a:r>
              <a:rPr lang="en-US" sz="2000" dirty="0" smtClean="0"/>
              <a:t>sketch-based retrieval benchmark</a:t>
            </a:r>
          </a:p>
          <a:p>
            <a:r>
              <a:rPr lang="en-US" sz="2000" dirty="0" smtClean="0"/>
              <a:t>Perform a </a:t>
            </a:r>
            <a:r>
              <a:rPr lang="en-US" sz="2000" b="1" dirty="0" smtClean="0"/>
              <a:t>comprehensive</a:t>
            </a:r>
            <a:r>
              <a:rPr lang="en-US" sz="2000" dirty="0" smtClean="0"/>
              <a:t> </a:t>
            </a:r>
            <a:r>
              <a:rPr lang="en-US" sz="2000" b="1" dirty="0"/>
              <a:t>comparative evaluation </a:t>
            </a:r>
            <a:r>
              <a:rPr lang="en-US" sz="2000" dirty="0" smtClean="0"/>
              <a:t>of four SBR methods.</a:t>
            </a:r>
          </a:p>
          <a:p>
            <a:r>
              <a:rPr lang="en-US" sz="2000" b="1" dirty="0" smtClean="0"/>
              <a:t>Performance: </a:t>
            </a:r>
          </a:p>
          <a:p>
            <a:pPr lvl="1"/>
            <a:r>
              <a:rPr lang="en-US" sz="1800" dirty="0" smtClean="0">
                <a:solidFill>
                  <a:schemeClr val="tx1"/>
                </a:solidFill>
              </a:rPr>
              <a:t>Li’s </a:t>
            </a:r>
            <a:r>
              <a:rPr lang="en-US" sz="1800" dirty="0">
                <a:solidFill>
                  <a:schemeClr val="tx1"/>
                </a:solidFill>
              </a:rPr>
              <a:t>SBR-VC method performs best, closely </a:t>
            </a:r>
            <a:r>
              <a:rPr lang="en-US" sz="1800" dirty="0" smtClean="0">
                <a:solidFill>
                  <a:schemeClr val="tx1"/>
                </a:solidFill>
              </a:rPr>
              <a:t>followed by </a:t>
            </a:r>
            <a:r>
              <a:rPr lang="en-US" sz="1800" dirty="0">
                <a:solidFill>
                  <a:schemeClr val="tx1"/>
                </a:solidFill>
              </a:rPr>
              <a:t>Li’s SBR-2D-3D </a:t>
            </a:r>
            <a:r>
              <a:rPr lang="en-US" sz="1800" dirty="0" smtClean="0">
                <a:solidFill>
                  <a:schemeClr val="tx1"/>
                </a:solidFill>
              </a:rPr>
              <a:t>approach. </a:t>
            </a:r>
          </a:p>
          <a:p>
            <a:pPr lvl="2">
              <a:buFont typeface="Wingdings" pitchFamily="2" charset="2"/>
              <a:buChar char="ü"/>
            </a:pPr>
            <a:r>
              <a:rPr lang="en-US" sz="1600" dirty="0" smtClean="0">
                <a:solidFill>
                  <a:schemeClr val="tx1"/>
                </a:solidFill>
              </a:rPr>
              <a:t>Similar parts: </a:t>
            </a:r>
            <a:r>
              <a:rPr lang="en-US" sz="1600" i="1" dirty="0" smtClean="0">
                <a:solidFill>
                  <a:schemeClr val="tx1"/>
                </a:solidFill>
              </a:rPr>
              <a:t>view selection</a:t>
            </a:r>
            <a:r>
              <a:rPr lang="en-US" sz="1600" dirty="0" smtClean="0">
                <a:solidFill>
                  <a:schemeClr val="tx1"/>
                </a:solidFill>
              </a:rPr>
              <a:t>-&gt; </a:t>
            </a:r>
            <a:r>
              <a:rPr lang="en-US" sz="1600" i="1" dirty="0" smtClean="0">
                <a:solidFill>
                  <a:schemeClr val="tx1"/>
                </a:solidFill>
              </a:rPr>
              <a:t>shape </a:t>
            </a:r>
            <a:r>
              <a:rPr lang="en-US" sz="1600" i="1" dirty="0">
                <a:solidFill>
                  <a:schemeClr val="tx1"/>
                </a:solidFill>
              </a:rPr>
              <a:t>context</a:t>
            </a:r>
            <a:r>
              <a:rPr lang="en-US" sz="1600" dirty="0">
                <a:solidFill>
                  <a:schemeClr val="tx1"/>
                </a:solidFill>
              </a:rPr>
              <a:t> </a:t>
            </a:r>
            <a:r>
              <a:rPr lang="en-US" sz="1600" dirty="0" smtClean="0">
                <a:solidFill>
                  <a:schemeClr val="tx1"/>
                </a:solidFill>
              </a:rPr>
              <a:t>global feature matching</a:t>
            </a:r>
            <a:endParaRPr lang="en-US" altLang="zh-CN" sz="1600" dirty="0" smtClean="0">
              <a:solidFill>
                <a:schemeClr val="tx1"/>
              </a:solidFill>
              <a:ea typeface="宋体" charset="-122"/>
              <a:cs typeface="Times New Roman" pitchFamily="18" charset="0"/>
            </a:endParaRPr>
          </a:p>
          <a:p>
            <a:pPr lvl="1"/>
            <a:r>
              <a:rPr lang="en-US" sz="1800" dirty="0" smtClean="0">
                <a:solidFill>
                  <a:schemeClr val="tx1"/>
                </a:solidFill>
              </a:rPr>
              <a:t>Both </a:t>
            </a:r>
            <a:r>
              <a:rPr lang="en-US" sz="1800" dirty="0" err="1" smtClean="0">
                <a:solidFill>
                  <a:schemeClr val="tx1"/>
                </a:solidFill>
              </a:rPr>
              <a:t>Saavedra’s</a:t>
            </a:r>
            <a:r>
              <a:rPr lang="en-US" sz="1800" dirty="0" smtClean="0">
                <a:solidFill>
                  <a:schemeClr val="tx1"/>
                </a:solidFill>
              </a:rPr>
              <a:t> FDC and </a:t>
            </a:r>
            <a:r>
              <a:rPr lang="en-US" sz="1800" dirty="0" err="1" smtClean="0">
                <a:solidFill>
                  <a:schemeClr val="tx1"/>
                </a:solidFill>
              </a:rPr>
              <a:t>Aono’s</a:t>
            </a:r>
            <a:r>
              <a:rPr lang="en-US" sz="1800" dirty="0" smtClean="0">
                <a:solidFill>
                  <a:schemeClr val="tx1"/>
                </a:solidFill>
              </a:rPr>
              <a:t> EFSD methods are based on </a:t>
            </a:r>
            <a:r>
              <a:rPr lang="en-US" sz="1800" i="1" dirty="0" smtClean="0">
                <a:solidFill>
                  <a:schemeClr val="tx1"/>
                </a:solidFill>
              </a:rPr>
              <a:t>Fourier descriptors</a:t>
            </a:r>
            <a:r>
              <a:rPr lang="en-US" sz="1800" dirty="0" smtClean="0">
                <a:solidFill>
                  <a:schemeClr val="tx1"/>
                </a:solidFill>
              </a:rPr>
              <a:t>; have inferior performance; FDC outperforms EFSC. </a:t>
            </a:r>
          </a:p>
          <a:p>
            <a:r>
              <a:rPr lang="en-US" sz="2000" b="1" dirty="0" smtClean="0"/>
              <a:t>Timing: </a:t>
            </a:r>
          </a:p>
          <a:p>
            <a:pPr lvl="1"/>
            <a:r>
              <a:rPr lang="en-US" sz="1800" dirty="0">
                <a:solidFill>
                  <a:schemeClr val="tx1"/>
                </a:solidFill>
              </a:rPr>
              <a:t>FDC is the fastest, followed by EFSD.</a:t>
            </a:r>
          </a:p>
          <a:p>
            <a:pPr lvl="1"/>
            <a:r>
              <a:rPr lang="en-US" sz="1800" dirty="0">
                <a:solidFill>
                  <a:schemeClr val="tx1"/>
                </a:solidFill>
              </a:rPr>
              <a:t>Both outperform either SBR-VC or SBR- 2D-3D on this aspect.</a:t>
            </a:r>
            <a:endParaRPr lang="en-US" altLang="zh-CN" sz="1800" dirty="0">
              <a:solidFill>
                <a:schemeClr val="tx1"/>
              </a:solidFill>
            </a:endParaRPr>
          </a:p>
        </p:txBody>
      </p:sp>
    </p:spTree>
    <p:extLst>
      <p:ext uri="{BB962C8B-B14F-4D97-AF65-F5344CB8AC3E}">
        <p14:creationId xmlns:p14="http://schemas.microsoft.com/office/powerpoint/2010/main" val="3664400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Conclusions </a:t>
            </a:r>
            <a:r>
              <a:rPr lang="en-US" dirty="0" smtClean="0">
                <a:cs typeface="Times New Roman" pitchFamily="18" charset="0"/>
              </a:rPr>
              <a:t>(2/3)</a:t>
            </a:r>
            <a:endParaRPr lang="en-US" dirty="0">
              <a:cs typeface="Times New Roman" pitchFamily="18" charset="0"/>
            </a:endParaRPr>
          </a:p>
        </p:txBody>
      </p:sp>
      <p:sp>
        <p:nvSpPr>
          <p:cNvPr id="195586" name="Content Placeholder 2"/>
          <p:cNvSpPr>
            <a:spLocks noGrp="1"/>
          </p:cNvSpPr>
          <p:nvPr>
            <p:ph sz="quarter" idx="1"/>
          </p:nvPr>
        </p:nvSpPr>
        <p:spPr>
          <a:xfrm>
            <a:off x="301625" y="1371600"/>
            <a:ext cx="8504238" cy="4572000"/>
          </a:xfrm>
        </p:spPr>
        <p:txBody>
          <a:bodyPr/>
          <a:lstStyle/>
          <a:p>
            <a:r>
              <a:rPr lang="en-US" sz="2200" dirty="0" smtClean="0"/>
              <a:t>The </a:t>
            </a:r>
            <a:r>
              <a:rPr lang="en-US" sz="2200" dirty="0"/>
              <a:t>retrieval performance, </a:t>
            </a:r>
            <a:r>
              <a:rPr lang="en-US" sz="2200" dirty="0" smtClean="0"/>
              <a:t>either accuracy </a:t>
            </a:r>
            <a:r>
              <a:rPr lang="en-US" sz="2200" dirty="0"/>
              <a:t>or </a:t>
            </a:r>
            <a:r>
              <a:rPr lang="en-US" sz="2200" dirty="0" smtClean="0"/>
              <a:t>efficiency, is </a:t>
            </a:r>
            <a:r>
              <a:rPr lang="en-US" sz="2200" b="1" dirty="0"/>
              <a:t>far from </a:t>
            </a:r>
            <a:r>
              <a:rPr lang="en-US" sz="2200" b="1" dirty="0" smtClean="0"/>
              <a:t>satisfactory. </a:t>
            </a:r>
          </a:p>
          <a:p>
            <a:r>
              <a:rPr lang="en-US" sz="2200" dirty="0"/>
              <a:t>P</a:t>
            </a:r>
            <a:r>
              <a:rPr lang="en-US" sz="2200" dirty="0" smtClean="0"/>
              <a:t>erformance </a:t>
            </a:r>
            <a:r>
              <a:rPr lang="en-US" sz="2200" dirty="0"/>
              <a:t>of </a:t>
            </a:r>
            <a:r>
              <a:rPr lang="en-US" sz="2200" dirty="0" smtClean="0"/>
              <a:t>existing sketch-based </a:t>
            </a:r>
            <a:r>
              <a:rPr lang="en-US" sz="2200" dirty="0"/>
              <a:t>retrieval algorithms </a:t>
            </a:r>
            <a:r>
              <a:rPr lang="en-US" sz="2200" b="1" dirty="0" smtClean="0"/>
              <a:t>drop </a:t>
            </a:r>
            <a:r>
              <a:rPr lang="en-US" sz="2200" b="1" dirty="0"/>
              <a:t>apparently </a:t>
            </a:r>
            <a:r>
              <a:rPr lang="en-US" sz="2200" dirty="0" smtClean="0"/>
              <a:t>when scaled </a:t>
            </a:r>
            <a:r>
              <a:rPr lang="en-US" sz="2200" dirty="0"/>
              <a:t>to a large collection. </a:t>
            </a:r>
            <a:endParaRPr lang="en-US" sz="2200" dirty="0" smtClean="0"/>
          </a:p>
          <a:p>
            <a:r>
              <a:rPr lang="en-US" sz="2200" b="1" dirty="0" smtClean="0"/>
              <a:t>Future direction: </a:t>
            </a:r>
            <a:r>
              <a:rPr lang="en-US" sz="2200" dirty="0" smtClean="0"/>
              <a:t>robust </a:t>
            </a:r>
            <a:r>
              <a:rPr lang="en-US" sz="2200" dirty="0"/>
              <a:t>and </a:t>
            </a:r>
            <a:r>
              <a:rPr lang="en-US" sz="2200" dirty="0" smtClean="0"/>
              <a:t>efficient algorithms scalable </a:t>
            </a:r>
            <a:r>
              <a:rPr lang="en-US" sz="2200" dirty="0"/>
              <a:t>to different sizes </a:t>
            </a:r>
            <a:r>
              <a:rPr lang="en-US" sz="2200" dirty="0" smtClean="0"/>
              <a:t>and types </a:t>
            </a:r>
            <a:r>
              <a:rPr lang="en-US" sz="2200" dirty="0"/>
              <a:t>of </a:t>
            </a:r>
            <a:r>
              <a:rPr lang="en-US" sz="2200" dirty="0" smtClean="0"/>
              <a:t>sketches and </a:t>
            </a:r>
            <a:r>
              <a:rPr lang="en-US" sz="2200" dirty="0"/>
              <a:t>models. </a:t>
            </a:r>
            <a:endParaRPr lang="en-US" sz="2200" dirty="0" smtClean="0"/>
          </a:p>
          <a:p>
            <a:r>
              <a:rPr lang="en-US" sz="2200" b="1" dirty="0" smtClean="0"/>
              <a:t>Recommendation:</a:t>
            </a:r>
            <a:r>
              <a:rPr lang="en-US" sz="2200" dirty="0" smtClean="0"/>
              <a:t> utilizing </a:t>
            </a:r>
            <a:r>
              <a:rPr lang="en-US" sz="2200" dirty="0"/>
              <a:t>knowledge and techniques from other </a:t>
            </a:r>
            <a:r>
              <a:rPr lang="en-US" sz="2200" dirty="0" smtClean="0"/>
              <a:t>related disciplines:</a:t>
            </a:r>
          </a:p>
          <a:p>
            <a:pPr lvl="1"/>
            <a:r>
              <a:rPr lang="en-US" sz="2000" dirty="0" smtClean="0">
                <a:solidFill>
                  <a:schemeClr val="tx1"/>
                </a:solidFill>
              </a:rPr>
              <a:t>Pattern recognition</a:t>
            </a:r>
          </a:p>
          <a:p>
            <a:pPr lvl="1"/>
            <a:r>
              <a:rPr lang="en-US" sz="2000" dirty="0" smtClean="0">
                <a:solidFill>
                  <a:schemeClr val="tx1"/>
                </a:solidFill>
              </a:rPr>
              <a:t>Machine learning</a:t>
            </a:r>
          </a:p>
          <a:p>
            <a:pPr lvl="1"/>
            <a:r>
              <a:rPr lang="en-US" sz="2000" dirty="0">
                <a:solidFill>
                  <a:schemeClr val="tx1"/>
                </a:solidFill>
              </a:rPr>
              <a:t>C</a:t>
            </a:r>
            <a:r>
              <a:rPr lang="en-US" sz="2000" dirty="0" smtClean="0">
                <a:solidFill>
                  <a:schemeClr val="tx1"/>
                </a:solidFill>
              </a:rPr>
              <a:t>omputer vision</a:t>
            </a:r>
            <a:endParaRPr lang="en-US" altLang="zh-CN" sz="2400" dirty="0" smtClean="0">
              <a:solidFill>
                <a:schemeClr val="tx1"/>
              </a:solidFill>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1840638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Conclusions </a:t>
            </a:r>
            <a:r>
              <a:rPr lang="en-US" dirty="0" smtClean="0">
                <a:cs typeface="Times New Roman" pitchFamily="18" charset="0"/>
              </a:rPr>
              <a:t>(3/3)</a:t>
            </a:r>
            <a:endParaRPr lang="en-US" dirty="0">
              <a:cs typeface="Times New Roman" pitchFamily="18" charset="0"/>
            </a:endParaRPr>
          </a:p>
        </p:txBody>
      </p:sp>
      <p:sp>
        <p:nvSpPr>
          <p:cNvPr id="195586" name="Content Placeholder 2"/>
          <p:cNvSpPr>
            <a:spLocks noGrp="1"/>
          </p:cNvSpPr>
          <p:nvPr>
            <p:ph sz="quarter" idx="1"/>
          </p:nvPr>
        </p:nvSpPr>
        <p:spPr>
          <a:xfrm>
            <a:off x="301625" y="1447800"/>
            <a:ext cx="8504238" cy="4572000"/>
          </a:xfrm>
        </p:spPr>
        <p:txBody>
          <a:bodyPr/>
          <a:lstStyle/>
          <a:p>
            <a:r>
              <a:rPr lang="en-US" sz="2400" dirty="0" smtClean="0"/>
              <a:t>An </a:t>
            </a:r>
            <a:r>
              <a:rPr lang="en-US" sz="2400" dirty="0"/>
              <a:t>attempt to further foster this </a:t>
            </a:r>
            <a:r>
              <a:rPr lang="en-US" sz="2400" i="1" dirty="0"/>
              <a:t>challenging</a:t>
            </a:r>
            <a:r>
              <a:rPr lang="en-US" sz="2400" dirty="0"/>
              <a:t> and </a:t>
            </a:r>
            <a:r>
              <a:rPr lang="en-US" sz="2400" i="1" dirty="0" smtClean="0"/>
              <a:t>interesting</a:t>
            </a:r>
            <a:r>
              <a:rPr lang="en-US" sz="2400" dirty="0" smtClean="0"/>
              <a:t> </a:t>
            </a:r>
            <a:r>
              <a:rPr lang="en-US" sz="2400" b="1" dirty="0" smtClean="0"/>
              <a:t>research direction</a:t>
            </a:r>
            <a:r>
              <a:rPr lang="en-US" sz="2400" dirty="0" smtClean="0"/>
              <a:t>.</a:t>
            </a:r>
          </a:p>
          <a:p>
            <a:r>
              <a:rPr lang="en-US" sz="2400" dirty="0"/>
              <a:t>Though </a:t>
            </a:r>
            <a:r>
              <a:rPr lang="en-US" sz="2400" dirty="0" smtClean="0"/>
              <a:t>challenging</a:t>
            </a:r>
            <a:r>
              <a:rPr lang="en-US" sz="2400" dirty="0"/>
              <a:t>, </a:t>
            </a:r>
            <a:r>
              <a:rPr lang="en-US" sz="2400" b="1" dirty="0" smtClean="0"/>
              <a:t>3</a:t>
            </a:r>
            <a:r>
              <a:rPr lang="en-US" sz="2400" dirty="0" smtClean="0"/>
              <a:t> </a:t>
            </a:r>
            <a:r>
              <a:rPr lang="en-US" sz="2400" dirty="0"/>
              <a:t>groups </a:t>
            </a:r>
            <a:r>
              <a:rPr lang="en-US" sz="2400" dirty="0" smtClean="0"/>
              <a:t>successfully participated </a:t>
            </a:r>
            <a:r>
              <a:rPr lang="en-US" sz="2400" dirty="0"/>
              <a:t>in the track and </a:t>
            </a:r>
            <a:r>
              <a:rPr lang="en-US" sz="2400" dirty="0" smtClean="0"/>
              <a:t>contributed </a:t>
            </a:r>
            <a:r>
              <a:rPr lang="en-US" sz="2400" b="1" dirty="0" smtClean="0"/>
              <a:t>5</a:t>
            </a:r>
            <a:r>
              <a:rPr lang="en-US" sz="2400" dirty="0" smtClean="0"/>
              <a:t> </a:t>
            </a:r>
            <a:r>
              <a:rPr lang="en-US" sz="2400" dirty="0"/>
              <a:t>runs of </a:t>
            </a:r>
            <a:r>
              <a:rPr lang="en-US" sz="2400" b="1" dirty="0"/>
              <a:t>4</a:t>
            </a:r>
            <a:r>
              <a:rPr lang="en-US" sz="2400" dirty="0"/>
              <a:t> methods.</a:t>
            </a:r>
            <a:endParaRPr lang="en-US" altLang="zh-CN" sz="2600" dirty="0" smtClean="0">
              <a:latin typeface="Times New Roman" pitchFamily="18" charset="0"/>
              <a:ea typeface="宋体" charset="-122"/>
              <a:cs typeface="Times New Roman" pitchFamily="18" charset="0"/>
            </a:endParaRPr>
          </a:p>
          <a:p>
            <a:r>
              <a:rPr lang="en-US" sz="2400" dirty="0" smtClean="0"/>
              <a:t>Provided a common </a:t>
            </a:r>
            <a:r>
              <a:rPr lang="en-US" sz="2400" b="1" dirty="0"/>
              <a:t>platform</a:t>
            </a:r>
            <a:r>
              <a:rPr lang="en-US" sz="2400" dirty="0"/>
              <a:t> </a:t>
            </a:r>
            <a:r>
              <a:rPr lang="en-US" sz="2400" dirty="0" smtClean="0"/>
              <a:t>to </a:t>
            </a:r>
            <a:r>
              <a:rPr lang="en-US" sz="2400" dirty="0"/>
              <a:t>solicit current </a:t>
            </a:r>
            <a:r>
              <a:rPr lang="en-US" sz="2400" dirty="0" smtClean="0"/>
              <a:t>approaches </a:t>
            </a:r>
            <a:r>
              <a:rPr lang="en-US" sz="2400" dirty="0"/>
              <a:t>in terms of this </a:t>
            </a:r>
            <a:r>
              <a:rPr lang="en-US" sz="2400" dirty="0" smtClean="0"/>
              <a:t>large scale </a:t>
            </a:r>
            <a:r>
              <a:rPr lang="en-US" sz="2400" dirty="0"/>
              <a:t>retrieval scenario. </a:t>
            </a:r>
            <a:endParaRPr lang="en-US" sz="2400" dirty="0" smtClean="0"/>
          </a:p>
          <a:p>
            <a:r>
              <a:rPr lang="en-US" sz="2400" dirty="0" smtClean="0"/>
              <a:t>The </a:t>
            </a:r>
            <a:r>
              <a:rPr lang="en-US" sz="2400" b="1" dirty="0" smtClean="0"/>
              <a:t>large scale sketch retrieval benchmark </a:t>
            </a:r>
            <a:r>
              <a:rPr lang="en-US" sz="2400" dirty="0" smtClean="0"/>
              <a:t>will become a useful </a:t>
            </a:r>
            <a:r>
              <a:rPr lang="en-US" sz="2400" dirty="0"/>
              <a:t>reference for </a:t>
            </a:r>
            <a:r>
              <a:rPr lang="en-US" sz="2400" dirty="0" smtClean="0"/>
              <a:t>this </a:t>
            </a:r>
            <a:r>
              <a:rPr lang="en-US" sz="2400" dirty="0"/>
              <a:t>community.</a:t>
            </a:r>
            <a:endParaRPr lang="en-US" sz="2600" dirty="0" smtClean="0">
              <a:latin typeface="Times New Roman" pitchFamily="18" charset="0"/>
              <a:cs typeface="Times New Roman" pitchFamily="18" charset="0"/>
            </a:endParaRPr>
          </a:p>
          <a:p>
            <a:pPr lvl="1" eaLnBrk="1" hangingPunct="1"/>
            <a:endParaRPr lang="en-US" altLang="zh-CN" sz="1600"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561659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Future Work </a:t>
            </a:r>
          </a:p>
        </p:txBody>
      </p:sp>
      <p:sp>
        <p:nvSpPr>
          <p:cNvPr id="195586" name="Content Placeholder 2"/>
          <p:cNvSpPr>
            <a:spLocks noGrp="1"/>
          </p:cNvSpPr>
          <p:nvPr>
            <p:ph sz="quarter" idx="1"/>
          </p:nvPr>
        </p:nvSpPr>
        <p:spPr>
          <a:xfrm>
            <a:off x="301625" y="1527175"/>
            <a:ext cx="8504238" cy="4572000"/>
          </a:xfrm>
        </p:spPr>
        <p:txBody>
          <a:bodyPr/>
          <a:lstStyle/>
          <a:p>
            <a:r>
              <a:rPr lang="en-US" dirty="0" smtClean="0">
                <a:cs typeface="Times New Roman" pitchFamily="18" charset="0"/>
              </a:rPr>
              <a:t>Extend to a more </a:t>
            </a:r>
            <a:r>
              <a:rPr lang="en-US" b="1" dirty="0" smtClean="0">
                <a:cs typeface="Times New Roman" pitchFamily="18" charset="0"/>
              </a:rPr>
              <a:t>representative</a:t>
            </a:r>
            <a:r>
              <a:rPr lang="en-US" dirty="0" smtClean="0">
                <a:cs typeface="Times New Roman" pitchFamily="18" charset="0"/>
              </a:rPr>
              <a:t> benchmark by</a:t>
            </a:r>
          </a:p>
          <a:p>
            <a:pPr lvl="1" eaLnBrk="1" hangingPunct="1"/>
            <a:r>
              <a:rPr lang="en-US" sz="2400" dirty="0" smtClean="0">
                <a:solidFill>
                  <a:schemeClr val="tx1"/>
                </a:solidFill>
                <a:cs typeface="Times New Roman" pitchFamily="18" charset="0"/>
              </a:rPr>
              <a:t>Making </a:t>
            </a:r>
            <a:r>
              <a:rPr lang="en-US" sz="2400" dirty="0">
                <a:solidFill>
                  <a:schemeClr val="tx1"/>
                </a:solidFill>
                <a:cs typeface="Times New Roman" pitchFamily="18" charset="0"/>
              </a:rPr>
              <a:t>each </a:t>
            </a:r>
            <a:r>
              <a:rPr lang="en-US" sz="2400" dirty="0" smtClean="0">
                <a:solidFill>
                  <a:schemeClr val="tx1"/>
                </a:solidFill>
                <a:cs typeface="Times New Roman" pitchFamily="18" charset="0"/>
              </a:rPr>
              <a:t>class of the </a:t>
            </a:r>
            <a:r>
              <a:rPr lang="en-US" sz="2400" dirty="0">
                <a:solidFill>
                  <a:schemeClr val="tx1"/>
                </a:solidFill>
                <a:cs typeface="Times New Roman" pitchFamily="18" charset="0"/>
              </a:rPr>
              <a:t>target 3D model dataset </a:t>
            </a:r>
            <a:r>
              <a:rPr lang="en-US" sz="2400" dirty="0" smtClean="0">
                <a:solidFill>
                  <a:schemeClr val="tx1"/>
                </a:solidFill>
                <a:cs typeface="Times New Roman" pitchFamily="18" charset="0"/>
              </a:rPr>
              <a:t>contain </a:t>
            </a:r>
            <a:r>
              <a:rPr lang="en-US" sz="2400" dirty="0">
                <a:solidFill>
                  <a:schemeClr val="tx1"/>
                </a:solidFill>
                <a:cs typeface="Times New Roman" pitchFamily="18" charset="0"/>
              </a:rPr>
              <a:t>the </a:t>
            </a:r>
            <a:r>
              <a:rPr lang="en-US" sz="2400" i="1" dirty="0">
                <a:solidFill>
                  <a:schemeClr val="tx1"/>
                </a:solidFill>
                <a:cs typeface="Times New Roman" pitchFamily="18" charset="0"/>
              </a:rPr>
              <a:t>same</a:t>
            </a:r>
            <a:r>
              <a:rPr lang="en-US" sz="2400" dirty="0">
                <a:solidFill>
                  <a:schemeClr val="tx1"/>
                </a:solidFill>
                <a:cs typeface="Times New Roman" pitchFamily="18" charset="0"/>
              </a:rPr>
              <a:t> number of </a:t>
            </a:r>
            <a:r>
              <a:rPr lang="en-US" sz="2400" dirty="0" smtClean="0">
                <a:solidFill>
                  <a:schemeClr val="tx1"/>
                </a:solidFill>
                <a:cs typeface="Times New Roman" pitchFamily="18" charset="0"/>
              </a:rPr>
              <a:t>models.</a:t>
            </a:r>
          </a:p>
          <a:p>
            <a:pPr lvl="2" eaLnBrk="1" hangingPunct="1">
              <a:buFont typeface="Wingdings" pitchFamily="2" charset="2"/>
              <a:buChar char="ü"/>
            </a:pPr>
            <a:r>
              <a:rPr lang="en-US" dirty="0" smtClean="0">
                <a:solidFill>
                  <a:schemeClr val="tx1"/>
                </a:solidFill>
                <a:cs typeface="Times New Roman" pitchFamily="18" charset="0"/>
              </a:rPr>
              <a:t>Remove </a:t>
            </a:r>
            <a:r>
              <a:rPr lang="en-US" dirty="0">
                <a:solidFill>
                  <a:schemeClr val="tx1"/>
                </a:solidFill>
                <a:cs typeface="Times New Roman" pitchFamily="18" charset="0"/>
              </a:rPr>
              <a:t>the remaining </a:t>
            </a:r>
            <a:r>
              <a:rPr lang="en-US" dirty="0" smtClean="0">
                <a:solidFill>
                  <a:schemeClr val="tx1"/>
                </a:solidFill>
                <a:cs typeface="Times New Roman" pitchFamily="18" charset="0"/>
              </a:rPr>
              <a:t>bias in the target dataset.</a:t>
            </a:r>
            <a:endParaRPr lang="en-US" altLang="zh-CN" dirty="0">
              <a:solidFill>
                <a:schemeClr val="tx1"/>
              </a:solidFill>
              <a:cs typeface="Times New Roman" pitchFamily="18" charset="0"/>
            </a:endParaRPr>
          </a:p>
        </p:txBody>
      </p:sp>
    </p:spTree>
    <p:extLst>
      <p:ext uri="{BB962C8B-B14F-4D97-AF65-F5344CB8AC3E}">
        <p14:creationId xmlns:p14="http://schemas.microsoft.com/office/powerpoint/2010/main" val="176758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Acknowledgement</a:t>
            </a:r>
          </a:p>
        </p:txBody>
      </p:sp>
      <p:sp>
        <p:nvSpPr>
          <p:cNvPr id="195586" name="Content Placeholder 2"/>
          <p:cNvSpPr>
            <a:spLocks noGrp="1"/>
          </p:cNvSpPr>
          <p:nvPr>
            <p:ph sz="quarter" idx="1"/>
          </p:nvPr>
        </p:nvSpPr>
        <p:spPr>
          <a:xfrm>
            <a:off x="301625" y="1527175"/>
            <a:ext cx="8504238" cy="4572000"/>
          </a:xfrm>
        </p:spPr>
        <p:txBody>
          <a:bodyPr/>
          <a:lstStyle/>
          <a:p>
            <a:r>
              <a:rPr lang="en-US" sz="2400" dirty="0" smtClean="0"/>
              <a:t>This </a:t>
            </a:r>
            <a:r>
              <a:rPr lang="en-US" sz="2400" dirty="0"/>
              <a:t>work of Bo Li and Yijuan Lu is supported by the </a:t>
            </a:r>
            <a:r>
              <a:rPr lang="en-US" sz="2400" dirty="0" smtClean="0"/>
              <a:t>Texas State </a:t>
            </a:r>
            <a:r>
              <a:rPr lang="en-US" sz="2400" dirty="0"/>
              <a:t>University Research Enhancement Program (REP</a:t>
            </a:r>
            <a:r>
              <a:rPr lang="en-US" sz="2400" dirty="0" smtClean="0"/>
              <a:t>), Army </a:t>
            </a:r>
            <a:r>
              <a:rPr lang="en-US" sz="2400" dirty="0"/>
              <a:t>Research Office grant W911NF-12-1-0057, and </a:t>
            </a:r>
            <a:r>
              <a:rPr lang="en-US" sz="2400" dirty="0" smtClean="0"/>
              <a:t>NSF CRI </a:t>
            </a:r>
            <a:r>
              <a:rPr lang="en-US" sz="2400" dirty="0"/>
              <a:t>1058724 to Dr. Yijuan Lu. </a:t>
            </a:r>
            <a:endParaRPr lang="en-US" sz="2400" dirty="0" smtClean="0"/>
          </a:p>
          <a:p>
            <a:r>
              <a:rPr lang="en-US" sz="2400" dirty="0" smtClean="0"/>
              <a:t>The </a:t>
            </a:r>
            <a:r>
              <a:rPr lang="en-US" sz="2400" dirty="0"/>
              <a:t>work of </a:t>
            </a:r>
            <a:r>
              <a:rPr lang="en-US" sz="2400" dirty="0" err="1"/>
              <a:t>Afzal</a:t>
            </a:r>
            <a:r>
              <a:rPr lang="en-US" sz="2400" dirty="0"/>
              <a:t> </a:t>
            </a:r>
            <a:r>
              <a:rPr lang="en-US" sz="2400" dirty="0" err="1"/>
              <a:t>Godil</a:t>
            </a:r>
            <a:r>
              <a:rPr lang="en-US" sz="2400" dirty="0"/>
              <a:t> </a:t>
            </a:r>
            <a:r>
              <a:rPr lang="en-US" sz="2400" dirty="0" smtClean="0"/>
              <a:t>is supported </a:t>
            </a:r>
            <a:r>
              <a:rPr lang="en-US" sz="2400" dirty="0"/>
              <a:t>by the Shape Metrology IMS.</a:t>
            </a:r>
          </a:p>
          <a:p>
            <a:r>
              <a:rPr lang="en-US" sz="2400" dirty="0"/>
              <a:t>We would like to thank Mathias </a:t>
            </a:r>
            <a:r>
              <a:rPr lang="en-US" sz="2400" dirty="0" err="1"/>
              <a:t>Eitz</a:t>
            </a:r>
            <a:r>
              <a:rPr lang="en-US" sz="2400" dirty="0"/>
              <a:t>, James Hays </a:t>
            </a:r>
            <a:r>
              <a:rPr lang="en-US" sz="2400" dirty="0" smtClean="0"/>
              <a:t>and Marc </a:t>
            </a:r>
            <a:r>
              <a:rPr lang="en-US" sz="2400" dirty="0" err="1"/>
              <a:t>Alexa</a:t>
            </a:r>
            <a:r>
              <a:rPr lang="en-US" sz="2400" dirty="0"/>
              <a:t> who collected the sketches; as well as </a:t>
            </a:r>
            <a:r>
              <a:rPr lang="en-US" sz="2400" dirty="0" smtClean="0"/>
              <a:t>Philip </a:t>
            </a:r>
            <a:r>
              <a:rPr lang="en-US" sz="2400" dirty="0" err="1" smtClean="0"/>
              <a:t>Shilane</a:t>
            </a:r>
            <a:r>
              <a:rPr lang="en-US" sz="2400" dirty="0"/>
              <a:t>, Patrick Min, Michael M. </a:t>
            </a:r>
            <a:r>
              <a:rPr lang="en-US" sz="2400" dirty="0" err="1"/>
              <a:t>Kazhdan</a:t>
            </a:r>
            <a:r>
              <a:rPr lang="en-US" sz="2400" dirty="0"/>
              <a:t>, Thomas </a:t>
            </a:r>
            <a:r>
              <a:rPr lang="en-US" sz="2400" dirty="0" smtClean="0"/>
              <a:t>A. </a:t>
            </a:r>
            <a:r>
              <a:rPr lang="en-US" sz="2400" dirty="0" err="1" smtClean="0"/>
              <a:t>Funkhouser</a:t>
            </a:r>
            <a:r>
              <a:rPr lang="en-US" sz="2400" dirty="0" smtClean="0"/>
              <a:t> </a:t>
            </a:r>
            <a:r>
              <a:rPr lang="en-US" sz="2400" dirty="0"/>
              <a:t>who built the Princeton Shape Benchmark.</a:t>
            </a:r>
            <a:endParaRPr lang="en-US" altLang="zh-CN" sz="2400" dirty="0">
              <a:solidFill>
                <a:schemeClr val="tx1"/>
              </a:solidFill>
              <a:cs typeface="Times New Roman" pitchFamily="18" charset="0"/>
            </a:endParaRPr>
          </a:p>
        </p:txBody>
      </p:sp>
    </p:spTree>
    <p:extLst>
      <p:ext uri="{BB962C8B-B14F-4D97-AF65-F5344CB8AC3E}">
        <p14:creationId xmlns:p14="http://schemas.microsoft.com/office/powerpoint/2010/main" val="3386475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WordArt 4"/>
          <p:cNvSpPr>
            <a:spLocks noChangeArrowheads="1" noChangeShapeType="1" noTextEdit="1"/>
          </p:cNvSpPr>
          <p:nvPr/>
        </p:nvSpPr>
        <p:spPr bwMode="auto">
          <a:xfrm>
            <a:off x="3200400" y="2362200"/>
            <a:ext cx="2905125" cy="1866900"/>
          </a:xfrm>
          <a:prstGeom prst="rect">
            <a:avLst/>
          </a:prstGeom>
        </p:spPr>
        <p:txBody>
          <a:bodyPr wrap="none" fromWordArt="1">
            <a:prstTxWarp prst="textPlain">
              <a:avLst>
                <a:gd name="adj" fmla="val 50000"/>
              </a:avLst>
            </a:prstTxWarp>
          </a:bodyPr>
          <a:lstStyle/>
          <a:p>
            <a:pPr algn="ctr"/>
            <a:r>
              <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rPr>
              <a:t>Thank you!</a:t>
            </a:r>
          </a:p>
          <a:p>
            <a:pPr algn="ctr"/>
            <a:endPar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endParaRPr>
          </a:p>
          <a:p>
            <a:pPr algn="ctr"/>
            <a:r>
              <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rPr>
              <a:t>Any Questions?</a:t>
            </a:r>
            <a:endParaRPr lang="en-US" altLang="zh-CN" sz="3600" kern="10" dirty="0">
              <a:ln w="19050">
                <a:solidFill>
                  <a:srgbClr val="99CCFF"/>
                </a:solidFill>
                <a:round/>
                <a:headEnd/>
                <a:tailEnd/>
              </a:ln>
              <a:solidFill>
                <a:srgbClr val="0066CC"/>
              </a:solidFill>
              <a:effectLst>
                <a:outerShdw dist="35921" dir="2700000" algn="ctr" rotWithShape="0">
                  <a:srgbClr val="990000"/>
                </a:outerShdw>
              </a:effectLst>
              <a:latin typeface="Georg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Introduction</a:t>
            </a:r>
            <a:endParaRPr lang="en-US" dirty="0">
              <a:cs typeface="Times New Roman" pitchFamily="18" charset="0"/>
            </a:endParaRPr>
          </a:p>
        </p:txBody>
      </p:sp>
      <p:sp>
        <p:nvSpPr>
          <p:cNvPr id="13314" name="Content Placeholder 2"/>
          <p:cNvSpPr>
            <a:spLocks noGrp="1"/>
          </p:cNvSpPr>
          <p:nvPr>
            <p:ph sz="quarter" idx="1"/>
          </p:nvPr>
        </p:nvSpPr>
        <p:spPr>
          <a:xfrm>
            <a:off x="301625" y="1524000"/>
            <a:ext cx="8504238" cy="4498975"/>
          </a:xfrm>
        </p:spPr>
        <p:txBody>
          <a:bodyPr/>
          <a:lstStyle/>
          <a:p>
            <a:r>
              <a:rPr lang="en-US" sz="2000" b="1" dirty="0">
                <a:cs typeface="Times New Roman" pitchFamily="18" charset="0"/>
              </a:rPr>
              <a:t>Sketch-based 3D model retrieval </a:t>
            </a:r>
            <a:r>
              <a:rPr lang="en-US" sz="2000" dirty="0">
                <a:cs typeface="Times New Roman" pitchFamily="18" charset="0"/>
              </a:rPr>
              <a:t>is focusing on </a:t>
            </a:r>
            <a:r>
              <a:rPr lang="en-US" sz="2000" dirty="0" smtClean="0">
                <a:cs typeface="Times New Roman" pitchFamily="18" charset="0"/>
              </a:rPr>
              <a:t>retrieving relevant </a:t>
            </a:r>
            <a:r>
              <a:rPr lang="en-US" sz="2000" dirty="0">
                <a:cs typeface="Times New Roman" pitchFamily="18" charset="0"/>
              </a:rPr>
              <a:t>3D models using sketch(</a:t>
            </a:r>
            <a:r>
              <a:rPr lang="en-US" sz="2000" dirty="0" err="1">
                <a:cs typeface="Times New Roman" pitchFamily="18" charset="0"/>
              </a:rPr>
              <a:t>es</a:t>
            </a:r>
            <a:r>
              <a:rPr lang="en-US" sz="2000" dirty="0">
                <a:cs typeface="Times New Roman" pitchFamily="18" charset="0"/>
              </a:rPr>
              <a:t>) as input. </a:t>
            </a:r>
            <a:endParaRPr lang="en-US" sz="2000" dirty="0" smtClean="0">
              <a:cs typeface="Times New Roman" pitchFamily="18" charset="0"/>
            </a:endParaRPr>
          </a:p>
          <a:p>
            <a:r>
              <a:rPr lang="en-US" sz="2000" b="1" dirty="0" smtClean="0">
                <a:cs typeface="Times New Roman" pitchFamily="18" charset="0"/>
              </a:rPr>
              <a:t>Characteristics of the scheme:</a:t>
            </a:r>
            <a:r>
              <a:rPr lang="en-US" sz="2000" dirty="0" smtClean="0">
                <a:cs typeface="Times New Roman" pitchFamily="18" charset="0"/>
              </a:rPr>
              <a:t> </a:t>
            </a:r>
          </a:p>
          <a:p>
            <a:pPr lvl="1">
              <a:buFont typeface="Courier New" pitchFamily="49" charset="0"/>
              <a:buChar char="o"/>
            </a:pPr>
            <a:r>
              <a:rPr lang="en-US" sz="1800" dirty="0">
                <a:solidFill>
                  <a:schemeClr val="tx1"/>
                </a:solidFill>
                <a:cs typeface="Times New Roman" pitchFamily="18" charset="0"/>
              </a:rPr>
              <a:t>I</a:t>
            </a:r>
            <a:r>
              <a:rPr lang="en-US" sz="1800" dirty="0" smtClean="0">
                <a:solidFill>
                  <a:schemeClr val="tx1"/>
                </a:solidFill>
                <a:cs typeface="Times New Roman" pitchFamily="18" charset="0"/>
              </a:rPr>
              <a:t>ntuitive and convenient, easy </a:t>
            </a:r>
            <a:r>
              <a:rPr lang="en-US" sz="1800" dirty="0">
                <a:solidFill>
                  <a:schemeClr val="tx1"/>
                </a:solidFill>
                <a:cs typeface="Times New Roman" pitchFamily="18" charset="0"/>
              </a:rPr>
              <a:t>for users to </a:t>
            </a:r>
            <a:r>
              <a:rPr lang="en-US" sz="1800" dirty="0" smtClean="0">
                <a:solidFill>
                  <a:schemeClr val="tx1"/>
                </a:solidFill>
                <a:cs typeface="Times New Roman" pitchFamily="18" charset="0"/>
              </a:rPr>
              <a:t>learn.</a:t>
            </a:r>
          </a:p>
          <a:p>
            <a:pPr lvl="1">
              <a:buFont typeface="Courier New" pitchFamily="49" charset="0"/>
              <a:buChar char="o"/>
            </a:pPr>
            <a:r>
              <a:rPr lang="en-US" sz="1800" dirty="0" smtClean="0">
                <a:solidFill>
                  <a:schemeClr val="tx1"/>
                </a:solidFill>
                <a:cs typeface="Times New Roman" pitchFamily="18" charset="0"/>
              </a:rPr>
              <a:t>Popular and important for related applications, such as:</a:t>
            </a:r>
          </a:p>
          <a:p>
            <a:pPr lvl="2">
              <a:buFont typeface="Wingdings" pitchFamily="2" charset="2"/>
              <a:buChar char="ü"/>
            </a:pPr>
            <a:r>
              <a:rPr lang="en-US" sz="1800" dirty="0" smtClean="0">
                <a:cs typeface="Times New Roman" pitchFamily="18" charset="0"/>
              </a:rPr>
              <a:t>Sketch-based modeling and recognition.</a:t>
            </a:r>
          </a:p>
          <a:p>
            <a:pPr lvl="2">
              <a:buFont typeface="Wingdings" pitchFamily="2" charset="2"/>
              <a:buChar char="ü"/>
            </a:pPr>
            <a:r>
              <a:rPr lang="en-US" sz="1800" dirty="0" smtClean="0">
                <a:cs typeface="Times New Roman" pitchFamily="18" charset="0"/>
              </a:rPr>
              <a:t>3D animation production via 3D reconstruction of a 2D </a:t>
            </a:r>
            <a:r>
              <a:rPr lang="en-US" sz="1800" dirty="0">
                <a:cs typeface="Times New Roman" pitchFamily="18" charset="0"/>
              </a:rPr>
              <a:t>scene </a:t>
            </a:r>
            <a:r>
              <a:rPr lang="en-US" sz="1800" dirty="0" smtClean="0">
                <a:cs typeface="Times New Roman" pitchFamily="18" charset="0"/>
              </a:rPr>
              <a:t>sketch.</a:t>
            </a:r>
          </a:p>
          <a:p>
            <a:r>
              <a:rPr lang="en-US" sz="2000" b="1" dirty="0" smtClean="0">
                <a:cs typeface="Times New Roman" pitchFamily="18" charset="0"/>
              </a:rPr>
              <a:t>Previous work </a:t>
            </a:r>
            <a:r>
              <a:rPr lang="en-US" sz="2000" dirty="0">
                <a:cs typeface="Times New Roman" pitchFamily="18" charset="0"/>
              </a:rPr>
              <a:t>on sketch-based 3D object retrieval has </a:t>
            </a:r>
            <a:r>
              <a:rPr lang="en-US" sz="2000" dirty="0" smtClean="0">
                <a:cs typeface="Times New Roman" pitchFamily="18" charset="0"/>
              </a:rPr>
              <a:t>evaluated sketch-based </a:t>
            </a:r>
            <a:r>
              <a:rPr lang="en-US" sz="2000" dirty="0">
                <a:cs typeface="Times New Roman" pitchFamily="18" charset="0"/>
              </a:rPr>
              <a:t>retrieval on </a:t>
            </a:r>
            <a:r>
              <a:rPr lang="en-US" sz="2000" i="1" dirty="0">
                <a:cs typeface="Times New Roman" pitchFamily="18" charset="0"/>
              </a:rPr>
              <a:t>rather small </a:t>
            </a:r>
            <a:r>
              <a:rPr lang="en-US" sz="2000" dirty="0" smtClean="0">
                <a:cs typeface="Times New Roman" pitchFamily="18" charset="0"/>
              </a:rPr>
              <a:t>benchmarks.</a:t>
            </a:r>
          </a:p>
          <a:p>
            <a:r>
              <a:rPr lang="en-US" sz="2000" b="1" dirty="0" smtClean="0">
                <a:cs typeface="Times New Roman" pitchFamily="18" charset="0"/>
              </a:rPr>
              <a:t>We </a:t>
            </a:r>
            <a:r>
              <a:rPr lang="en-US" sz="2000" b="1" dirty="0">
                <a:cs typeface="Times New Roman" pitchFamily="18" charset="0"/>
              </a:rPr>
              <a:t>organized this track to </a:t>
            </a:r>
            <a:r>
              <a:rPr lang="en-US" sz="2000" dirty="0" smtClean="0">
                <a:cs typeface="Times New Roman" pitchFamily="18" charset="0"/>
              </a:rPr>
              <a:t>further foster </a:t>
            </a:r>
            <a:r>
              <a:rPr lang="en-US" sz="2000" dirty="0">
                <a:cs typeface="Times New Roman" pitchFamily="18" charset="0"/>
              </a:rPr>
              <a:t>this challenging research area by building </a:t>
            </a:r>
            <a:r>
              <a:rPr lang="en-US" sz="2000" i="1" dirty="0">
                <a:cs typeface="Times New Roman" pitchFamily="18" charset="0"/>
              </a:rPr>
              <a:t>a </a:t>
            </a:r>
            <a:r>
              <a:rPr lang="en-US" sz="2000" i="1" dirty="0" smtClean="0">
                <a:cs typeface="Times New Roman" pitchFamily="18" charset="0"/>
              </a:rPr>
              <a:t>large scale benchmark</a:t>
            </a:r>
            <a:r>
              <a:rPr lang="en-US" sz="2000" dirty="0" smtClean="0">
                <a:cs typeface="Times New Roman" pitchFamily="18" charset="0"/>
              </a:rPr>
              <a:t>. </a:t>
            </a:r>
          </a:p>
        </p:txBody>
      </p:sp>
    </p:spTree>
    <p:extLst>
      <p:ext uri="{BB962C8B-B14F-4D97-AF65-F5344CB8AC3E}">
        <p14:creationId xmlns:p14="http://schemas.microsoft.com/office/powerpoint/2010/main" val="4018358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tr-TR" altLang="zh-CN" sz="2800" dirty="0">
                <a:cs typeface="Times New Roman" pitchFamily="18" charset="0"/>
              </a:rPr>
              <a:t>Contributors </a:t>
            </a:r>
            <a:endParaRPr lang="en-US" altLang="zh-CN" sz="2800" dirty="0" smtClean="0">
              <a:cs typeface="Times New Roman" pitchFamily="18" charset="0"/>
            </a:endParaRPr>
          </a:p>
          <a:p>
            <a:pPr eaLnBrk="1" hangingPunct="1">
              <a:spcBef>
                <a:spcPts val="800"/>
              </a:spcBef>
              <a:spcAft>
                <a:spcPts val="1200"/>
              </a:spcAft>
            </a:pPr>
            <a:r>
              <a:rPr lang="en-US" sz="2800" dirty="0" smtClean="0">
                <a:cs typeface="Times New Roman" pitchFamily="18" charset="0"/>
              </a:rPr>
              <a:t>Introduction</a:t>
            </a:r>
          </a:p>
          <a:p>
            <a:pPr eaLnBrk="1" hangingPunct="1">
              <a:spcBef>
                <a:spcPts val="800"/>
              </a:spcBef>
              <a:spcAft>
                <a:spcPts val="1200"/>
              </a:spcAft>
            </a:pPr>
            <a:r>
              <a:rPr lang="en-US" sz="2800" dirty="0" smtClean="0">
                <a:cs typeface="Times New Roman" pitchFamily="18" charset="0"/>
                <a:hlinkClick r:id="rId3" action="ppaction://hlinksldjump"/>
              </a:rPr>
              <a:t>Benchmark</a:t>
            </a:r>
            <a:r>
              <a:rPr lang="tr-TR" altLang="zh-CN" sz="2800" dirty="0"/>
              <a:t> </a:t>
            </a:r>
            <a:endParaRPr lang="en-US" altLang="zh-CN" sz="2800" dirty="0" smtClean="0"/>
          </a:p>
          <a:p>
            <a:pPr eaLnBrk="1" hangingPunct="1">
              <a:spcBef>
                <a:spcPts val="800"/>
              </a:spcBef>
              <a:spcAft>
                <a:spcPts val="1200"/>
              </a:spcAft>
            </a:pPr>
            <a:r>
              <a:rPr lang="en-US" altLang="zh-CN" sz="2800" dirty="0" smtClean="0"/>
              <a:t>Methods</a:t>
            </a:r>
          </a:p>
          <a:p>
            <a:pPr eaLnBrk="1" hangingPunct="1">
              <a:spcBef>
                <a:spcPts val="800"/>
              </a:spcBef>
              <a:spcAft>
                <a:spcPts val="1200"/>
              </a:spcAft>
            </a:pPr>
            <a:r>
              <a:rPr lang="en-US" altLang="zh-CN" sz="2800" dirty="0" smtClean="0">
                <a:ea typeface="宋体" charset="-122"/>
                <a:cs typeface="Times New Roman" pitchFamily="18" charset="0"/>
              </a:rPr>
              <a:t>Evaluation</a:t>
            </a:r>
          </a:p>
          <a:p>
            <a:pPr eaLnBrk="1" hangingPunct="1">
              <a:spcBef>
                <a:spcPts val="800"/>
              </a:spcBef>
              <a:spcAft>
                <a:spcPts val="1200"/>
              </a:spcAft>
            </a:pPr>
            <a:r>
              <a:rPr lang="en-US" altLang="zh-CN" sz="2800" dirty="0" smtClean="0">
                <a:ea typeface="宋体" charset="-122"/>
                <a:cs typeface="Times New Roman" pitchFamily="18" charset="0"/>
              </a:rPr>
              <a:t>Results</a:t>
            </a:r>
          </a:p>
          <a:p>
            <a:pPr eaLnBrk="1" hangingPunct="1">
              <a:spcBef>
                <a:spcPts val="800"/>
              </a:spcBef>
              <a:spcAft>
                <a:spcPts val="1200"/>
              </a:spcAft>
            </a:pPr>
            <a:r>
              <a:rPr lang="en-US" sz="2800" dirty="0" smtClean="0">
                <a:cs typeface="Times New Roman" pitchFamily="18" charset="0"/>
              </a:rPr>
              <a:t>Conclusions and Future Work</a:t>
            </a:r>
          </a:p>
          <a:p>
            <a:pPr eaLnBrk="1" hangingPunct="1">
              <a:lnSpc>
                <a:spcPct val="70000"/>
              </a:lnSpc>
            </a:pPr>
            <a:endParaRPr lang="en-US" altLang="zh-CN" sz="2000" dirty="0" smtClean="0">
              <a:cs typeface="Times New Roman" pitchFamily="18" charset="0"/>
            </a:endParaRPr>
          </a:p>
        </p:txBody>
      </p:sp>
    </p:spTree>
    <p:extLst>
      <p:ext uri="{BB962C8B-B14F-4D97-AF65-F5344CB8AC3E}">
        <p14:creationId xmlns:p14="http://schemas.microsoft.com/office/powerpoint/2010/main" val="337935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Benchmark (1/5)</a:t>
            </a:r>
            <a:endParaRPr lang="en-US" dirty="0">
              <a:cs typeface="Times New Roman" pitchFamily="18" charset="0"/>
            </a:endParaRPr>
          </a:p>
        </p:txBody>
      </p:sp>
      <p:sp>
        <p:nvSpPr>
          <p:cNvPr id="13314" name="Content Placeholder 2"/>
          <p:cNvSpPr>
            <a:spLocks noGrp="1"/>
          </p:cNvSpPr>
          <p:nvPr>
            <p:ph sz="quarter" idx="1"/>
          </p:nvPr>
        </p:nvSpPr>
        <p:spPr>
          <a:xfrm>
            <a:off x="301625" y="1371600"/>
            <a:ext cx="8504238" cy="4803775"/>
          </a:xfrm>
        </p:spPr>
        <p:txBody>
          <a:bodyPr/>
          <a:lstStyle/>
          <a:p>
            <a:r>
              <a:rPr lang="en-US" sz="2000" dirty="0"/>
              <a:t>M</a:t>
            </a:r>
            <a:r>
              <a:rPr lang="en-US" sz="2000" dirty="0" smtClean="0"/>
              <a:t>otivated </a:t>
            </a:r>
            <a:r>
              <a:rPr lang="en-US" sz="2000" dirty="0"/>
              <a:t>by the </a:t>
            </a:r>
            <a:r>
              <a:rPr lang="en-US" sz="2000" i="1" dirty="0" smtClean="0"/>
              <a:t>large</a:t>
            </a:r>
            <a:r>
              <a:rPr lang="en-US" sz="2000" dirty="0" smtClean="0"/>
              <a:t> sketch dataset built by </a:t>
            </a:r>
            <a:r>
              <a:rPr lang="en-US" sz="2000" dirty="0" err="1" smtClean="0"/>
              <a:t>Eitz</a:t>
            </a:r>
            <a:r>
              <a:rPr lang="en-US" sz="2000" dirty="0" smtClean="0"/>
              <a:t> </a:t>
            </a:r>
            <a:r>
              <a:rPr lang="en-US" sz="2000" dirty="0"/>
              <a:t>et al. </a:t>
            </a:r>
            <a:r>
              <a:rPr lang="en-US" sz="2000" dirty="0">
                <a:solidFill>
                  <a:srgbClr val="0000FF"/>
                </a:solidFill>
              </a:rPr>
              <a:t>[EHA12</a:t>
            </a:r>
            <a:r>
              <a:rPr lang="en-US" sz="2000" dirty="0" smtClean="0">
                <a:solidFill>
                  <a:srgbClr val="0000FF"/>
                </a:solidFill>
              </a:rPr>
              <a:t>]</a:t>
            </a:r>
            <a:r>
              <a:rPr lang="en-US" sz="2000" dirty="0" smtClean="0"/>
              <a:t>:</a:t>
            </a:r>
            <a:endParaRPr lang="en-US" sz="2000" dirty="0" smtClean="0">
              <a:latin typeface="Times New Roman" pitchFamily="18" charset="0"/>
              <a:cs typeface="Times New Roman" pitchFamily="18" charset="0"/>
            </a:endParaRPr>
          </a:p>
          <a:p>
            <a:pPr lvl="1">
              <a:buFont typeface="Courier New" pitchFamily="49" charset="0"/>
              <a:buChar char="o"/>
            </a:pPr>
            <a:r>
              <a:rPr lang="en-US" sz="1800" b="1" dirty="0" smtClean="0">
                <a:solidFill>
                  <a:schemeClr val="tx1"/>
                </a:solidFill>
                <a:ea typeface="宋体" charset="-122"/>
              </a:rPr>
              <a:t>Content</a:t>
            </a:r>
            <a:r>
              <a:rPr lang="en-US" sz="1800" dirty="0" smtClean="0">
                <a:solidFill>
                  <a:schemeClr val="tx1"/>
                </a:solidFill>
                <a:ea typeface="宋体" charset="-122"/>
              </a:rPr>
              <a:t>: </a:t>
            </a:r>
            <a:r>
              <a:rPr lang="en-US" sz="1800" dirty="0">
                <a:solidFill>
                  <a:schemeClr val="tx1"/>
                </a:solidFill>
                <a:ea typeface="宋体" charset="-122"/>
              </a:rPr>
              <a:t>20,000 human-drawn sketches, categorized into 250 classes, each with 80 </a:t>
            </a:r>
            <a:r>
              <a:rPr lang="en-US" sz="1800" dirty="0" smtClean="0">
                <a:solidFill>
                  <a:schemeClr val="tx1"/>
                </a:solidFill>
                <a:ea typeface="宋体" charset="-122"/>
              </a:rPr>
              <a:t>sketches.</a:t>
            </a:r>
            <a:endParaRPr lang="en-US" sz="1800" dirty="0">
              <a:solidFill>
                <a:schemeClr val="tx1"/>
              </a:solidFill>
              <a:ea typeface="宋体" charset="-122"/>
            </a:endParaRPr>
          </a:p>
          <a:p>
            <a:pPr lvl="1">
              <a:buFont typeface="Courier New" pitchFamily="49" charset="0"/>
              <a:buChar char="o"/>
            </a:pPr>
            <a:r>
              <a:rPr lang="en-US" sz="1800" b="1" dirty="0" smtClean="0">
                <a:solidFill>
                  <a:schemeClr val="tx1"/>
                </a:solidFill>
                <a:ea typeface="宋体" charset="-122"/>
              </a:rPr>
              <a:t>Topics</a:t>
            </a:r>
            <a:r>
              <a:rPr lang="en-US" sz="1800" dirty="0" smtClean="0">
                <a:solidFill>
                  <a:schemeClr val="tx1"/>
                </a:solidFill>
                <a:ea typeface="宋体" charset="-122"/>
              </a:rPr>
              <a:t>: </a:t>
            </a:r>
            <a:r>
              <a:rPr lang="en-US" sz="1800" dirty="0">
                <a:solidFill>
                  <a:schemeClr val="tx1"/>
                </a:solidFill>
                <a:ea typeface="宋体" charset="-122"/>
              </a:rPr>
              <a:t>how humans draw sketches and human sketch </a:t>
            </a:r>
            <a:r>
              <a:rPr lang="en-US" sz="1800" dirty="0" smtClean="0">
                <a:solidFill>
                  <a:schemeClr val="tx1"/>
                </a:solidFill>
                <a:ea typeface="宋体" charset="-122"/>
              </a:rPr>
              <a:t>recognition. </a:t>
            </a:r>
            <a:endParaRPr lang="en-US" sz="1800" dirty="0">
              <a:solidFill>
                <a:schemeClr val="tx1"/>
              </a:solidFill>
              <a:ea typeface="宋体" charset="-122"/>
            </a:endParaRPr>
          </a:p>
          <a:p>
            <a:pPr lvl="1">
              <a:buFont typeface="Courier New" pitchFamily="49" charset="0"/>
              <a:buChar char="o"/>
            </a:pPr>
            <a:r>
              <a:rPr lang="en-US" sz="1800" b="1" dirty="0">
                <a:solidFill>
                  <a:schemeClr val="tx1"/>
                </a:solidFill>
                <a:ea typeface="宋体" charset="-122"/>
              </a:rPr>
              <a:t>Characteristics</a:t>
            </a:r>
            <a:r>
              <a:rPr lang="en-US" sz="1800" dirty="0">
                <a:solidFill>
                  <a:schemeClr val="tx1"/>
                </a:solidFill>
                <a:ea typeface="宋体" charset="-122"/>
              </a:rPr>
              <a:t>: </a:t>
            </a:r>
          </a:p>
          <a:p>
            <a:pPr lvl="2">
              <a:buFont typeface="Wingdings" pitchFamily="2" charset="2"/>
              <a:buChar char="ü"/>
            </a:pPr>
            <a:r>
              <a:rPr lang="en-US" sz="1600" dirty="0">
                <a:ea typeface="宋体" charset="-122"/>
              </a:rPr>
              <a:t>E</a:t>
            </a:r>
            <a:r>
              <a:rPr lang="en-US" sz="1600" dirty="0" smtClean="0">
                <a:solidFill>
                  <a:schemeClr val="tx1"/>
                </a:solidFill>
                <a:ea typeface="宋体" charset="-122"/>
              </a:rPr>
              <a:t>xhaustive </a:t>
            </a:r>
            <a:r>
              <a:rPr lang="en-US" sz="1600" dirty="0">
                <a:solidFill>
                  <a:schemeClr val="tx1"/>
                </a:solidFill>
                <a:ea typeface="宋体" charset="-122"/>
              </a:rPr>
              <a:t>in terms of the number of object </a:t>
            </a:r>
            <a:r>
              <a:rPr lang="en-US" sz="1600" dirty="0" smtClean="0">
                <a:solidFill>
                  <a:schemeClr val="tx1"/>
                </a:solidFill>
                <a:ea typeface="宋体" charset="-122"/>
              </a:rPr>
              <a:t>categories. </a:t>
            </a:r>
            <a:r>
              <a:rPr lang="en-US" sz="1600" dirty="0" smtClean="0">
                <a:ea typeface="宋体" charset="-122"/>
              </a:rPr>
              <a:t>(250</a:t>
            </a:r>
            <a:r>
              <a:rPr lang="en-US" sz="1600" dirty="0">
                <a:ea typeface="宋体" charset="-122"/>
              </a:rPr>
              <a:t>) </a:t>
            </a:r>
            <a:endParaRPr lang="en-US" sz="1600" dirty="0" smtClean="0">
              <a:solidFill>
                <a:schemeClr val="tx1"/>
              </a:solidFill>
              <a:ea typeface="宋体" charset="-122"/>
            </a:endParaRPr>
          </a:p>
          <a:p>
            <a:pPr lvl="2">
              <a:buFont typeface="Wingdings" pitchFamily="2" charset="2"/>
              <a:buChar char="ü"/>
            </a:pPr>
            <a:r>
              <a:rPr lang="en-US" sz="1600" dirty="0" smtClean="0">
                <a:solidFill>
                  <a:schemeClr val="tx1"/>
                </a:solidFill>
                <a:ea typeface="宋体" charset="-122"/>
              </a:rPr>
              <a:t>Sufficiently </a:t>
            </a:r>
            <a:r>
              <a:rPr lang="en-US" sz="1600" dirty="0">
                <a:solidFill>
                  <a:schemeClr val="tx1"/>
                </a:solidFill>
                <a:ea typeface="宋体" charset="-122"/>
              </a:rPr>
              <a:t>large number of </a:t>
            </a:r>
            <a:r>
              <a:rPr lang="en-US" sz="1600" dirty="0" smtClean="0">
                <a:solidFill>
                  <a:schemeClr val="tx1"/>
                </a:solidFill>
                <a:ea typeface="宋体" charset="-122"/>
              </a:rPr>
              <a:t>query </a:t>
            </a:r>
            <a:r>
              <a:rPr lang="en-US" sz="1600" dirty="0">
                <a:solidFill>
                  <a:schemeClr val="tx1"/>
                </a:solidFill>
                <a:ea typeface="宋体" charset="-122"/>
              </a:rPr>
              <a:t>objects per </a:t>
            </a:r>
            <a:r>
              <a:rPr lang="en-US" sz="1600" dirty="0" smtClean="0">
                <a:solidFill>
                  <a:schemeClr val="tx1"/>
                </a:solidFill>
                <a:ea typeface="宋体" charset="-122"/>
              </a:rPr>
              <a:t>class. </a:t>
            </a:r>
            <a:r>
              <a:rPr lang="en-US" sz="1600" dirty="0">
                <a:ea typeface="宋体" charset="-122"/>
              </a:rPr>
              <a:t>(80) </a:t>
            </a:r>
            <a:endParaRPr lang="en-US" sz="1600" dirty="0" smtClean="0">
              <a:solidFill>
                <a:schemeClr val="tx1"/>
              </a:solidFill>
              <a:ea typeface="宋体" charset="-122"/>
            </a:endParaRPr>
          </a:p>
          <a:p>
            <a:pPr lvl="2">
              <a:buFont typeface="Wingdings" pitchFamily="2" charset="2"/>
              <a:buChar char="ü"/>
            </a:pPr>
            <a:r>
              <a:rPr lang="en-US" sz="1600" dirty="0" smtClean="0">
                <a:ea typeface="宋体" charset="-122"/>
              </a:rPr>
              <a:t>Equal models per class, thus </a:t>
            </a:r>
            <a:r>
              <a:rPr lang="en-US" sz="1600" dirty="0" smtClean="0">
                <a:solidFill>
                  <a:schemeClr val="tx1"/>
                </a:solidFill>
                <a:ea typeface="宋体" charset="-122"/>
              </a:rPr>
              <a:t>avoiding </a:t>
            </a:r>
            <a:r>
              <a:rPr lang="en-US" sz="1600" dirty="0">
                <a:solidFill>
                  <a:schemeClr val="tx1"/>
                </a:solidFill>
                <a:ea typeface="宋体" charset="-122"/>
              </a:rPr>
              <a:t>query class </a:t>
            </a:r>
            <a:r>
              <a:rPr lang="en-US" sz="1600" dirty="0" smtClean="0">
                <a:solidFill>
                  <a:schemeClr val="tx1"/>
                </a:solidFill>
                <a:ea typeface="宋体" charset="-122"/>
              </a:rPr>
              <a:t>bias. (80 each)</a:t>
            </a:r>
          </a:p>
          <a:p>
            <a:pPr lvl="2">
              <a:buFont typeface="Wingdings" pitchFamily="2" charset="2"/>
              <a:buChar char="ü"/>
            </a:pPr>
            <a:r>
              <a:rPr lang="en-US" sz="1600" dirty="0" smtClean="0">
                <a:solidFill>
                  <a:schemeClr val="tx1"/>
                </a:solidFill>
                <a:ea typeface="宋体" charset="-122"/>
              </a:rPr>
              <a:t>Sketch </a:t>
            </a:r>
            <a:r>
              <a:rPr lang="en-US" sz="1600" dirty="0">
                <a:solidFill>
                  <a:schemeClr val="tx1"/>
                </a:solidFill>
                <a:ea typeface="宋体" charset="-122"/>
              </a:rPr>
              <a:t>variation within each class is </a:t>
            </a:r>
            <a:r>
              <a:rPr lang="en-US" sz="1600" dirty="0" smtClean="0">
                <a:solidFill>
                  <a:schemeClr val="tx1"/>
                </a:solidFill>
                <a:ea typeface="宋体" charset="-122"/>
              </a:rPr>
              <a:t>high. </a:t>
            </a:r>
            <a:endParaRPr lang="en-US" sz="1600" dirty="0">
              <a:solidFill>
                <a:schemeClr val="tx1"/>
              </a:solidFill>
              <a:ea typeface="宋体" charset="-122"/>
            </a:endParaRPr>
          </a:p>
          <a:p>
            <a:pPr>
              <a:buFont typeface="Courier New" pitchFamily="49" charset="0"/>
              <a:buChar char="o"/>
            </a:pPr>
            <a:r>
              <a:rPr lang="en-US" sz="2000" dirty="0"/>
              <a:t>A </a:t>
            </a:r>
            <a:r>
              <a:rPr lang="en-US" sz="2000" b="1" dirty="0"/>
              <a:t>new</a:t>
            </a:r>
            <a:r>
              <a:rPr lang="en-US" sz="2000" dirty="0"/>
              <a:t> sketch-based 3D model retrieval benchmark built on </a:t>
            </a:r>
            <a:r>
              <a:rPr lang="en-US" sz="2000" dirty="0">
                <a:solidFill>
                  <a:srgbClr val="0000FF"/>
                </a:solidFill>
              </a:rPr>
              <a:t>[EHA12] </a:t>
            </a:r>
            <a:r>
              <a:rPr lang="en-US" sz="2000" dirty="0"/>
              <a:t>and </a:t>
            </a:r>
            <a:r>
              <a:rPr lang="en-US" sz="2000" dirty="0" smtClean="0"/>
              <a:t>PSB to foster </a:t>
            </a:r>
            <a:r>
              <a:rPr lang="en-US" sz="2000" dirty="0"/>
              <a:t>the research of sketch-based 3D object </a:t>
            </a:r>
            <a:r>
              <a:rPr lang="en-US" sz="2000" dirty="0" smtClean="0"/>
              <a:t>retrieval.</a:t>
            </a:r>
          </a:p>
          <a:p>
            <a:pPr>
              <a:buFont typeface="Courier New" pitchFamily="49" charset="0"/>
              <a:buChar char="o"/>
            </a:pPr>
            <a:r>
              <a:rPr lang="en-US" sz="2000" b="1" dirty="0" smtClean="0"/>
              <a:t>A natural </a:t>
            </a:r>
            <a:r>
              <a:rPr lang="en-US" sz="2000" b="1" dirty="0"/>
              <a:t>extension </a:t>
            </a:r>
            <a:r>
              <a:rPr lang="en-US" sz="2000" dirty="0"/>
              <a:t>of the benchmark </a:t>
            </a:r>
            <a:r>
              <a:rPr lang="en-US" sz="2000" dirty="0" smtClean="0"/>
              <a:t>in </a:t>
            </a:r>
            <a:r>
              <a:rPr lang="en-US" sz="2000" dirty="0">
                <a:solidFill>
                  <a:srgbClr val="0000FF"/>
                </a:solidFill>
              </a:rPr>
              <a:t>[</a:t>
            </a:r>
            <a:r>
              <a:rPr lang="en-US" sz="2000" dirty="0" smtClean="0">
                <a:solidFill>
                  <a:srgbClr val="0000FF"/>
                </a:solidFill>
              </a:rPr>
              <a:t>ERB*12</a:t>
            </a:r>
            <a:r>
              <a:rPr lang="en-US" sz="2000" dirty="0">
                <a:solidFill>
                  <a:srgbClr val="0000FF"/>
                </a:solidFill>
              </a:rPr>
              <a:t>] </a:t>
            </a:r>
            <a:r>
              <a:rPr lang="en-US" sz="2000" dirty="0"/>
              <a:t>for</a:t>
            </a:r>
            <a:r>
              <a:rPr lang="en-US" sz="2000" dirty="0">
                <a:solidFill>
                  <a:srgbClr val="00FF00"/>
                </a:solidFill>
              </a:rPr>
              <a:t> </a:t>
            </a:r>
            <a:r>
              <a:rPr lang="en-US" sz="2000" dirty="0"/>
              <a:t>very large scale 3D sketch-based </a:t>
            </a:r>
            <a:r>
              <a:rPr lang="en-US" sz="2000" dirty="0" smtClean="0"/>
              <a:t>retrieval. </a:t>
            </a:r>
          </a:p>
        </p:txBody>
      </p:sp>
      <p:sp>
        <p:nvSpPr>
          <p:cNvPr id="4" name="Rectangle 3"/>
          <p:cNvSpPr/>
          <p:nvPr/>
        </p:nvSpPr>
        <p:spPr>
          <a:xfrm>
            <a:off x="609600" y="5554579"/>
            <a:ext cx="8153400" cy="830997"/>
          </a:xfrm>
          <a:prstGeom prst="rect">
            <a:avLst/>
          </a:prstGeom>
        </p:spPr>
        <p:txBody>
          <a:bodyPr wrap="square">
            <a:spAutoFit/>
          </a:bodyPr>
          <a:lstStyle/>
          <a:p>
            <a:r>
              <a:rPr lang="en-US" sz="1200" dirty="0">
                <a:latin typeface="+mn-lt"/>
                <a:cs typeface="Times New Roman" pitchFamily="18" charset="0"/>
              </a:rPr>
              <a:t>[EHA12] EITZ M., HAYS J., ALEXA M.: How do humans sketch objects? ACM Trans. Graph. 31, 4 (2012), </a:t>
            </a:r>
            <a:r>
              <a:rPr lang="en-US" sz="1200" dirty="0" smtClean="0">
                <a:latin typeface="+mn-lt"/>
                <a:cs typeface="Times New Roman" pitchFamily="18" charset="0"/>
              </a:rPr>
              <a:t>44:1–44:10. </a:t>
            </a:r>
          </a:p>
          <a:p>
            <a:endParaRPr lang="en-US" sz="1200" dirty="0" smtClean="0">
              <a:latin typeface="+mn-lt"/>
              <a:cs typeface="Times New Roman" pitchFamily="18" charset="0"/>
            </a:endParaRPr>
          </a:p>
          <a:p>
            <a:r>
              <a:rPr lang="en-US" sz="1200" dirty="0" smtClean="0">
                <a:latin typeface="+mn-lt"/>
                <a:cs typeface="Times New Roman" pitchFamily="18" charset="0"/>
              </a:rPr>
              <a:t>[</a:t>
            </a:r>
            <a:r>
              <a:rPr lang="en-US" sz="1200" dirty="0">
                <a:latin typeface="+mn-lt"/>
                <a:cs typeface="Times New Roman" pitchFamily="18" charset="0"/>
              </a:rPr>
              <a:t>ERB∗12] EITZ M., RICHTER R., BOUBEKEUR T., HILDEBRAND K., ALEXA M.: Sketch-based shape retrieval. </a:t>
            </a:r>
            <a:r>
              <a:rPr lang="en-US" sz="1200" i="1" dirty="0">
                <a:latin typeface="+mn-lt"/>
                <a:cs typeface="Times New Roman" pitchFamily="18" charset="0"/>
              </a:rPr>
              <a:t>ACM </a:t>
            </a:r>
            <a:r>
              <a:rPr lang="fr-FR" sz="1200" i="1" dirty="0" err="1">
                <a:latin typeface="+mn-lt"/>
                <a:cs typeface="Times New Roman" pitchFamily="18" charset="0"/>
              </a:rPr>
              <a:t>Trans</a:t>
            </a:r>
            <a:r>
              <a:rPr lang="fr-FR" sz="1200" i="1" dirty="0">
                <a:latin typeface="+mn-lt"/>
                <a:cs typeface="Times New Roman" pitchFamily="18" charset="0"/>
              </a:rPr>
              <a:t>. Graph. 31</a:t>
            </a:r>
            <a:r>
              <a:rPr lang="fr-FR" sz="1200" dirty="0">
                <a:latin typeface="+mn-lt"/>
                <a:cs typeface="Times New Roman" pitchFamily="18" charset="0"/>
              </a:rPr>
              <a:t>, 4 (2012), 31:1–31:10</a:t>
            </a:r>
            <a:r>
              <a:rPr lang="fr-FR" sz="1200" dirty="0" smtClean="0">
                <a:latin typeface="+mn-lt"/>
                <a:cs typeface="Times New Roman" pitchFamily="18" charset="0"/>
              </a:rPr>
              <a:t>.</a:t>
            </a:r>
            <a:endParaRPr lang="en-US" sz="1200" dirty="0">
              <a:latin typeface="+mn-lt"/>
              <a:cs typeface="Times New Roman" pitchFamily="18" charset="0"/>
            </a:endParaRPr>
          </a:p>
        </p:txBody>
      </p:sp>
    </p:spTree>
    <p:extLst>
      <p:ext uri="{BB962C8B-B14F-4D97-AF65-F5344CB8AC3E}">
        <p14:creationId xmlns:p14="http://schemas.microsoft.com/office/powerpoint/2010/main" val="4065627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Benchmark </a:t>
            </a:r>
            <a:r>
              <a:rPr lang="en-US" dirty="0" smtClean="0">
                <a:cs typeface="Times New Roman" pitchFamily="18" charset="0"/>
              </a:rPr>
              <a:t>(2/5)</a:t>
            </a:r>
            <a:endParaRPr lang="en-US" dirty="0">
              <a:cs typeface="Times New Roman" pitchFamily="18" charset="0"/>
            </a:endParaRPr>
          </a:p>
        </p:txBody>
      </p:sp>
      <p:sp>
        <p:nvSpPr>
          <p:cNvPr id="13314" name="Content Placeholder 2"/>
          <p:cNvSpPr>
            <a:spLocks noGrp="1"/>
          </p:cNvSpPr>
          <p:nvPr>
            <p:ph sz="quarter" idx="1"/>
          </p:nvPr>
        </p:nvSpPr>
        <p:spPr>
          <a:xfrm>
            <a:off x="301625" y="1371600"/>
            <a:ext cx="8504238" cy="4803775"/>
          </a:xfrm>
        </p:spPr>
        <p:txBody>
          <a:bodyPr/>
          <a:lstStyle/>
          <a:p>
            <a:r>
              <a:rPr lang="en-US" sz="2000" b="1" dirty="0" smtClean="0"/>
              <a:t>PSB </a:t>
            </a:r>
            <a:r>
              <a:rPr lang="en-US" sz="2000" b="1" dirty="0">
                <a:solidFill>
                  <a:srgbClr val="0000FF"/>
                </a:solidFill>
              </a:rPr>
              <a:t>[SMKF04</a:t>
            </a:r>
            <a:r>
              <a:rPr lang="en-US" sz="2000" b="1" dirty="0" smtClean="0">
                <a:solidFill>
                  <a:srgbClr val="0000FF"/>
                </a:solidFill>
              </a:rPr>
              <a:t>]</a:t>
            </a:r>
            <a:r>
              <a:rPr lang="en-US" sz="2000" dirty="0" smtClean="0"/>
              <a:t>:</a:t>
            </a:r>
          </a:p>
          <a:p>
            <a:pPr lvl="1">
              <a:buFont typeface="Courier New" pitchFamily="49" charset="0"/>
              <a:buChar char="o"/>
            </a:pPr>
            <a:r>
              <a:rPr lang="en-US" sz="1800" b="1" dirty="0" smtClean="0">
                <a:solidFill>
                  <a:schemeClr val="tx1"/>
                </a:solidFill>
                <a:ea typeface="宋体" charset="-122"/>
              </a:rPr>
              <a:t>Two datasets</a:t>
            </a:r>
            <a:r>
              <a:rPr lang="en-US" sz="1800" dirty="0" smtClean="0">
                <a:solidFill>
                  <a:schemeClr val="tx1"/>
                </a:solidFill>
                <a:ea typeface="宋体" charset="-122"/>
              </a:rPr>
              <a:t>: “test” and “train”, each has 907 models, categorized into 97 and 90 distinct classes, respectively. </a:t>
            </a:r>
          </a:p>
          <a:p>
            <a:pPr lvl="1">
              <a:buFont typeface="Courier New" pitchFamily="49" charset="0"/>
              <a:buChar char="o"/>
            </a:pPr>
            <a:r>
              <a:rPr lang="en-US" sz="1800" b="1" dirty="0" smtClean="0">
                <a:solidFill>
                  <a:schemeClr val="tx1"/>
                </a:solidFill>
                <a:ea typeface="宋体" charset="-122"/>
              </a:rPr>
              <a:t>Target </a:t>
            </a:r>
            <a:r>
              <a:rPr lang="en-US" sz="1800" b="1" dirty="0">
                <a:solidFill>
                  <a:schemeClr val="tx1"/>
                </a:solidFill>
                <a:ea typeface="宋体" charset="-122"/>
              </a:rPr>
              <a:t>class </a:t>
            </a:r>
            <a:r>
              <a:rPr lang="en-US" sz="1800" b="1" dirty="0" smtClean="0">
                <a:solidFill>
                  <a:schemeClr val="tx1"/>
                </a:solidFill>
                <a:ea typeface="宋体" charset="-122"/>
              </a:rPr>
              <a:t>bias:</a:t>
            </a:r>
            <a:r>
              <a:rPr lang="en-US" sz="1800" dirty="0" smtClean="0">
                <a:solidFill>
                  <a:schemeClr val="tx1"/>
                </a:solidFill>
                <a:ea typeface="宋体" charset="-122"/>
              </a:rPr>
              <a:t> quite </a:t>
            </a:r>
            <a:r>
              <a:rPr lang="en-US" sz="1800" dirty="0">
                <a:solidFill>
                  <a:schemeClr val="tx1"/>
                </a:solidFill>
                <a:ea typeface="宋体" charset="-122"/>
              </a:rPr>
              <a:t>different numbers of models for different </a:t>
            </a:r>
            <a:r>
              <a:rPr lang="en-US" sz="1800" dirty="0" smtClean="0">
                <a:solidFill>
                  <a:schemeClr val="tx1"/>
                </a:solidFill>
                <a:ea typeface="宋体" charset="-122"/>
              </a:rPr>
              <a:t>classes.</a:t>
            </a:r>
          </a:p>
          <a:p>
            <a:pPr lvl="1">
              <a:buFont typeface="Courier New" pitchFamily="49" charset="0"/>
              <a:buChar char="o"/>
            </a:pPr>
            <a:r>
              <a:rPr lang="en-US" sz="1800" b="1" dirty="0" smtClean="0">
                <a:solidFill>
                  <a:srgbClr val="0000FF"/>
                </a:solidFill>
                <a:ea typeface="宋体" charset="-122"/>
              </a:rPr>
              <a:t>[ERB*12]</a:t>
            </a:r>
            <a:r>
              <a:rPr lang="en-US" sz="1800" b="1" dirty="0" smtClean="0">
                <a:solidFill>
                  <a:schemeClr val="tx1"/>
                </a:solidFill>
                <a:ea typeface="宋体" charset="-122"/>
              </a:rPr>
              <a:t>:</a:t>
            </a:r>
            <a:r>
              <a:rPr lang="en-US" sz="1800" b="1" dirty="0" smtClean="0">
                <a:solidFill>
                  <a:srgbClr val="00FF00"/>
                </a:solidFill>
                <a:ea typeface="宋体" charset="-122"/>
              </a:rPr>
              <a:t> </a:t>
            </a:r>
            <a:r>
              <a:rPr lang="en-US" sz="1800" dirty="0" smtClean="0">
                <a:solidFill>
                  <a:schemeClr val="tx1"/>
                </a:solidFill>
                <a:ea typeface="宋体" charset="-122"/>
              </a:rPr>
              <a:t>creates one sketch for each model in PSB. </a:t>
            </a:r>
          </a:p>
          <a:p>
            <a:pPr lvl="2">
              <a:buFont typeface="Wingdings" pitchFamily="2" charset="2"/>
              <a:buChar char="ü"/>
            </a:pPr>
            <a:r>
              <a:rPr lang="en-US" sz="1600" dirty="0" smtClean="0">
                <a:solidFill>
                  <a:schemeClr val="tx1"/>
                </a:solidFill>
                <a:ea typeface="宋体" charset="-122"/>
              </a:rPr>
              <a:t>Sketch and target model datasets share the same distribution w.r.t the number of models in each class.</a:t>
            </a:r>
          </a:p>
          <a:p>
            <a:r>
              <a:rPr lang="en-US" sz="1800" b="1" dirty="0" smtClean="0"/>
              <a:t>Approach to build the benchmark:  </a:t>
            </a:r>
            <a:r>
              <a:rPr lang="en-US" sz="1800" dirty="0"/>
              <a:t>finding common classes </a:t>
            </a:r>
            <a:r>
              <a:rPr lang="en-US" sz="1800" dirty="0" smtClean="0"/>
              <a:t>between the sketch </a:t>
            </a:r>
            <a:r>
              <a:rPr lang="en-US" sz="1800" dirty="0" smtClean="0">
                <a:solidFill>
                  <a:srgbClr val="0000FF"/>
                </a:solidFill>
              </a:rPr>
              <a:t>[EHA12</a:t>
            </a:r>
            <a:r>
              <a:rPr lang="en-US" sz="1800" dirty="0">
                <a:solidFill>
                  <a:srgbClr val="0000FF"/>
                </a:solidFill>
              </a:rPr>
              <a:t>] </a:t>
            </a:r>
            <a:r>
              <a:rPr lang="en-US" sz="1800" dirty="0"/>
              <a:t>and </a:t>
            </a:r>
            <a:r>
              <a:rPr lang="en-US" sz="1800" dirty="0" smtClean="0"/>
              <a:t>3D model </a:t>
            </a:r>
            <a:r>
              <a:rPr lang="en-US" sz="1800" dirty="0" smtClean="0">
                <a:solidFill>
                  <a:srgbClr val="0000FF"/>
                </a:solidFill>
              </a:rPr>
              <a:t>[SMKF04] </a:t>
            </a:r>
            <a:r>
              <a:rPr lang="en-US" sz="1800" dirty="0" smtClean="0"/>
              <a:t>datasets. </a:t>
            </a:r>
          </a:p>
          <a:p>
            <a:pPr lvl="1">
              <a:buFont typeface="Courier New" pitchFamily="49" charset="0"/>
              <a:buChar char="o"/>
            </a:pPr>
            <a:r>
              <a:rPr lang="en-US" sz="1800" dirty="0" smtClean="0">
                <a:solidFill>
                  <a:schemeClr val="tx1"/>
                </a:solidFill>
                <a:ea typeface="宋体" charset="-122"/>
              </a:rPr>
              <a:t>90 </a:t>
            </a:r>
            <a:r>
              <a:rPr lang="en-US" sz="1800" dirty="0">
                <a:solidFill>
                  <a:schemeClr val="tx1"/>
                </a:solidFill>
                <a:ea typeface="宋体" charset="-122"/>
              </a:rPr>
              <a:t>of 250 </a:t>
            </a:r>
            <a:r>
              <a:rPr lang="en-US" sz="1800" dirty="0" smtClean="0">
                <a:solidFill>
                  <a:schemeClr val="tx1"/>
                </a:solidFill>
                <a:ea typeface="宋体" charset="-122"/>
              </a:rPr>
              <a:t>classes (</a:t>
            </a:r>
            <a:r>
              <a:rPr lang="en-US" sz="1800" i="1" dirty="0" smtClean="0">
                <a:solidFill>
                  <a:schemeClr val="tx1"/>
                </a:solidFill>
                <a:ea typeface="宋体" charset="-122"/>
              </a:rPr>
              <a:t>7200 sketches)</a:t>
            </a:r>
            <a:r>
              <a:rPr lang="en-US" sz="1800" dirty="0" smtClean="0">
                <a:solidFill>
                  <a:schemeClr val="tx1"/>
                </a:solidFill>
                <a:ea typeface="宋体" charset="-122"/>
              </a:rPr>
              <a:t>, have </a:t>
            </a:r>
            <a:r>
              <a:rPr lang="en-US" sz="1800" i="1" dirty="0" smtClean="0">
                <a:solidFill>
                  <a:schemeClr val="tx1"/>
                </a:solidFill>
                <a:ea typeface="宋体" charset="-122"/>
              </a:rPr>
              <a:t>1258 </a:t>
            </a:r>
            <a:r>
              <a:rPr lang="en-US" sz="1800" i="1" dirty="0">
                <a:solidFill>
                  <a:schemeClr val="tx1"/>
                </a:solidFill>
                <a:ea typeface="宋体" charset="-122"/>
              </a:rPr>
              <a:t>relevant </a:t>
            </a:r>
            <a:r>
              <a:rPr lang="en-US" sz="1800" i="1" dirty="0" smtClean="0">
                <a:solidFill>
                  <a:schemeClr val="tx1"/>
                </a:solidFill>
                <a:ea typeface="宋体" charset="-122"/>
              </a:rPr>
              <a:t>models </a:t>
            </a:r>
            <a:r>
              <a:rPr lang="en-US" sz="1800" dirty="0" smtClean="0">
                <a:solidFill>
                  <a:schemeClr val="tx1"/>
                </a:solidFill>
                <a:ea typeface="宋体" charset="-122"/>
              </a:rPr>
              <a:t>in PSB.</a:t>
            </a:r>
            <a:endParaRPr lang="en-US" sz="1800" dirty="0">
              <a:solidFill>
                <a:schemeClr val="tx1"/>
              </a:solidFill>
              <a:ea typeface="宋体" charset="-122"/>
            </a:endParaRPr>
          </a:p>
          <a:p>
            <a:pPr lvl="1">
              <a:buFont typeface="Courier New" pitchFamily="49" charset="0"/>
              <a:buChar char="o"/>
            </a:pPr>
            <a:r>
              <a:rPr lang="en-US" sz="1800" b="1" dirty="0" smtClean="0">
                <a:solidFill>
                  <a:schemeClr val="tx1"/>
                </a:solidFill>
                <a:ea typeface="宋体" charset="-122"/>
              </a:rPr>
              <a:t>Test/Train</a:t>
            </a:r>
            <a:r>
              <a:rPr lang="en-US" sz="1800" dirty="0" smtClean="0">
                <a:solidFill>
                  <a:schemeClr val="tx1"/>
                </a:solidFill>
                <a:ea typeface="宋体" charset="-122"/>
              </a:rPr>
              <a:t>:  </a:t>
            </a:r>
          </a:p>
          <a:p>
            <a:pPr lvl="2">
              <a:buFont typeface="Wingdings" pitchFamily="2" charset="2"/>
              <a:buChar char="ü"/>
            </a:pPr>
            <a:r>
              <a:rPr lang="en-US" sz="1800" dirty="0" smtClean="0">
                <a:solidFill>
                  <a:schemeClr val="tx1"/>
                </a:solidFill>
                <a:ea typeface="宋体" charset="-122"/>
              </a:rPr>
              <a:t>Randomly </a:t>
            </a:r>
            <a:r>
              <a:rPr lang="en-US" sz="1800" dirty="0">
                <a:solidFill>
                  <a:schemeClr val="tx1"/>
                </a:solidFill>
                <a:ea typeface="宋体" charset="-122"/>
              </a:rPr>
              <a:t>select </a:t>
            </a:r>
            <a:r>
              <a:rPr lang="en-US" sz="1800" b="1" dirty="0">
                <a:solidFill>
                  <a:schemeClr val="tx1"/>
                </a:solidFill>
                <a:ea typeface="宋体" charset="-122"/>
              </a:rPr>
              <a:t>50</a:t>
            </a:r>
            <a:r>
              <a:rPr lang="en-US" sz="1800" dirty="0">
                <a:solidFill>
                  <a:schemeClr val="tx1"/>
                </a:solidFill>
                <a:ea typeface="宋体" charset="-122"/>
              </a:rPr>
              <a:t> sketches from each class for training and use the remaining </a:t>
            </a:r>
            <a:r>
              <a:rPr lang="en-US" sz="1800" b="1" dirty="0">
                <a:solidFill>
                  <a:schemeClr val="tx1"/>
                </a:solidFill>
                <a:ea typeface="宋体" charset="-122"/>
              </a:rPr>
              <a:t>30</a:t>
            </a:r>
            <a:r>
              <a:rPr lang="en-US" sz="1800" dirty="0">
                <a:solidFill>
                  <a:schemeClr val="tx1"/>
                </a:solidFill>
                <a:ea typeface="宋体" charset="-122"/>
              </a:rPr>
              <a:t> sketches per class for </a:t>
            </a:r>
            <a:r>
              <a:rPr lang="en-US" sz="1800" dirty="0" smtClean="0">
                <a:solidFill>
                  <a:schemeClr val="tx1"/>
                </a:solidFill>
                <a:ea typeface="宋体" charset="-122"/>
              </a:rPr>
              <a:t>testing.</a:t>
            </a:r>
          </a:p>
          <a:p>
            <a:pPr lvl="2">
              <a:buFont typeface="Wingdings" pitchFamily="2" charset="2"/>
              <a:buChar char="ü"/>
            </a:pPr>
            <a:r>
              <a:rPr lang="en-US" sz="1800" dirty="0" smtClean="0">
                <a:ea typeface="宋体" charset="-122"/>
              </a:rPr>
              <a:t>The </a:t>
            </a:r>
            <a:r>
              <a:rPr lang="en-US" sz="1800" b="1" dirty="0">
                <a:ea typeface="宋体" charset="-122"/>
              </a:rPr>
              <a:t>1258</a:t>
            </a:r>
            <a:r>
              <a:rPr lang="en-US" sz="1800" dirty="0">
                <a:ea typeface="宋体" charset="-122"/>
              </a:rPr>
              <a:t> relevant models as a whole are remained as the target dataset</a:t>
            </a:r>
            <a:r>
              <a:rPr lang="en-US" sz="1800" dirty="0"/>
              <a:t>.</a:t>
            </a:r>
            <a:endParaRPr lang="en-US" sz="1800" dirty="0">
              <a:solidFill>
                <a:schemeClr val="tx1"/>
              </a:solidFill>
              <a:ea typeface="宋体" charset="-122"/>
            </a:endParaRPr>
          </a:p>
        </p:txBody>
      </p:sp>
      <p:sp>
        <p:nvSpPr>
          <p:cNvPr id="3" name="Rectangle 2"/>
          <p:cNvSpPr/>
          <p:nvPr/>
        </p:nvSpPr>
        <p:spPr>
          <a:xfrm>
            <a:off x="609600" y="5867400"/>
            <a:ext cx="8161421" cy="523220"/>
          </a:xfrm>
          <a:prstGeom prst="rect">
            <a:avLst/>
          </a:prstGeom>
        </p:spPr>
        <p:txBody>
          <a:bodyPr wrap="square">
            <a:spAutoFit/>
          </a:bodyPr>
          <a:lstStyle/>
          <a:p>
            <a:r>
              <a:rPr lang="en-US" sz="1400" dirty="0">
                <a:latin typeface="Times New Roman" pitchFamily="18" charset="0"/>
                <a:cs typeface="Times New Roman" pitchFamily="18" charset="0"/>
              </a:rPr>
              <a:t>[SMKF04] SHILANE P., MIN P., KAZHDAN M. M</a:t>
            </a:r>
            <a:r>
              <a:rPr lang="en-US" sz="1400" dirty="0" smtClean="0">
                <a:latin typeface="Times New Roman" pitchFamily="18" charset="0"/>
                <a:cs typeface="Times New Roman" pitchFamily="18" charset="0"/>
              </a:rPr>
              <a:t>., FUNKHOUSER </a:t>
            </a:r>
            <a:r>
              <a:rPr lang="en-US" sz="1400" dirty="0">
                <a:latin typeface="Times New Roman" pitchFamily="18" charset="0"/>
                <a:cs typeface="Times New Roman" pitchFamily="18" charset="0"/>
              </a:rPr>
              <a:t>T. A.: The Princeton shape benchmark. </a:t>
            </a:r>
            <a:r>
              <a:rPr lang="en-US" sz="1400" dirty="0" smtClean="0">
                <a:latin typeface="Times New Roman" pitchFamily="18" charset="0"/>
                <a:cs typeface="Times New Roman" pitchFamily="18" charset="0"/>
              </a:rPr>
              <a:t>In </a:t>
            </a:r>
            <a:r>
              <a:rPr lang="it-IT" sz="1400" i="1" dirty="0" smtClean="0">
                <a:latin typeface="Times New Roman" pitchFamily="18" charset="0"/>
                <a:cs typeface="Times New Roman" pitchFamily="18" charset="0"/>
              </a:rPr>
              <a:t>SMI </a:t>
            </a:r>
            <a:r>
              <a:rPr lang="it-IT" sz="1400" dirty="0">
                <a:latin typeface="Times New Roman" pitchFamily="18" charset="0"/>
                <a:cs typeface="Times New Roman" pitchFamily="18" charset="0"/>
              </a:rPr>
              <a:t>(2004), IEEE Computer Society, pp. 167–178.</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182940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Benchmark </a:t>
            </a:r>
            <a:r>
              <a:rPr lang="en-US" dirty="0" smtClean="0">
                <a:cs typeface="Times New Roman" pitchFamily="18" charset="0"/>
              </a:rPr>
              <a:t>(3/5)</a:t>
            </a:r>
            <a:endParaRPr lang="en-US" dirty="0">
              <a:cs typeface="Times New Roman" pitchFamily="18" charset="0"/>
            </a:endParaRPr>
          </a:p>
        </p:txBody>
      </p:sp>
      <p:sp>
        <p:nvSpPr>
          <p:cNvPr id="13314" name="Content Placeholder 2"/>
          <p:cNvSpPr>
            <a:spLocks noGrp="1"/>
          </p:cNvSpPr>
          <p:nvPr>
            <p:ph sz="quarter" idx="1"/>
          </p:nvPr>
        </p:nvSpPr>
        <p:spPr>
          <a:xfrm>
            <a:off x="301625" y="1444625"/>
            <a:ext cx="8504238" cy="4803775"/>
          </a:xfrm>
        </p:spPr>
        <p:txBody>
          <a:bodyPr/>
          <a:lstStyle/>
          <a:p>
            <a:r>
              <a:rPr lang="en-US" sz="2000" dirty="0"/>
              <a:t>E</a:t>
            </a:r>
            <a:r>
              <a:rPr lang="en-US" sz="2000" dirty="0" smtClean="0"/>
              <a:t>xample </a:t>
            </a:r>
            <a:r>
              <a:rPr lang="en-US" sz="2000" dirty="0"/>
              <a:t>sketches and their relevant </a:t>
            </a:r>
            <a:r>
              <a:rPr lang="en-US" sz="2000" dirty="0" smtClean="0"/>
              <a:t>models of </a:t>
            </a:r>
            <a:r>
              <a:rPr lang="en-US" sz="2000" dirty="0"/>
              <a:t>18 classes in the </a:t>
            </a:r>
            <a:r>
              <a:rPr lang="en-US" sz="2000" dirty="0" smtClean="0"/>
              <a:t>benchmark</a:t>
            </a:r>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1800" dirty="0">
              <a:solidFill>
                <a:schemeClr val="tx1"/>
              </a:solidFill>
              <a:ea typeface="宋体" charset="-12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17" y="2362200"/>
            <a:ext cx="8511097" cy="173968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14" y="4603901"/>
            <a:ext cx="8534400" cy="1339754"/>
          </a:xfrm>
          <a:prstGeom prst="rect">
            <a:avLst/>
          </a:prstGeom>
        </p:spPr>
      </p:pic>
      <p:sp>
        <p:nvSpPr>
          <p:cNvPr id="5" name="Rectangle 4"/>
          <p:cNvSpPr/>
          <p:nvPr/>
        </p:nvSpPr>
        <p:spPr>
          <a:xfrm>
            <a:off x="1059165" y="4191000"/>
            <a:ext cx="7086600" cy="369332"/>
          </a:xfrm>
          <a:prstGeom prst="rect">
            <a:avLst/>
          </a:prstGeom>
        </p:spPr>
        <p:txBody>
          <a:bodyPr wrap="square">
            <a:spAutoFit/>
          </a:bodyPr>
          <a:lstStyle/>
          <a:p>
            <a:r>
              <a:rPr lang="en-US" dirty="0"/>
              <a:t>(a) Example hand-drawn 2D sketches in </a:t>
            </a:r>
            <a:r>
              <a:rPr lang="en-US" dirty="0" err="1"/>
              <a:t>Eitz</a:t>
            </a:r>
            <a:r>
              <a:rPr lang="en-US" dirty="0"/>
              <a:t> et al.</a:t>
            </a:r>
            <a:r>
              <a:rPr lang="en-US" dirty="0" smtClean="0"/>
              <a:t>’s sketch </a:t>
            </a:r>
            <a:r>
              <a:rPr lang="en-US" dirty="0"/>
              <a:t>dataset</a:t>
            </a:r>
          </a:p>
        </p:txBody>
      </p:sp>
      <p:sp>
        <p:nvSpPr>
          <p:cNvPr id="6" name="Rectangle 5"/>
          <p:cNvSpPr/>
          <p:nvPr/>
        </p:nvSpPr>
        <p:spPr>
          <a:xfrm>
            <a:off x="1872556" y="5964975"/>
            <a:ext cx="5410200" cy="369332"/>
          </a:xfrm>
          <a:prstGeom prst="rect">
            <a:avLst/>
          </a:prstGeom>
        </p:spPr>
        <p:txBody>
          <a:bodyPr wrap="square">
            <a:spAutoFit/>
          </a:bodyPr>
          <a:lstStyle/>
          <a:p>
            <a:r>
              <a:rPr lang="en-US" dirty="0"/>
              <a:t>(b) Example relevant 3D models in PSB benchmark</a:t>
            </a:r>
          </a:p>
        </p:txBody>
      </p:sp>
    </p:spTree>
    <p:extLst>
      <p:ext uri="{BB962C8B-B14F-4D97-AF65-F5344CB8AC3E}">
        <p14:creationId xmlns:p14="http://schemas.microsoft.com/office/powerpoint/2010/main" val="4050708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ppt20D.tmp</Template>
  <TotalTime>15051</TotalTime>
  <Words>4646</Words>
  <Application>Microsoft Office PowerPoint</Application>
  <PresentationFormat>On-screen Show (4:3)</PresentationFormat>
  <Paragraphs>459</Paragraphs>
  <Slides>47</Slides>
  <Notes>39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Civic</vt:lpstr>
      <vt:lpstr>Acrobat Document</vt:lpstr>
      <vt:lpstr>SHREC’13 Track: Large Scale Sketch-Based 3D Shape Retrieval</vt:lpstr>
      <vt:lpstr>Outline</vt:lpstr>
      <vt:lpstr>Contributors</vt:lpstr>
      <vt:lpstr>Outline</vt:lpstr>
      <vt:lpstr>Introduction</vt:lpstr>
      <vt:lpstr>Outline</vt:lpstr>
      <vt:lpstr>Benchmark (1/5)</vt:lpstr>
      <vt:lpstr>Benchmark (2/5)</vt:lpstr>
      <vt:lpstr>Benchmark (3/5)</vt:lpstr>
      <vt:lpstr>Benchmark (4/5)</vt:lpstr>
      <vt:lpstr>Benchmark (5/5)</vt:lpstr>
      <vt:lpstr>Outline</vt:lpstr>
      <vt:lpstr>Methods</vt:lpstr>
      <vt:lpstr>Fourier Spectra from Silhouette,  Contour, and Edge Images (EFSD)</vt:lpstr>
      <vt:lpstr>1st Stage of EFSD  (Edge-based Fourier Spectra Descriptor)</vt:lpstr>
      <vt:lpstr>2nd Stage of EFSD</vt:lpstr>
      <vt:lpstr>Sketch-Based 3D Model Retrieval Based on 2D-3D Alignment and Shape Context Matching (SBR-2D-3D)</vt:lpstr>
      <vt:lpstr>Introduction</vt:lpstr>
      <vt:lpstr>Flowchart</vt:lpstr>
      <vt:lpstr>View Context</vt:lpstr>
      <vt:lpstr>Sketch-Based 3D Model Retrieval Based on View Clustering and Shape Context Matching (SBR-VC)</vt:lpstr>
      <vt:lpstr>Introduction</vt:lpstr>
      <vt:lpstr>Overview</vt:lpstr>
      <vt:lpstr>Viewpoint Entropy-Based Adaptive View Clustering</vt:lpstr>
      <vt:lpstr>Viewpoint Entropy-Based Adaptive View Clustering</vt:lpstr>
      <vt:lpstr>Viewpoint Entropy-Based Adaptive View Clustering</vt:lpstr>
      <vt:lpstr>PowerPoint Presentation</vt:lpstr>
      <vt:lpstr>Extracting Silhouettes</vt:lpstr>
      <vt:lpstr>Pre-processing sketches</vt:lpstr>
      <vt:lpstr>Feature Extraction</vt:lpstr>
      <vt:lpstr>Feature Extraction</vt:lpstr>
      <vt:lpstr>Similarity Measure</vt:lpstr>
      <vt:lpstr>Outline</vt:lpstr>
      <vt:lpstr>Evaluation</vt:lpstr>
      <vt:lpstr>Outline</vt:lpstr>
      <vt:lpstr>Results: Precision-Recall</vt:lpstr>
      <vt:lpstr>Results: Performance Metrics</vt:lpstr>
      <vt:lpstr>Results: Timing</vt:lpstr>
      <vt:lpstr>Results: Evaluation and Analysis</vt:lpstr>
      <vt:lpstr>PowerPoint Presentation</vt:lpstr>
      <vt:lpstr>Outline</vt:lpstr>
      <vt:lpstr>Conclusions (1/3)</vt:lpstr>
      <vt:lpstr>Conclusions (2/3)</vt:lpstr>
      <vt:lpstr>Conclusions (3/3)</vt:lpstr>
      <vt:lpstr>Future Work </vt:lpstr>
      <vt:lpstr>Acknowledgement</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SHREC’09 TRACK: QUERYING WITH PARTIAL MODELS</dc:title>
  <dc:creator>Afzal Godil</dc:creator>
  <cp:lastModifiedBy>Li, Bo</cp:lastModifiedBy>
  <cp:revision>486</cp:revision>
  <dcterms:created xsi:type="dcterms:W3CDTF">2009-03-09T18:21:29Z</dcterms:created>
  <dcterms:modified xsi:type="dcterms:W3CDTF">2015-01-29T20:51:39Z</dcterms:modified>
</cp:coreProperties>
</file>