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42"/>
  </p:notesMasterIdLst>
  <p:sldIdLst>
    <p:sldId id="256" r:id="rId2"/>
    <p:sldId id="257" r:id="rId3"/>
    <p:sldId id="321" r:id="rId4"/>
    <p:sldId id="313" r:id="rId5"/>
    <p:sldId id="260" r:id="rId6"/>
    <p:sldId id="368" r:id="rId7"/>
    <p:sldId id="329" r:id="rId8"/>
    <p:sldId id="406" r:id="rId9"/>
    <p:sldId id="403" r:id="rId10"/>
    <p:sldId id="404" r:id="rId11"/>
    <p:sldId id="405" r:id="rId12"/>
    <p:sldId id="377" r:id="rId13"/>
    <p:sldId id="398" r:id="rId14"/>
    <p:sldId id="378" r:id="rId15"/>
    <p:sldId id="380" r:id="rId16"/>
    <p:sldId id="395" r:id="rId17"/>
    <p:sldId id="397" r:id="rId18"/>
    <p:sldId id="396" r:id="rId19"/>
    <p:sldId id="388" r:id="rId20"/>
    <p:sldId id="389" r:id="rId21"/>
    <p:sldId id="390" r:id="rId22"/>
    <p:sldId id="391" r:id="rId23"/>
    <p:sldId id="392" r:id="rId24"/>
    <p:sldId id="382" r:id="rId25"/>
    <p:sldId id="383" r:id="rId26"/>
    <p:sldId id="384" r:id="rId27"/>
    <p:sldId id="385" r:id="rId28"/>
    <p:sldId id="386" r:id="rId29"/>
    <p:sldId id="387" r:id="rId30"/>
    <p:sldId id="400" r:id="rId31"/>
    <p:sldId id="399" r:id="rId32"/>
    <p:sldId id="310" r:id="rId33"/>
    <p:sldId id="371" r:id="rId34"/>
    <p:sldId id="372" r:id="rId35"/>
    <p:sldId id="401" r:id="rId36"/>
    <p:sldId id="373" r:id="rId37"/>
    <p:sldId id="375" r:id="rId38"/>
    <p:sldId id="376" r:id="rId39"/>
    <p:sldId id="312" r:id="rId40"/>
    <p:sldId id="327"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9900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63" autoAdjust="0"/>
  </p:normalViewPr>
  <p:slideViewPr>
    <p:cSldViewPr>
      <p:cViewPr>
        <p:scale>
          <a:sx n="75" d="100"/>
          <a:sy n="75" d="100"/>
        </p:scale>
        <p:origin x="-3058" y="-979"/>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mn-ea"/>
              </a:defRPr>
            </a:lvl1pPr>
          </a:lstStyle>
          <a:p>
            <a:pPr>
              <a:defRPr/>
            </a:pPr>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mn-ea"/>
              </a:defRPr>
            </a:lvl1pPr>
          </a:lstStyle>
          <a:p>
            <a:pPr>
              <a:defRPr/>
            </a:pPr>
            <a:fld id="{DA7393E9-4810-470A-A67C-4F21E5A8CBF4}" type="datetimeFigureOut">
              <a:rPr lang="zh-CN" altLang="en-US"/>
              <a:pPr>
                <a:defRPr/>
              </a:pPr>
              <a:t>2012/4/16</a:t>
            </a:fld>
            <a:endParaRPr lang="en-US" altLang="zh-C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mn-ea"/>
              </a:defRPr>
            </a:lvl1pPr>
          </a:lstStyle>
          <a:p>
            <a:pPr>
              <a:defRPr/>
            </a:pPr>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mn-ea"/>
              </a:defRPr>
            </a:lvl1pPr>
          </a:lstStyle>
          <a:p>
            <a:pPr>
              <a:defRPr/>
            </a:pPr>
            <a:fld id="{8B6601CA-B457-4690-A27D-A5BDA3913E72}" type="slidenum">
              <a:rPr lang="zh-CN" altLang="en-US"/>
              <a:pPr>
                <a:defRPr/>
              </a:pPr>
              <a:t>‹#›</a:t>
            </a:fld>
            <a:endParaRPr lang="en-US" altLang="zh-CN"/>
          </a:p>
        </p:txBody>
      </p:sp>
    </p:spTree>
    <p:extLst>
      <p:ext uri="{BB962C8B-B14F-4D97-AF65-F5344CB8AC3E}">
        <p14:creationId xmlns:p14="http://schemas.microsoft.com/office/powerpoint/2010/main" val="3153472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p:spPr>
      </p:sp>
      <p:sp>
        <p:nvSpPr>
          <p:cNvPr id="81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267" name="Slide Number Placeholder 3"/>
          <p:cNvSpPr>
            <a:spLocks noGrp="1"/>
          </p:cNvSpPr>
          <p:nvPr>
            <p:ph type="sldNum" sz="quarter" idx="5"/>
          </p:nvPr>
        </p:nvSpPr>
        <p:spPr bwMode="auto">
          <a:ln>
            <a:miter lim="800000"/>
            <a:headEnd/>
            <a:tailEnd/>
          </a:ln>
        </p:spPr>
        <p:txBody>
          <a:bodyPr/>
          <a:lstStyle/>
          <a:p>
            <a:pPr>
              <a:defRPr/>
            </a:pPr>
            <a:fld id="{BA711C1C-803D-4239-9AFD-0B4396922125}" type="slidenum">
              <a:rPr lang="zh-CN" altLang="en-US" smtClean="0"/>
              <a:pPr>
                <a:defRPr/>
              </a:pPr>
              <a:t>1</a:t>
            </a:fld>
            <a:endParaRPr lang="en-US"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base our similarity measure on the well-known cosine model and define similarity as angle in high-dimensional space.</a:t>
            </a:r>
          </a:p>
          <a:p>
            <a:endParaRPr lang="en-US" baseline="0" dirty="0" smtClean="0"/>
          </a:p>
          <a:p>
            <a:r>
              <a:rPr lang="en-US" baseline="0" dirty="0" smtClean="0"/>
              <a:t>We </a:t>
            </a:r>
            <a:r>
              <a:rPr lang="en-US" baseline="0" dirty="0" smtClean="0"/>
              <a:t>define the similarity between a user sketch and a view </a:t>
            </a:r>
            <a:r>
              <a:rPr lang="en-US" baseline="0" dirty="0" smtClean="0"/>
              <a:t>as </a:t>
            </a:r>
            <a:r>
              <a:rPr lang="en-US" baseline="0" dirty="0" smtClean="0"/>
              <a:t>the dot product between their corresponding </a:t>
            </a:r>
            <a:r>
              <a:rPr lang="en-US" baseline="0" dirty="0" smtClean="0"/>
              <a:t>histograms. </a:t>
            </a:r>
            <a:r>
              <a:rPr lang="en-US" baseline="0" dirty="0" smtClean="0"/>
              <a:t>This operation is fast, as the histograms are typically very sparse. We additionally use an inverted index </a:t>
            </a:r>
            <a:r>
              <a:rPr lang="en-US" baseline="0" dirty="0" err="1" smtClean="0"/>
              <a:t>datastructure</a:t>
            </a:r>
            <a:r>
              <a:rPr lang="en-US" baseline="0" dirty="0" smtClean="0"/>
              <a:t> and as a result only need to compare against those view, that actually contain similar features as those in the </a:t>
            </a:r>
            <a:r>
              <a:rPr lang="en-US" baseline="0" dirty="0" smtClean="0"/>
              <a:t>query. </a:t>
            </a:r>
            <a:r>
              <a:rPr lang="en-US" baseline="0" dirty="0" smtClean="0"/>
              <a:t>For example, a query on the collection used in this benchmark takes only 20 </a:t>
            </a:r>
            <a:r>
              <a:rPr lang="en-US" baseline="0" dirty="0" err="1" smtClean="0"/>
              <a:t>ms</a:t>
            </a:r>
            <a:r>
              <a:rPr lang="en-US" baseline="0" dirty="0" smtClean="0"/>
              <a:t> (including extracting features out of the sketch</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11</a:t>
            </a:fld>
            <a:endParaRPr lang="en-US" altLang="zh-CN"/>
          </a:p>
        </p:txBody>
      </p:sp>
    </p:spTree>
    <p:extLst>
      <p:ext uri="{BB962C8B-B14F-4D97-AF65-F5344CB8AC3E}">
        <p14:creationId xmlns:p14="http://schemas.microsoft.com/office/powerpoint/2010/main" val="1916313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baseline="0" dirty="0" smtClean="0"/>
              <a:t> Feature views and </a:t>
            </a:r>
            <a:r>
              <a:rPr lang="en-US" dirty="0" smtClean="0"/>
              <a:t>View Context will be presented in</a:t>
            </a:r>
            <a:r>
              <a:rPr lang="en-US" baseline="0" dirty="0" smtClean="0"/>
              <a:t> the following slide. This slides present the overall idea. </a:t>
            </a:r>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13</a:t>
            </a:fld>
            <a:endParaRPr lang="en-US" altLang="zh-CN"/>
          </a:p>
        </p:txBody>
      </p:sp>
    </p:spTree>
    <p:extLst>
      <p:ext uri="{BB962C8B-B14F-4D97-AF65-F5344CB8AC3E}">
        <p14:creationId xmlns:p14="http://schemas.microsoft.com/office/powerpoint/2010/main" val="2674728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14</a:t>
            </a:fld>
            <a:endParaRPr lang="en-US" altLang="zh-CN"/>
          </a:p>
        </p:txBody>
      </p:sp>
    </p:spTree>
    <p:extLst>
      <p:ext uri="{BB962C8B-B14F-4D97-AF65-F5344CB8AC3E}">
        <p14:creationId xmlns:p14="http://schemas.microsoft.com/office/powerpoint/2010/main" val="1929735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baseline="0" dirty="0" smtClean="0"/>
              <a:t> View Context is </a:t>
            </a:r>
            <a:r>
              <a:rPr lang="en-US" sz="1200" b="0" i="0" u="none" strike="noStrike" kern="1200" baseline="0" dirty="0" smtClean="0">
                <a:solidFill>
                  <a:schemeClr val="tx1"/>
                </a:solidFill>
                <a:latin typeface="+mn-lt"/>
                <a:ea typeface="+mn-ea"/>
                <a:cs typeface="+mn-cs"/>
              </a:rPr>
              <a:t>defined as the visual information differences between the current view and each view in the base view set. It measures the shape appearance deviation feature of a 3D model with respect to a set of base views.</a:t>
            </a:r>
          </a:p>
          <a:p>
            <a:endParaRPr lang="en-US" sz="1200" b="0" i="0" u="none" strike="noStrike" kern="1200" baseline="0" dirty="0" smtClean="0">
              <a:solidFill>
                <a:schemeClr val="tx1"/>
              </a:solidFill>
              <a:latin typeface="+mn-lt"/>
              <a:ea typeface="+mn-ea"/>
              <a:cs typeface="+mn-cs"/>
            </a:endParaRPr>
          </a:p>
          <a:p>
            <a:r>
              <a:rPr lang="en-US" baseline="0" dirty="0" smtClean="0"/>
              <a:t>Left Figure: View Context examples of different models</a:t>
            </a:r>
          </a:p>
          <a:p>
            <a:r>
              <a:rPr lang="en-US" baseline="0" dirty="0" smtClean="0"/>
              <a:t>Right Figure: View Context examples of the same model</a:t>
            </a:r>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15</a:t>
            </a:fld>
            <a:endParaRPr lang="en-US" altLang="zh-CN"/>
          </a:p>
        </p:txBody>
      </p:sp>
    </p:spTree>
    <p:extLst>
      <p:ext uri="{BB962C8B-B14F-4D97-AF65-F5344CB8AC3E}">
        <p14:creationId xmlns:p14="http://schemas.microsoft.com/office/powerpoint/2010/main" val="992653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16</a:t>
            </a:fld>
            <a:endParaRPr lang="en-US" altLang="zh-CN"/>
          </a:p>
        </p:txBody>
      </p:sp>
    </p:spTree>
    <p:extLst>
      <p:ext uri="{BB962C8B-B14F-4D97-AF65-F5344CB8AC3E}">
        <p14:creationId xmlns:p14="http://schemas.microsoft.com/office/powerpoint/2010/main" val="968256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Notes: </a:t>
            </a:r>
          </a:p>
          <a:p>
            <a:r>
              <a:rPr lang="en-US" sz="1200" b="0" i="0" u="none" strike="noStrike" kern="1200" baseline="0" dirty="0" smtClean="0">
                <a:solidFill>
                  <a:schemeClr val="tx1"/>
                </a:solidFill>
                <a:latin typeface="+mn-lt"/>
                <a:ea typeface="+mn-ea"/>
                <a:cs typeface="+mn-cs"/>
              </a:rPr>
              <a:t>Feature views: 14 suggestive contour images</a:t>
            </a:r>
          </a:p>
          <a:p>
            <a:r>
              <a:rPr lang="en-US" sz="1200" b="0" i="0" u="none" strike="noStrike" kern="1200" baseline="0" dirty="0" smtClean="0">
                <a:solidFill>
                  <a:schemeClr val="tx1"/>
                </a:solidFill>
                <a:latin typeface="+mn-lt"/>
                <a:ea typeface="+mn-ea"/>
                <a:cs typeface="+mn-cs"/>
              </a:rPr>
              <a:t>Idea: First, use a Global Approach to determine the best suggestive contour view. </a:t>
            </a:r>
          </a:p>
          <a:p>
            <a:r>
              <a:rPr lang="en-US" sz="1200" b="0" i="0" u="none" strike="noStrike" kern="1200" baseline="0" dirty="0" smtClean="0">
                <a:solidFill>
                  <a:schemeClr val="tx1"/>
                </a:solidFill>
                <a:latin typeface="+mn-lt"/>
                <a:ea typeface="+mn-ea"/>
                <a:cs typeface="+mn-cs"/>
              </a:rPr>
              <a:t>        Next, use a Local shape descriptor to measure the distance between sketches or suggestive contour views</a:t>
            </a:r>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17</a:t>
            </a:fld>
            <a:endParaRPr lang="en-US" altLang="zh-CN"/>
          </a:p>
        </p:txBody>
      </p:sp>
    </p:spTree>
    <p:extLst>
      <p:ext uri="{BB962C8B-B14F-4D97-AF65-F5344CB8AC3E}">
        <p14:creationId xmlns:p14="http://schemas.microsoft.com/office/powerpoint/2010/main" val="3952650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Notes:</a:t>
            </a:r>
            <a:r>
              <a:rPr lang="en-US" baseline="0" dirty="0" smtClean="0"/>
              <a:t> main ideas of the two approaches. -&gt;Key Shape: histogram (global) and spatial distribution (local)</a:t>
            </a:r>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18</a:t>
            </a:fld>
            <a:endParaRPr lang="en-US" altLang="zh-CN"/>
          </a:p>
        </p:txBody>
      </p:sp>
    </p:spTree>
    <p:extLst>
      <p:ext uri="{BB962C8B-B14F-4D97-AF65-F5344CB8AC3E}">
        <p14:creationId xmlns:p14="http://schemas.microsoft.com/office/powerpoint/2010/main" val="2662101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t>
            </a:r>
            <a:r>
              <a:rPr lang="en-US" sz="1200" b="0" i="0" u="none" strike="noStrike" kern="1200" baseline="0" dirty="0" smtClean="0">
                <a:solidFill>
                  <a:schemeClr val="tx1"/>
                </a:solidFill>
                <a:latin typeface="+mn-lt"/>
                <a:ea typeface="+mn-ea"/>
                <a:cs typeface="+mn-cs"/>
              </a:rPr>
              <a:t>DSIFT: Dense SIFT </a:t>
            </a:r>
          </a:p>
          <a:p>
            <a:r>
              <a:rPr lang="en-US" sz="1200" b="0" i="0" u="none" strike="noStrike" kern="1200" baseline="0" dirty="0" smtClean="0">
                <a:solidFill>
                  <a:schemeClr val="tx1"/>
                </a:solidFill>
                <a:latin typeface="+mn-lt"/>
                <a:ea typeface="+mn-ea"/>
                <a:cs typeface="+mn-cs"/>
              </a:rPr>
              <a:t>          GSIFT: Grid SIFT</a:t>
            </a:r>
          </a:p>
          <a:p>
            <a:r>
              <a:rPr lang="en-US" sz="1200" b="0" i="0" u="none" strike="noStrike" kern="1200" baseline="0" dirty="0" smtClean="0">
                <a:solidFill>
                  <a:schemeClr val="tx1"/>
                </a:solidFill>
                <a:latin typeface="+mn-lt"/>
                <a:ea typeface="+mn-ea"/>
                <a:cs typeface="+mn-cs"/>
              </a:rPr>
              <a:t>          1SIFT: One SIFT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BF: Bag-of-Features</a:t>
            </a:r>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20</a:t>
            </a:fld>
            <a:endParaRPr lang="en-US" altLang="zh-CN"/>
          </a:p>
        </p:txBody>
      </p:sp>
    </p:spTree>
    <p:extLst>
      <p:ext uri="{BB962C8B-B14F-4D97-AF65-F5344CB8AC3E}">
        <p14:creationId xmlns:p14="http://schemas.microsoft.com/office/powerpoint/2010/main" val="3208505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2</a:t>
            </a:fld>
            <a:endParaRPr lang="en-US"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Sketch: generate</a:t>
            </a:r>
            <a:r>
              <a:rPr lang="en-US" baseline="0" dirty="0" smtClean="0"/>
              <a:t> silhouette view first</a:t>
            </a:r>
            <a:endParaRPr lang="en-US" dirty="0" smtClean="0"/>
          </a:p>
          <a:p>
            <a:r>
              <a:rPr lang="en-US" dirty="0" smtClean="0"/>
              <a:t>Model: sample </a:t>
            </a:r>
            <a:r>
              <a:rPr lang="en-US" smtClean="0"/>
              <a:t>42 views first</a:t>
            </a:r>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21</a:t>
            </a:fld>
            <a:endParaRPr lang="en-US" altLang="zh-CN"/>
          </a:p>
        </p:txBody>
      </p:sp>
    </p:spTree>
    <p:extLst>
      <p:ext uri="{BB962C8B-B14F-4D97-AF65-F5344CB8AC3E}">
        <p14:creationId xmlns:p14="http://schemas.microsoft.com/office/powerpoint/2010/main" val="3245057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Notes: (for understanding) </a:t>
            </a:r>
          </a:p>
          <a:p>
            <a:r>
              <a:rPr lang="en-US" sz="1200" b="0" i="0" u="none" strike="noStrike" kern="1200" baseline="0" dirty="0" smtClean="0">
                <a:solidFill>
                  <a:schemeClr val="tx1"/>
                </a:solidFill>
                <a:latin typeface="+mn-lt"/>
                <a:ea typeface="+mn-ea"/>
                <a:cs typeface="+mn-cs"/>
              </a:rPr>
              <a:t>Sparse coding is the method of finding the optimal representation of input data</a:t>
            </a:r>
          </a:p>
          <a:p>
            <a:r>
              <a:rPr lang="en-US" sz="1200" b="0" i="0" u="none" strike="noStrike" kern="1200" baseline="0" dirty="0" smtClean="0">
                <a:solidFill>
                  <a:schemeClr val="tx1"/>
                </a:solidFill>
                <a:latin typeface="+mn-lt"/>
                <a:ea typeface="+mn-ea"/>
                <a:cs typeface="+mn-cs"/>
              </a:rPr>
              <a:t>using a linear combination of an </a:t>
            </a:r>
            <a:r>
              <a:rPr lang="en-US" sz="1200" b="0" i="0" u="none" strike="noStrike" kern="1200" baseline="0" dirty="0" err="1" smtClean="0">
                <a:solidFill>
                  <a:schemeClr val="tx1"/>
                </a:solidFill>
                <a:latin typeface="+mn-lt"/>
                <a:ea typeface="+mn-ea"/>
                <a:cs typeface="+mn-cs"/>
              </a:rPr>
              <a:t>overcomplete</a:t>
            </a:r>
            <a:r>
              <a:rPr lang="en-US" sz="1200" b="0" i="0" u="none" strike="noStrike" kern="1200" baseline="0" dirty="0" smtClean="0">
                <a:solidFill>
                  <a:schemeClr val="tx1"/>
                </a:solidFill>
                <a:latin typeface="+mn-lt"/>
                <a:ea typeface="+mn-ea"/>
                <a:cs typeface="+mn-cs"/>
              </a:rPr>
              <a:t> trained dictionary basis with </a:t>
            </a:r>
          </a:p>
          <a:p>
            <a:r>
              <a:rPr lang="en-US" sz="1200" b="0" i="0" u="none" strike="noStrike" kern="1200" baseline="0" dirty="0" smtClean="0">
                <a:solidFill>
                  <a:schemeClr val="tx1"/>
                </a:solidFill>
                <a:latin typeface="+mn-lt"/>
                <a:ea typeface="+mn-ea"/>
                <a:cs typeface="+mn-cs"/>
              </a:rPr>
              <a:t>sparse coefficients for extracting or preserving specific features.</a:t>
            </a:r>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29</a:t>
            </a:fld>
            <a:endParaRPr lang="en-US" altLang="zh-CN"/>
          </a:p>
        </p:txBody>
      </p:sp>
    </p:spTree>
    <p:extLst>
      <p:ext uri="{BB962C8B-B14F-4D97-AF65-F5344CB8AC3E}">
        <p14:creationId xmlns:p14="http://schemas.microsoft.com/office/powerpoint/2010/main" val="3612947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bwMode="auto">
          <a:noFill/>
          <a:ln>
            <a:solidFill>
              <a:srgbClr val="000000"/>
            </a:solidFill>
            <a:miter lim="800000"/>
            <a:headEnd/>
            <a:tailEnd/>
          </a:ln>
        </p:spPr>
      </p:sp>
      <p:sp>
        <p:nvSpPr>
          <p:cNvPr id="173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zh-CN" dirty="0" smtClean="0"/>
          </a:p>
        </p:txBody>
      </p:sp>
      <p:sp>
        <p:nvSpPr>
          <p:cNvPr id="115715" name="Slide Number Placeholder 3"/>
          <p:cNvSpPr>
            <a:spLocks noGrp="1"/>
          </p:cNvSpPr>
          <p:nvPr>
            <p:ph type="sldNum" sz="quarter" idx="5"/>
          </p:nvPr>
        </p:nvSpPr>
        <p:spPr bwMode="auto">
          <a:ln>
            <a:miter lim="800000"/>
            <a:headEnd/>
            <a:tailEnd/>
          </a:ln>
        </p:spPr>
        <p:txBody>
          <a:bodyPr/>
          <a:lstStyle/>
          <a:p>
            <a:pPr>
              <a:defRPr/>
            </a:pPr>
            <a:fld id="{934E19FE-22D1-4EE1-8B3A-98283F384488}" type="slidenum">
              <a:rPr lang="zh-CN" altLang="en-US" smtClean="0"/>
              <a:pPr>
                <a:defRPr/>
              </a:pPr>
              <a:t>30</a:t>
            </a:fld>
            <a:endParaRPr lang="en-US" altLang="zh-CN"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7411" name="Slide Number Placeholder 3"/>
          <p:cNvSpPr>
            <a:spLocks noGrp="1"/>
          </p:cNvSpPr>
          <p:nvPr>
            <p:ph type="sldNum" sz="quarter" idx="5"/>
          </p:nvPr>
        </p:nvSpPr>
        <p:spPr bwMode="auto">
          <a:ln>
            <a:miter lim="800000"/>
            <a:headEnd/>
            <a:tailEnd/>
          </a:ln>
        </p:spPr>
        <p:txBody>
          <a:bodyPr/>
          <a:lstStyle/>
          <a:p>
            <a:pPr>
              <a:defRPr/>
            </a:pPr>
            <a:fld id="{7D67E010-025B-439A-861C-19B40A722F4E}" type="slidenum">
              <a:rPr lang="zh-CN" altLang="en-US" smtClean="0"/>
              <a:pPr>
                <a:defRPr/>
              </a:pPr>
              <a:t>31</a:t>
            </a:fld>
            <a:endParaRPr lang="en-US" altLang="zh-C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First is the Precision-Recall plots.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are two versions of target dataset (Basic and Extended) as well as two types of sketch datasets (hand-drawn sketches and standard line drawings).</a:t>
            </a:r>
          </a:p>
          <a:p>
            <a:r>
              <a:rPr lang="en-US" sz="1200" b="0" i="0" u="none" strike="noStrike" kern="1200" baseline="0" dirty="0" smtClean="0">
                <a:solidFill>
                  <a:schemeClr val="tx1"/>
                </a:solidFill>
                <a:latin typeface="+mn-lt"/>
                <a:ea typeface="+mn-ea"/>
                <a:cs typeface="+mn-cs"/>
              </a:rPr>
              <a:t>This results in four combinations: </a:t>
            </a:r>
            <a:r>
              <a:rPr lang="en-US" sz="1200" dirty="0" smtClean="0">
                <a:latin typeface="+mn-lt"/>
              </a:rPr>
              <a:t>(a) Hand-drawn sketch queries and Basic version of target dataset; (b) Standard line drawing queries and Basic version of target dataset; (c) Hand-drawn sketch queries and Extended version of target dataset; (d) Standard line drawings queries and Extended version of target dataset. </a:t>
            </a:r>
          </a:p>
          <a:p>
            <a:endParaRPr lang="en-US" altLang="zh-CN" sz="1200" dirty="0" smtClean="0">
              <a:latin typeface="+mn-lt"/>
            </a:endParaRPr>
          </a:p>
          <a:p>
            <a:r>
              <a:rPr lang="en-US" altLang="zh-CN" sz="1200" dirty="0" smtClean="0">
                <a:latin typeface="+mn-lt"/>
              </a:rPr>
              <a:t>Their performances</a:t>
            </a:r>
            <a:r>
              <a:rPr lang="en-US" altLang="zh-CN" sz="1200" baseline="0" dirty="0" smtClean="0">
                <a:latin typeface="+mn-lt"/>
              </a:rPr>
              <a:t> are shown in the four subfigures respectively. </a:t>
            </a:r>
            <a:endParaRPr lang="en-US" altLang="zh-CN" sz="1200" dirty="0" smtClean="0">
              <a:latin typeface="+mn-lt"/>
            </a:endParaRPr>
          </a:p>
          <a:p>
            <a:pPr eaLnBrk="1" hangingPunct="1">
              <a:spcBef>
                <a:spcPct val="0"/>
              </a:spcBef>
            </a:pPr>
            <a:endParaRPr lang="en-US" altLang="zh-CN"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t>Li’s SBR-2D-3D performs best, closely followed by </a:t>
            </a:r>
            <a:r>
              <a:rPr lang="en-US" sz="1200" dirty="0" err="1" smtClean="0"/>
              <a:t>Eitz’s</a:t>
            </a:r>
            <a:r>
              <a:rPr lang="en-US" sz="1200" dirty="0" smtClean="0"/>
              <a:t> BOF-SBR. Performance of the remaining three methods is comparable and the disparity among them is relatively small.</a:t>
            </a:r>
          </a:p>
          <a:p>
            <a:pPr eaLnBrk="1" hangingPunct="1">
              <a:spcBef>
                <a:spcPct val="0"/>
              </a:spcBef>
            </a:pPr>
            <a:endParaRPr lang="zh-CN" altLang="en-US" dirty="0" smtClean="0"/>
          </a:p>
        </p:txBody>
      </p:sp>
      <p:sp>
        <p:nvSpPr>
          <p:cNvPr id="119811" name="Slide Number Placeholder 3"/>
          <p:cNvSpPr>
            <a:spLocks noGrp="1"/>
          </p:cNvSpPr>
          <p:nvPr>
            <p:ph type="sldNum" sz="quarter" idx="5"/>
          </p:nvPr>
        </p:nvSpPr>
        <p:spPr bwMode="auto">
          <a:ln>
            <a:miter lim="800000"/>
            <a:headEnd/>
            <a:tailEnd/>
          </a:ln>
        </p:spPr>
        <p:txBody>
          <a:bodyPr/>
          <a:lstStyle/>
          <a:p>
            <a:pPr>
              <a:defRPr/>
            </a:pPr>
            <a:fld id="{F5E91814-72A9-4FAC-8602-18E0C170BBAB}" type="slidenum">
              <a:rPr lang="zh-CN" altLang="en-US" smtClean="0"/>
              <a:pPr>
                <a:defRPr/>
              </a:pPr>
              <a:t>32</a:t>
            </a:fld>
            <a:endParaRPr lang="en-US" altLang="zh-CN"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smtClean="0"/>
              <a:t>Then,</a:t>
            </a:r>
            <a:r>
              <a:rPr lang="en-US" altLang="zh-CN" baseline="0" dirty="0" smtClean="0"/>
              <a:t> comparisons of other six metrics.</a:t>
            </a:r>
          </a:p>
          <a:p>
            <a:pPr eaLnBrk="1" hangingPunct="1">
              <a:spcBef>
                <a:spcPct val="0"/>
              </a:spcBef>
            </a:pPr>
            <a:endParaRPr lang="en-US" altLang="zh-CN" baseline="0" dirty="0" smtClean="0"/>
          </a:p>
          <a:p>
            <a:pPr eaLnBrk="1" hangingPunct="1">
              <a:spcBef>
                <a:spcPct val="0"/>
              </a:spcBef>
            </a:pPr>
            <a:endParaRPr lang="en-US" altLang="zh-CN" baseline="0" dirty="0" smtClean="0"/>
          </a:p>
          <a:p>
            <a:pPr eaLnBrk="1" hangingPunct="1">
              <a:spcBef>
                <a:spcPct val="0"/>
              </a:spcBef>
            </a:pPr>
            <a:r>
              <a:rPr lang="en-US" altLang="zh-CN" baseline="0" dirty="0" smtClean="0"/>
              <a:t>Similar conclusion</a:t>
            </a:r>
            <a:endParaRPr lang="zh-CN" altLang="en-US" dirty="0" smtClean="0"/>
          </a:p>
        </p:txBody>
      </p:sp>
      <p:sp>
        <p:nvSpPr>
          <p:cNvPr id="119811" name="Slide Number Placeholder 3"/>
          <p:cNvSpPr>
            <a:spLocks noGrp="1"/>
          </p:cNvSpPr>
          <p:nvPr>
            <p:ph type="sldNum" sz="quarter" idx="5"/>
          </p:nvPr>
        </p:nvSpPr>
        <p:spPr bwMode="auto">
          <a:ln>
            <a:miter lim="800000"/>
            <a:headEnd/>
            <a:tailEnd/>
          </a:ln>
        </p:spPr>
        <p:txBody>
          <a:bodyPr/>
          <a:lstStyle/>
          <a:p>
            <a:pPr>
              <a:defRPr/>
            </a:pPr>
            <a:fld id="{F5E91814-72A9-4FAC-8602-18E0C170BBAB}" type="slidenum">
              <a:rPr lang="zh-CN" altLang="en-US" smtClean="0"/>
              <a:pPr>
                <a:defRPr/>
              </a:pPr>
              <a:t>33</a:t>
            </a:fld>
            <a:endParaRPr lang="en-US" altLang="zh-CN"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smtClean="0"/>
              <a:t>Continue</a:t>
            </a:r>
          </a:p>
          <a:p>
            <a:pPr eaLnBrk="1" hangingPunct="1">
              <a:spcBef>
                <a:spcPct val="0"/>
              </a:spcBef>
            </a:pPr>
            <a:endParaRPr lang="en-US" altLang="zh-CN"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altLang="zh-CN" baseline="0" dirty="0" smtClean="0"/>
              <a:t>Similar conclusion</a:t>
            </a:r>
            <a:endParaRPr lang="zh-CN" altLang="en-US" dirty="0" smtClean="0"/>
          </a:p>
          <a:p>
            <a:pPr eaLnBrk="1" hangingPunct="1">
              <a:spcBef>
                <a:spcPct val="0"/>
              </a:spcBef>
            </a:pPr>
            <a:endParaRPr lang="zh-CN" altLang="en-US" dirty="0" smtClean="0"/>
          </a:p>
        </p:txBody>
      </p:sp>
      <p:sp>
        <p:nvSpPr>
          <p:cNvPr id="119811" name="Slide Number Placeholder 3"/>
          <p:cNvSpPr>
            <a:spLocks noGrp="1"/>
          </p:cNvSpPr>
          <p:nvPr>
            <p:ph type="sldNum" sz="quarter" idx="5"/>
          </p:nvPr>
        </p:nvSpPr>
        <p:spPr bwMode="auto">
          <a:ln>
            <a:miter lim="800000"/>
            <a:headEnd/>
            <a:tailEnd/>
          </a:ln>
        </p:spPr>
        <p:txBody>
          <a:bodyPr/>
          <a:lstStyle/>
          <a:p>
            <a:pPr>
              <a:defRPr/>
            </a:pPr>
            <a:fld id="{F5E91814-72A9-4FAC-8602-18E0C170BBAB}" type="slidenum">
              <a:rPr lang="zh-CN" altLang="en-US" smtClean="0"/>
              <a:pPr>
                <a:defRPr/>
              </a:pPr>
              <a:t>34</a:t>
            </a:fld>
            <a:endParaRPr lang="en-US" altLang="zh-CN"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Then, we asked participants to also provide timing information to compare runtime requirements of their methods, based on the first case (hand drawn-sketch queries and basic target dataset).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average retrieval time for a query ranges from 0.02 seconds (Eitz) to 72.3 seconds (Li).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Overall, </a:t>
            </a:r>
            <a:r>
              <a:rPr lang="en-US" sz="1200" b="0" i="0" u="none" strike="noStrike" kern="1200" baseline="0" dirty="0" err="1" smtClean="0">
                <a:solidFill>
                  <a:schemeClr val="tx1"/>
                </a:solidFill>
                <a:latin typeface="+mn-lt"/>
                <a:ea typeface="+mn-ea"/>
                <a:cs typeface="+mn-cs"/>
              </a:rPr>
              <a:t>Eitz’s</a:t>
            </a:r>
            <a:r>
              <a:rPr lang="en-US" sz="1200" b="0" i="0" u="none" strike="noStrike" kern="1200" baseline="0" dirty="0" smtClean="0">
                <a:solidFill>
                  <a:schemeClr val="tx1"/>
                </a:solidFill>
                <a:latin typeface="+mn-lt"/>
                <a:ea typeface="+mn-ea"/>
                <a:cs typeface="+mn-cs"/>
              </a:rPr>
              <a:t> approach is the most efficient while </a:t>
            </a:r>
            <a:r>
              <a:rPr lang="en-US" sz="1200" b="0" i="0" u="none" strike="noStrike" kern="1200" baseline="0" dirty="0" err="1" smtClean="0">
                <a:solidFill>
                  <a:schemeClr val="tx1"/>
                </a:solidFill>
                <a:latin typeface="+mn-lt"/>
                <a:ea typeface="+mn-ea"/>
                <a:cs typeface="+mn-cs"/>
              </a:rPr>
              <a:t>Saavedra</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Yangagimachi’s</a:t>
            </a:r>
            <a:r>
              <a:rPr lang="en-US" sz="1200" b="0" i="0" u="none" strike="noStrike" kern="1200" baseline="0" dirty="0" smtClean="0">
                <a:solidFill>
                  <a:schemeClr val="tx1"/>
                </a:solidFill>
                <a:latin typeface="+mn-lt"/>
                <a:ea typeface="+mn-ea"/>
                <a:cs typeface="+mn-cs"/>
              </a:rPr>
              <a:t> methods and Yoon’s HOG-DTF method are comparable. </a:t>
            </a:r>
          </a:p>
          <a:p>
            <a:endParaRPr lang="en-US" altLang="zh-CN"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Pre-processing times per model range from 3.73 seconds (</a:t>
            </a:r>
            <a:r>
              <a:rPr lang="en-US" sz="1200" b="0" i="0" u="none" strike="noStrike" kern="1200" baseline="0" dirty="0" err="1" smtClean="0">
                <a:solidFill>
                  <a:schemeClr val="tx1"/>
                </a:solidFill>
                <a:latin typeface="+mn-lt"/>
                <a:ea typeface="+mn-ea"/>
                <a:cs typeface="+mn-cs"/>
              </a:rPr>
              <a:t>Yanagimachi</a:t>
            </a:r>
            <a:r>
              <a:rPr lang="en-US" sz="1200" b="0" i="0" u="none" strike="noStrike" kern="1200" baseline="0" dirty="0" smtClean="0">
                <a:solidFill>
                  <a:schemeClr val="tx1"/>
                </a:solidFill>
                <a:latin typeface="+mn-lt"/>
                <a:ea typeface="+mn-ea"/>
                <a:cs typeface="+mn-cs"/>
              </a:rPr>
              <a:t>) to 97 seconds (Li).</a:t>
            </a:r>
            <a:endParaRPr lang="zh-CN" altLang="en-US" dirty="0" smtClean="0"/>
          </a:p>
        </p:txBody>
      </p:sp>
      <p:sp>
        <p:nvSpPr>
          <p:cNvPr id="119811" name="Slide Number Placeholder 3"/>
          <p:cNvSpPr>
            <a:spLocks noGrp="1"/>
          </p:cNvSpPr>
          <p:nvPr>
            <p:ph type="sldNum" sz="quarter" idx="5"/>
          </p:nvPr>
        </p:nvSpPr>
        <p:spPr bwMode="auto">
          <a:ln>
            <a:miter lim="800000"/>
            <a:headEnd/>
            <a:tailEnd/>
          </a:ln>
        </p:spPr>
        <p:txBody>
          <a:bodyPr/>
          <a:lstStyle/>
          <a:p>
            <a:pPr>
              <a:defRPr/>
            </a:pPr>
            <a:fld id="{F5E91814-72A9-4FAC-8602-18E0C170BBAB}" type="slidenum">
              <a:rPr lang="zh-CN" altLang="en-US" smtClean="0"/>
              <a:pPr>
                <a:defRPr/>
              </a:pPr>
              <a:t>35</a:t>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29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5E5990D-30F9-4DCE-AA76-D41DB9287F07}" type="slidenum">
              <a:rPr lang="zh-CN" altLang="en-US" sz="1200">
                <a:latin typeface="Calibri" pitchFamily="34" charset="0"/>
              </a:rPr>
              <a:pPr algn="r"/>
              <a:t>3</a:t>
            </a:fld>
            <a:endParaRPr lang="en-US" altLang="zh-CN" sz="120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Last, we evaluate the robustness of the different methods to irrelevant models in the dataset. </a:t>
            </a:r>
          </a:p>
          <a:p>
            <a:r>
              <a:rPr lang="en-US" sz="1200" b="0" i="0" u="none" strike="noStrike" kern="1200" baseline="0" dirty="0" smtClean="0">
                <a:solidFill>
                  <a:schemeClr val="tx1"/>
                </a:solidFill>
                <a:latin typeface="+mn-lt"/>
                <a:ea typeface="+mn-ea"/>
                <a:cs typeface="+mn-cs"/>
              </a:rPr>
              <a:t>This table lists the percentage of performance decrease when using the extended target dataset instead of the basic one (using hand-</a:t>
            </a:r>
          </a:p>
          <a:p>
            <a:r>
              <a:rPr lang="en-US" sz="1200" b="0" i="0" u="none" strike="noStrike" kern="1200" baseline="0" dirty="0" smtClean="0">
                <a:solidFill>
                  <a:schemeClr val="tx1"/>
                </a:solidFill>
                <a:latin typeface="+mn-lt"/>
                <a:ea typeface="+mn-ea"/>
                <a:cs typeface="+mn-cs"/>
              </a:rPr>
              <a:t>drawn sketch queries).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Li’s SBR-2D-3D is the most robust, closely followed by </a:t>
            </a:r>
            <a:r>
              <a:rPr lang="en-US" sz="1200" b="0" i="0" u="none" strike="noStrike" kern="1200" baseline="0" dirty="0" err="1" smtClean="0">
                <a:solidFill>
                  <a:schemeClr val="tx1"/>
                </a:solidFill>
                <a:latin typeface="+mn-lt"/>
                <a:ea typeface="+mn-ea"/>
                <a:cs typeface="+mn-cs"/>
              </a:rPr>
              <a:t>Eitz’s</a:t>
            </a:r>
            <a:r>
              <a:rPr lang="en-US" sz="1200" b="0" i="0" u="none" strike="noStrike" kern="1200" baseline="0" dirty="0" smtClean="0">
                <a:solidFill>
                  <a:schemeClr val="tx1"/>
                </a:solidFill>
                <a:latin typeface="+mn-lt"/>
                <a:ea typeface="+mn-ea"/>
                <a:cs typeface="+mn-cs"/>
              </a:rPr>
              <a:t> BOF-SBR.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Compared to these two approaches, the other three methods exhibit a stronger decrease in retrieval performance when adding irrelevant</a:t>
            </a:r>
          </a:p>
          <a:p>
            <a:r>
              <a:rPr lang="en-US" sz="1200" b="0" i="0" u="none" strike="noStrike" kern="1200" baseline="0" dirty="0" smtClean="0">
                <a:solidFill>
                  <a:schemeClr val="tx1"/>
                </a:solidFill>
                <a:latin typeface="+mn-lt"/>
                <a:ea typeface="+mn-ea"/>
                <a:cs typeface="+mn-cs"/>
              </a:rPr>
              <a:t>models to the target dataset.</a:t>
            </a:r>
          </a:p>
        </p:txBody>
      </p:sp>
      <p:sp>
        <p:nvSpPr>
          <p:cNvPr id="119811" name="Slide Number Placeholder 3"/>
          <p:cNvSpPr>
            <a:spLocks noGrp="1"/>
          </p:cNvSpPr>
          <p:nvPr>
            <p:ph type="sldNum" sz="quarter" idx="5"/>
          </p:nvPr>
        </p:nvSpPr>
        <p:spPr bwMode="auto">
          <a:ln>
            <a:miter lim="800000"/>
            <a:headEnd/>
            <a:tailEnd/>
          </a:ln>
        </p:spPr>
        <p:txBody>
          <a:bodyPr/>
          <a:lstStyle/>
          <a:p>
            <a:pPr>
              <a:defRPr/>
            </a:pPr>
            <a:fld id="{F5E91814-72A9-4FAC-8602-18E0C170BBAB}" type="slidenum">
              <a:rPr lang="zh-CN" altLang="en-US" smtClean="0"/>
              <a:pPr>
                <a:defRPr/>
              </a:pPr>
              <a:t>36</a:t>
            </a:fld>
            <a:endParaRPr lang="en-US" altLang="zh-CN"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8003" name="Slide Number Placeholder 3"/>
          <p:cNvSpPr>
            <a:spLocks noGrp="1"/>
          </p:cNvSpPr>
          <p:nvPr>
            <p:ph type="sldNum" sz="quarter" idx="5"/>
          </p:nvPr>
        </p:nvSpPr>
        <p:spPr bwMode="auto">
          <a:ln>
            <a:miter lim="800000"/>
            <a:headEnd/>
            <a:tailEnd/>
          </a:ln>
        </p:spPr>
        <p:txBody>
          <a:bodyPr/>
          <a:lstStyle/>
          <a:p>
            <a:pPr>
              <a:defRPr/>
            </a:pPr>
            <a:fld id="{91087635-F456-449F-AD9C-76B167EA5E24}" type="slidenum">
              <a:rPr lang="zh-CN" altLang="en-US" smtClean="0"/>
              <a:pPr>
                <a:defRPr/>
              </a:pPr>
              <a:t>37</a:t>
            </a:fld>
            <a:endParaRPr lang="en-US" altLang="zh-CN"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8003" name="Slide Number Placeholder 3"/>
          <p:cNvSpPr>
            <a:spLocks noGrp="1"/>
          </p:cNvSpPr>
          <p:nvPr>
            <p:ph type="sldNum" sz="quarter" idx="5"/>
          </p:nvPr>
        </p:nvSpPr>
        <p:spPr bwMode="auto">
          <a:ln>
            <a:miter lim="800000"/>
            <a:headEnd/>
            <a:tailEnd/>
          </a:ln>
        </p:spPr>
        <p:txBody>
          <a:bodyPr/>
          <a:lstStyle/>
          <a:p>
            <a:pPr>
              <a:defRPr/>
            </a:pPr>
            <a:fld id="{91087635-F456-449F-AD9C-76B167EA5E24}" type="slidenum">
              <a:rPr lang="zh-CN" altLang="en-US" smtClean="0"/>
              <a:pPr>
                <a:defRPr/>
              </a:pPr>
              <a:t>38</a:t>
            </a:fld>
            <a:endParaRPr lang="en-US" altLang="zh-CN"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8003" name="Slide Number Placeholder 3"/>
          <p:cNvSpPr>
            <a:spLocks noGrp="1"/>
          </p:cNvSpPr>
          <p:nvPr>
            <p:ph type="sldNum" sz="quarter" idx="5"/>
          </p:nvPr>
        </p:nvSpPr>
        <p:spPr bwMode="auto">
          <a:ln>
            <a:miter lim="800000"/>
            <a:headEnd/>
            <a:tailEnd/>
          </a:ln>
        </p:spPr>
        <p:txBody>
          <a:bodyPr/>
          <a:lstStyle/>
          <a:p>
            <a:pPr>
              <a:defRPr/>
            </a:pPr>
            <a:fld id="{91087635-F456-449F-AD9C-76B167EA5E24}" type="slidenum">
              <a:rPr lang="zh-CN" altLang="en-US" smtClean="0"/>
              <a:pPr>
                <a:defRPr/>
              </a:pPr>
              <a:t>39</a:t>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5363" name="Slide Number Placeholder 3"/>
          <p:cNvSpPr>
            <a:spLocks noGrp="1"/>
          </p:cNvSpPr>
          <p:nvPr>
            <p:ph type="sldNum" sz="quarter" idx="5"/>
          </p:nvPr>
        </p:nvSpPr>
        <p:spPr bwMode="auto">
          <a:ln>
            <a:miter lim="800000"/>
            <a:headEnd/>
            <a:tailEnd/>
          </a:ln>
        </p:spPr>
        <p:txBody>
          <a:bodyPr/>
          <a:lstStyle/>
          <a:p>
            <a:pPr>
              <a:defRPr/>
            </a:pPr>
            <a:fld id="{354EC3D8-CD37-4A7D-9AD0-A7BC63D8272A}" type="slidenum">
              <a:rPr lang="zh-CN" altLang="en-US" smtClean="0"/>
              <a:pPr>
                <a:defRPr/>
              </a:pPr>
              <a:t>4</a:t>
            </a:fld>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7411" name="Slide Number Placeholder 3"/>
          <p:cNvSpPr>
            <a:spLocks noGrp="1"/>
          </p:cNvSpPr>
          <p:nvPr>
            <p:ph type="sldNum" sz="quarter" idx="5"/>
          </p:nvPr>
        </p:nvSpPr>
        <p:spPr bwMode="auto">
          <a:ln>
            <a:miter lim="800000"/>
            <a:headEnd/>
            <a:tailEnd/>
          </a:ln>
        </p:spPr>
        <p:txBody>
          <a:bodyPr/>
          <a:lstStyle/>
          <a:p>
            <a:pPr>
              <a:defRPr/>
            </a:pPr>
            <a:fld id="{7D67E010-025B-439A-861C-19B40A722F4E}" type="slidenum">
              <a:rPr lang="zh-CN" altLang="en-US" smtClean="0"/>
              <a:pPr>
                <a:defRPr/>
              </a:pPr>
              <a:t>5</a:t>
            </a:fld>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7411" name="Slide Number Placeholder 3"/>
          <p:cNvSpPr>
            <a:spLocks noGrp="1"/>
          </p:cNvSpPr>
          <p:nvPr>
            <p:ph type="sldNum" sz="quarter" idx="5"/>
          </p:nvPr>
        </p:nvSpPr>
        <p:spPr bwMode="auto">
          <a:ln>
            <a:miter lim="800000"/>
            <a:headEnd/>
            <a:tailEnd/>
          </a:ln>
        </p:spPr>
        <p:txBody>
          <a:bodyPr/>
          <a:lstStyle/>
          <a:p>
            <a:pPr>
              <a:defRPr/>
            </a:pPr>
            <a:fld id="{7D67E010-025B-439A-861C-19B40A722F4E}" type="slidenum">
              <a:rPr lang="zh-CN" altLang="en-US" smtClean="0"/>
              <a:pPr>
                <a:defRPr/>
              </a:pPr>
              <a:t>6</a:t>
            </a:fld>
            <a:endParaRPr lang="en-US"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first step of our approach (this is done in an</a:t>
            </a:r>
            <a:r>
              <a:rPr lang="en-US" baseline="0" dirty="0" smtClean="0"/>
              <a:t> offline preprocessing phase) is to represent each model in the collection as a set of </a:t>
            </a:r>
            <a:r>
              <a:rPr lang="en-US" baseline="0" dirty="0" smtClean="0"/>
              <a:t>views. </a:t>
            </a:r>
            <a:r>
              <a:rPr lang="en-US" baseline="0" dirty="0" smtClean="0"/>
              <a:t>We use 100 views in this setup and represent each view as a </a:t>
            </a:r>
            <a:r>
              <a:rPr lang="en-US" baseline="0" dirty="0" err="1" smtClean="0"/>
              <a:t>linedrawing</a:t>
            </a:r>
            <a:r>
              <a:rPr lang="en-US" baseline="0" dirty="0" smtClean="0"/>
              <a:t> rendered using suggestive </a:t>
            </a:r>
            <a:r>
              <a:rPr lang="en-US" baseline="0" dirty="0" smtClean="0"/>
              <a:t>contours.</a:t>
            </a:r>
            <a:endParaRPr lang="en-US" baseline="0" dirty="0" smtClean="0"/>
          </a:p>
          <a:p>
            <a:endParaRPr lang="en-US" baseline="0" dirty="0" smtClean="0"/>
          </a:p>
          <a:p>
            <a:r>
              <a:rPr lang="en-US" baseline="0" dirty="0" smtClean="0"/>
              <a:t>Given a single </a:t>
            </a:r>
            <a:r>
              <a:rPr lang="en-US" baseline="0" dirty="0" smtClean="0"/>
              <a:t>view, </a:t>
            </a:r>
            <a:r>
              <a:rPr lang="en-US" baseline="0" dirty="0" smtClean="0"/>
              <a:t>we encode the view using a bag-of features approach. We extract many small local image areas from each view, as shown </a:t>
            </a:r>
            <a:r>
              <a:rPr lang="en-US" baseline="0" dirty="0" smtClean="0"/>
              <a:t>here. </a:t>
            </a:r>
            <a:r>
              <a:rPr lang="en-US" baseline="0" dirty="0" smtClean="0"/>
              <a:t>Together, all those small local areas represent a </a:t>
            </a:r>
            <a:r>
              <a:rPr lang="en-US" baseline="0" dirty="0" smtClean="0"/>
              <a:t>view. </a:t>
            </a:r>
            <a:r>
              <a:rPr lang="en-US" baseline="0" dirty="0" smtClean="0"/>
              <a:t>This approach – compared to global methods – has a several of advantages: it is translation invariant, as we do not store spatial location of features, it allows for partial matching and we can use standard search data structures from information retrieval to achieve quick lookup times.</a:t>
            </a:r>
          </a:p>
          <a:p>
            <a:endParaRPr lang="en-US" baseline="0" dirty="0" smtClean="0"/>
          </a:p>
          <a:p>
            <a:r>
              <a:rPr lang="en-US" baseline="0" dirty="0" smtClean="0"/>
              <a:t>On the next slide, I will explain how we further encode this representation. </a:t>
            </a:r>
            <a:endParaRPr lang="en-US" dirty="0" smtClean="0"/>
          </a:p>
          <a:p>
            <a:endParaRPr lang="en-US" dirty="0" smtClean="0"/>
          </a:p>
          <a:p>
            <a:endParaRPr lang="en-US" dirty="0" smtClean="0"/>
          </a:p>
          <a:p>
            <a:endParaRPr lang="en-US" dirty="0" smtClean="0"/>
          </a:p>
          <a:p>
            <a:r>
              <a:rPr lang="en-US" dirty="0" smtClean="0"/>
              <a:t>So what</a:t>
            </a:r>
            <a:r>
              <a:rPr lang="en-US" baseline="0" dirty="0" smtClean="0"/>
              <a:t> we are doing is taking the mesh, creating a line drawing out of it and extracting a large set of local features (CLICK 5x). So what we are essentially doing is representing the mesh as a bag-of-features (CLICK). This approach – compared to global methods – has a bunch of advantages:</a:t>
            </a:r>
          </a:p>
          <a:p>
            <a:endParaRPr lang="en-US" baseline="0" dirty="0" smtClean="0"/>
          </a:p>
          <a:p>
            <a:r>
              <a:rPr lang="en-US" baseline="0" dirty="0" smtClean="0"/>
              <a:t>Translation Invariance (CLICK)</a:t>
            </a:r>
          </a:p>
          <a:p>
            <a:r>
              <a:rPr lang="en-US" baseline="0" dirty="0" smtClean="0"/>
              <a:t>Partial Matching (CLICK)</a:t>
            </a:r>
          </a:p>
          <a:p>
            <a:r>
              <a:rPr lang="en-US" baseline="0" dirty="0" smtClean="0"/>
              <a:t>And we can use standard search data structures from information retrieval</a:t>
            </a:r>
          </a:p>
        </p:txBody>
      </p:sp>
      <p:sp>
        <p:nvSpPr>
          <p:cNvPr id="4" name="Slide Number Placeholder 3"/>
          <p:cNvSpPr>
            <a:spLocks noGrp="1"/>
          </p:cNvSpPr>
          <p:nvPr>
            <p:ph type="sldNum" sz="quarter" idx="10"/>
          </p:nvPr>
        </p:nvSpPr>
        <p:spPr/>
        <p:txBody>
          <a:bodyPr/>
          <a:lstStyle/>
          <a:p>
            <a:fld id="{091E09C6-31C7-FE46-B602-92DF974F3D9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Given a local image</a:t>
            </a:r>
            <a:r>
              <a:rPr lang="en-US" baseline="0" dirty="0" smtClean="0"/>
              <a:t> region, we estimate orientations using Gaussian </a:t>
            </a:r>
            <a:r>
              <a:rPr lang="en-US" baseline="0" dirty="0" smtClean="0"/>
              <a:t>derivatives and </a:t>
            </a:r>
            <a:r>
              <a:rPr lang="en-US" baseline="0" dirty="0" smtClean="0"/>
              <a:t>encode their distribution </a:t>
            </a:r>
            <a:r>
              <a:rPr lang="en-US" baseline="0" dirty="0" smtClean="0"/>
              <a:t>using </a:t>
            </a:r>
            <a:r>
              <a:rPr lang="en-US" baseline="0" dirty="0" smtClean="0"/>
              <a:t>4x4 spatial bins and 8 radial </a:t>
            </a:r>
            <a:r>
              <a:rPr lang="en-US" baseline="0" dirty="0" smtClean="0"/>
              <a:t>bins. </a:t>
            </a:r>
            <a:r>
              <a:rPr lang="en-US" baseline="0" dirty="0" smtClean="0"/>
              <a:t>This representation is related to the SIFT descriptor but does not store direction of the gradients, as the only thing we can measure on a sketch is orientation.</a:t>
            </a:r>
          </a:p>
          <a:p>
            <a:endParaRPr lang="en-US" baseline="0" dirty="0" smtClean="0"/>
          </a:p>
          <a:p>
            <a:r>
              <a:rPr lang="en-US" baseline="0" dirty="0" smtClean="0"/>
              <a:t>Remember from the previous slide that we represented each view as a bag of local image </a:t>
            </a:r>
            <a:r>
              <a:rPr lang="en-US" baseline="0" dirty="0" smtClean="0"/>
              <a:t>regions. </a:t>
            </a:r>
            <a:r>
              <a:rPr lang="en-US" baseline="0" dirty="0" smtClean="0"/>
              <a:t>Each of those regions is actually encoded as an orientation histogram. We additionally quantize each feature against a visual vocabulary we generated in an offline training </a:t>
            </a:r>
            <a:r>
              <a:rPr lang="en-US" baseline="0" dirty="0" smtClean="0"/>
              <a:t>step. </a:t>
            </a:r>
            <a:r>
              <a:rPr lang="en-US" baseline="0" dirty="0" smtClean="0"/>
              <a:t>As the final representation of a sketch, we use a histogram of visual </a:t>
            </a:r>
            <a:r>
              <a:rPr lang="en-US" baseline="0" dirty="0" smtClean="0"/>
              <a:t>words: </a:t>
            </a:r>
            <a:r>
              <a:rPr lang="en-US" baseline="0" dirty="0" smtClean="0"/>
              <a:t>this histogram simply counts the frequency of each feature in a sketch.</a:t>
            </a:r>
          </a:p>
          <a:p>
            <a:endParaRPr lang="en-US" baseline="0" dirty="0" smtClean="0"/>
          </a:p>
          <a:p>
            <a:r>
              <a:rPr lang="en-US" baseline="0" dirty="0" smtClean="0"/>
              <a:t>On the next slide I will explain how we compute similarity between a sketch and a model using this </a:t>
            </a:r>
            <a:r>
              <a:rPr lang="en-US" baseline="0" dirty="0" smtClean="0"/>
              <a:t>representation.</a:t>
            </a:r>
            <a:endParaRPr lang="en-US" dirty="0"/>
          </a:p>
        </p:txBody>
      </p:sp>
      <p:sp>
        <p:nvSpPr>
          <p:cNvPr id="4" name="Slide Number Placeholder 3"/>
          <p:cNvSpPr>
            <a:spLocks noGrp="1"/>
          </p:cNvSpPr>
          <p:nvPr>
            <p:ph type="sldNum" sz="quarter" idx="10"/>
          </p:nvPr>
        </p:nvSpPr>
        <p:spPr/>
        <p:txBody>
          <a:bodyPr/>
          <a:lstStyle/>
          <a:p>
            <a:fld id="{091E09C6-31C7-FE46-B602-92DF974F3D9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0B1DE52F-DBA3-4B58-8F0B-0018974E4371}" type="slidenum">
              <a:rPr lang="zh-CN" altLang="en-US"/>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4" name="Date Placeholder 27"/>
          <p:cNvSpPr>
            <a:spLocks noGrp="1"/>
          </p:cNvSpPr>
          <p:nvPr>
            <p:ph type="dt" sz="half" idx="10"/>
          </p:nvPr>
        </p:nvSpPr>
        <p:spPr/>
        <p:txBody>
          <a:bodyPr wrap="square" lIns="91440" tIns="45720" rIns="91440" bIns="45720" numCol="1" anchor="t" anchorCtr="0" compatLnSpc="1">
            <a:prstTxWarp prst="textNoShape">
              <a:avLst/>
            </a:prstTxWarp>
          </a:bodyPr>
          <a:lstStyle>
            <a:lvl1pPr fontAlgn="base">
              <a:spcBef>
                <a:spcPct val="0"/>
              </a:spcBef>
              <a:spcAft>
                <a:spcPct val="0"/>
              </a:spcAft>
              <a:defRPr>
                <a:ea typeface="宋体" pitchFamily="2" charset="-122"/>
              </a:defRPr>
            </a:lvl1pPr>
          </a:lstStyle>
          <a:p>
            <a:pPr>
              <a:defRPr/>
            </a:pPr>
            <a:fld id="{34F7FBD2-AEB5-4AC2-9370-AD0F6D6B7F63}" type="datetimeFigureOut">
              <a:rPr lang="zh-CN" altLang="en-US"/>
              <a:pPr>
                <a:defRPr/>
              </a:pPr>
              <a:t>2012/4/16</a:t>
            </a:fld>
            <a:endParaRPr lang="en-US" altLang="zh-CN"/>
          </a:p>
        </p:txBody>
      </p:sp>
      <p:sp>
        <p:nvSpPr>
          <p:cNvPr id="5" name="Footer Placeholder 16"/>
          <p:cNvSpPr>
            <a:spLocks noGrp="1"/>
          </p:cNvSpPr>
          <p:nvPr>
            <p:ph type="ftr" sz="quarter" idx="11"/>
          </p:nvPr>
        </p:nvSpPr>
        <p:spPr/>
        <p:txBody>
          <a:bodyPr wrap="square" lIns="91440" tIns="45720" rIns="91440" bIns="45720" numCol="1" anchor="t" anchorCtr="0" compatLnSpc="1">
            <a:prstTxWarp prst="textNoShape">
              <a:avLst/>
            </a:prstTxWarp>
          </a:bodyPr>
          <a:lstStyle>
            <a:lvl1pPr fontAlgn="base">
              <a:spcBef>
                <a:spcPct val="0"/>
              </a:spcBef>
              <a:spcAft>
                <a:spcPct val="0"/>
              </a:spcAft>
              <a:defRPr>
                <a:ea typeface="宋体" pitchFamily="2" charset="-122"/>
              </a:defRPr>
            </a:lvl1pPr>
          </a:lstStyle>
          <a:p>
            <a:pPr>
              <a:defRPr/>
            </a:pPr>
            <a:endParaRPr lang="zh-CN" altLang="en-US"/>
          </a:p>
        </p:txBody>
      </p:sp>
      <p:sp>
        <p:nvSpPr>
          <p:cNvPr id="6" name="Slide Number Placeholder 28"/>
          <p:cNvSpPr>
            <a:spLocks noGrp="1"/>
          </p:cNvSpPr>
          <p:nvPr>
            <p:ph type="sldNum" sz="quarter" idx="12"/>
          </p:nvPr>
        </p:nvSpPr>
        <p:spPr>
          <a:xfrm>
            <a:off x="4343400" y="2198688"/>
            <a:ext cx="457200" cy="441325"/>
          </a:xfrm>
        </p:spPr>
        <p:txBody>
          <a:bodyPr/>
          <a:lstStyle>
            <a:lvl1pPr>
              <a:defRPr/>
            </a:lvl1pPr>
          </a:lstStyle>
          <a:p>
            <a:pPr>
              <a:defRPr/>
            </a:pPr>
            <a:fld id="{B1E2A1F3-1F1E-46C4-999B-9366BAA68E87}" type="slidenum">
              <a:rPr lang="zh-CN" altLang="en-US"/>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wrap="square" lIns="91440" tIns="45720" rIns="91440" bIns="45720" numCol="1" anchor="t" anchorCtr="0" compatLnSpc="1">
            <a:prstTxWarp prst="textNoShape">
              <a:avLst/>
            </a:prstTxWarp>
          </a:bodyPr>
          <a:lstStyle>
            <a:lvl1pPr fontAlgn="base">
              <a:spcBef>
                <a:spcPct val="0"/>
              </a:spcBef>
              <a:spcAft>
                <a:spcPct val="0"/>
              </a:spcAft>
              <a:defRPr>
                <a:ea typeface="宋体" pitchFamily="2" charset="-122"/>
              </a:defRPr>
            </a:lvl1pPr>
          </a:lstStyle>
          <a:p>
            <a:pPr>
              <a:defRPr/>
            </a:pPr>
            <a:fld id="{B2FBB66F-E8AF-47B6-AD45-48AB516E32CC}" type="datetimeFigureOut">
              <a:rPr lang="zh-CN" altLang="en-US"/>
              <a:pPr>
                <a:defRPr/>
              </a:pPr>
              <a:t>2012/4/16</a:t>
            </a:fld>
            <a:endParaRPr lang="en-US" altLang="zh-CN"/>
          </a:p>
        </p:txBody>
      </p:sp>
      <p:sp>
        <p:nvSpPr>
          <p:cNvPr id="4" name="Footer Placeholder 3"/>
          <p:cNvSpPr>
            <a:spLocks noGrp="1"/>
          </p:cNvSpPr>
          <p:nvPr>
            <p:ph type="ftr" sz="quarter" idx="11"/>
          </p:nvPr>
        </p:nvSpPr>
        <p:spPr/>
        <p:txBody>
          <a:bodyPr wrap="square" lIns="91440" tIns="45720" rIns="91440" bIns="45720" numCol="1" anchor="t" anchorCtr="0" compatLnSpc="1">
            <a:prstTxWarp prst="textNoShape">
              <a:avLst/>
            </a:prstTxWarp>
          </a:bodyPr>
          <a:lstStyle>
            <a:lvl1pPr fontAlgn="base">
              <a:spcBef>
                <a:spcPct val="0"/>
              </a:spcBef>
              <a:spcAft>
                <a:spcPct val="0"/>
              </a:spcAft>
              <a:defRPr>
                <a:ea typeface="宋体" pitchFamily="2" charset="-122"/>
              </a:defRPr>
            </a:lvl1pPr>
          </a:lstStyle>
          <a:p>
            <a:pPr>
              <a:defRPr/>
            </a:pPr>
            <a:endParaRPr lang="zh-CN" alt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EE1DCC9B-6A46-433A-8156-0A1F3D85073D}" type="slidenum">
              <a:rPr lang="zh-CN" altLang="en-US"/>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07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wrap="square" lIns="91440" tIns="45720" rIns="91440" bIns="45720" numCol="1" anchor="t" anchorCtr="0" compatLnSpc="1">
            <a:prstTxWarp prst="textNoShape">
              <a:avLst/>
            </a:prstTxWarp>
          </a:bodyPr>
          <a:lstStyle>
            <a:lvl1pPr fontAlgn="base">
              <a:spcBef>
                <a:spcPct val="0"/>
              </a:spcBef>
              <a:spcAft>
                <a:spcPct val="0"/>
              </a:spcAft>
              <a:defRPr>
                <a:ea typeface="宋体" pitchFamily="2" charset="-122"/>
              </a:defRPr>
            </a:lvl1pPr>
          </a:lstStyle>
          <a:p>
            <a:pPr>
              <a:defRPr/>
            </a:pPr>
            <a:fld id="{A81FFF8B-1988-435F-B5EC-0BC14F8947BA}" type="datetimeFigureOut">
              <a:rPr lang="zh-CN" altLang="en-US"/>
              <a:pPr>
                <a:defRPr/>
              </a:pPr>
              <a:t>2012/4/16</a:t>
            </a:fld>
            <a:endParaRPr lang="en-US" altLang="zh-CN"/>
          </a:p>
        </p:txBody>
      </p:sp>
      <p:sp>
        <p:nvSpPr>
          <p:cNvPr id="3" name="Footer Placeholder 2"/>
          <p:cNvSpPr>
            <a:spLocks noGrp="1"/>
          </p:cNvSpPr>
          <p:nvPr>
            <p:ph type="ftr" sz="quarter" idx="11"/>
          </p:nvPr>
        </p:nvSpPr>
        <p:spPr/>
        <p:txBody>
          <a:bodyPr wrap="square" lIns="91440" tIns="45720" rIns="91440" bIns="45720" numCol="1" anchor="t" anchorCtr="0" compatLnSpc="1">
            <a:prstTxWarp prst="textNoShape">
              <a:avLst/>
            </a:prstTxWarp>
          </a:bodyPr>
          <a:lstStyle>
            <a:lvl1pPr fontAlgn="base">
              <a:spcBef>
                <a:spcPct val="0"/>
              </a:spcBef>
              <a:spcAft>
                <a:spcPct val="0"/>
              </a:spcAft>
              <a:defRPr>
                <a:ea typeface="宋体" pitchFamily="2" charset="-122"/>
              </a:defRPr>
            </a:lvl1pPr>
          </a:lstStyle>
          <a:p>
            <a:pPr>
              <a:defRPr/>
            </a:pPr>
            <a:endParaRPr lang="zh-CN" altLang="en-US"/>
          </a:p>
        </p:txBody>
      </p:sp>
      <p:sp>
        <p:nvSpPr>
          <p:cNvPr id="4"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34BDD1AF-2DEF-457E-9970-B56B2FD44B26}" type="slidenum">
              <a:rPr lang="zh-CN" altLang="en-US"/>
              <a:pPr>
                <a:defRPr/>
              </a:pPr>
              <a:t>‹#›</a:t>
            </a:fld>
            <a:endParaRPr lang="en-US" altLang="zh-CN"/>
          </a:p>
        </p:txBody>
      </p:sp>
    </p:spTree>
    <p:extLst>
      <p:ext uri="{BB962C8B-B14F-4D97-AF65-F5344CB8AC3E}">
        <p14:creationId xmlns:p14="http://schemas.microsoft.com/office/powerpoint/2010/main" val="18143498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ea typeface="+mn-ea"/>
              </a:defRPr>
            </a:lvl1pPr>
          </a:lstStyle>
          <a:p>
            <a:pPr>
              <a:defRPr/>
            </a:pPr>
            <a:endParaRPr lang="el-GR"/>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defRPr>
            </a:lvl1pPr>
          </a:lstStyle>
          <a:p>
            <a:pPr>
              <a:defRPr/>
            </a:pPr>
            <a:endParaRPr lang="el-G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7B9899"/>
                </a:solidFill>
                <a:latin typeface="Georgia" pitchFamily="18" charset="0"/>
                <a:ea typeface="宋体" pitchFamily="2" charset="-122"/>
              </a:defRPr>
            </a:lvl1pPr>
          </a:lstStyle>
          <a:p>
            <a:pPr>
              <a:defRPr/>
            </a:pPr>
            <a:fld id="{1D622BAE-8A43-4CCB-9BD6-37C4F064CC5F}" type="slidenum">
              <a:rPr lang="zh-CN" altLang="en-US"/>
              <a:pPr>
                <a:defRPr/>
              </a:pPr>
              <a:t>‹#›</a:t>
            </a:fld>
            <a:endParaRPr lang="en-US" altLang="zh-CN"/>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6" r:id="rId4"/>
    <p:sldLayoutId id="2147483767" r:id="rId5"/>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gif"/><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1.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8.gif"/><Relationship Id="rId5" Type="http://schemas.openxmlformats.org/officeDocument/2006/relationships/image" Target="../media/image12.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 Id="rId5" Type="http://schemas.openxmlformats.org/officeDocument/2006/relationships/image" Target="../media/image62.pn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63.jpe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itl.nist.gov/iad/vug/sharp/contest/2012/SBR/"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8.xml"/><Relationship Id="rId16"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685800" y="152400"/>
            <a:ext cx="7772400" cy="2362200"/>
          </a:xfrm>
        </p:spPr>
        <p:txBody>
          <a:bodyPr/>
          <a:lstStyle/>
          <a:p>
            <a:pPr eaLnBrk="1" hangingPunct="1"/>
            <a:r>
              <a:rPr lang="tr-TR" altLang="zh-CN" sz="3200" dirty="0" smtClean="0"/>
              <a:t>SHREC’</a:t>
            </a:r>
            <a:r>
              <a:rPr lang="en-US" altLang="zh-CN" sz="3200" dirty="0" smtClean="0">
                <a:ea typeface="宋体" charset="-122"/>
              </a:rPr>
              <a:t>12</a:t>
            </a:r>
            <a:r>
              <a:rPr lang="tr-TR" altLang="zh-CN" sz="3200" dirty="0" smtClean="0"/>
              <a:t> TRACK: </a:t>
            </a:r>
            <a:r>
              <a:rPr lang="en-US" altLang="zh-CN" sz="3200" dirty="0" smtClean="0">
                <a:ea typeface="宋体" charset="-122"/>
              </a:rPr>
              <a:t>Sketch-Based 3D Shape Retrieval</a:t>
            </a:r>
          </a:p>
        </p:txBody>
      </p:sp>
      <p:pic>
        <p:nvPicPr>
          <p:cNvPr id="7170" name="Picture 3" descr="NIST_logo.png"/>
          <p:cNvPicPr>
            <a:picLocks noChangeAspect="1"/>
          </p:cNvPicPr>
          <p:nvPr/>
        </p:nvPicPr>
        <p:blipFill>
          <a:blip r:embed="rId3"/>
          <a:srcRect/>
          <a:stretch>
            <a:fillRect/>
          </a:stretch>
        </p:blipFill>
        <p:spPr bwMode="auto">
          <a:xfrm>
            <a:off x="652694" y="3062997"/>
            <a:ext cx="1099906" cy="289804"/>
          </a:xfrm>
          <a:prstGeom prst="rect">
            <a:avLst/>
          </a:prstGeom>
          <a:noFill/>
          <a:ln w="9525">
            <a:noFill/>
            <a:miter lim="800000"/>
            <a:headEnd/>
            <a:tailEnd/>
          </a:ln>
        </p:spPr>
      </p:pic>
      <p:sp>
        <p:nvSpPr>
          <p:cNvPr id="7173" name="Subtitle 2"/>
          <p:cNvSpPr>
            <a:spLocks/>
          </p:cNvSpPr>
          <p:nvPr/>
        </p:nvSpPr>
        <p:spPr bwMode="auto">
          <a:xfrm>
            <a:off x="424094" y="5181600"/>
            <a:ext cx="8236418" cy="990600"/>
          </a:xfrm>
          <a:prstGeom prst="rect">
            <a:avLst/>
          </a:prstGeom>
          <a:noFill/>
          <a:ln w="9525">
            <a:noFill/>
            <a:miter lim="800000"/>
            <a:headEnd/>
            <a:tailEnd/>
          </a:ln>
        </p:spPr>
        <p:txBody>
          <a:bodyPr/>
          <a:lstStyle/>
          <a:p>
            <a:pPr algn="ctr">
              <a:lnSpc>
                <a:spcPct val="80000"/>
              </a:lnSpc>
              <a:spcBef>
                <a:spcPct val="20000"/>
              </a:spcBef>
              <a:buClr>
                <a:schemeClr val="accent1"/>
              </a:buClr>
              <a:buSzPct val="85000"/>
            </a:pPr>
            <a:r>
              <a:rPr lang="en-US" altLang="zh-CN" sz="1200" b="1" dirty="0" smtClean="0">
                <a:solidFill>
                  <a:schemeClr val="tx2"/>
                </a:solidFill>
                <a:latin typeface="Georgia" pitchFamily="18" charset="0"/>
              </a:rPr>
              <a:t>B</a:t>
            </a:r>
            <a:r>
              <a:rPr lang="en-US" altLang="zh-CN" sz="1200" b="1" dirty="0">
                <a:solidFill>
                  <a:schemeClr val="tx2"/>
                </a:solidFill>
                <a:latin typeface="Georgia" pitchFamily="18" charset="0"/>
              </a:rPr>
              <a:t>. Li, T. </a:t>
            </a:r>
            <a:r>
              <a:rPr lang="en-US" altLang="zh-CN" sz="1200" b="1" dirty="0" err="1">
                <a:solidFill>
                  <a:schemeClr val="tx2"/>
                </a:solidFill>
                <a:latin typeface="Georgia" pitchFamily="18" charset="0"/>
              </a:rPr>
              <a:t>Schreck</a:t>
            </a:r>
            <a:r>
              <a:rPr lang="en-US" altLang="zh-CN" sz="1200" b="1" dirty="0">
                <a:solidFill>
                  <a:schemeClr val="tx2"/>
                </a:solidFill>
                <a:latin typeface="Georgia" pitchFamily="18" charset="0"/>
              </a:rPr>
              <a:t>, A. </a:t>
            </a:r>
            <a:r>
              <a:rPr lang="en-US" altLang="zh-CN" sz="1200" b="1" dirty="0" smtClean="0">
                <a:solidFill>
                  <a:schemeClr val="tx2"/>
                </a:solidFill>
                <a:latin typeface="Georgia" pitchFamily="18" charset="0"/>
              </a:rPr>
              <a:t>Godil</a:t>
            </a:r>
          </a:p>
          <a:p>
            <a:pPr algn="ctr">
              <a:lnSpc>
                <a:spcPct val="80000"/>
              </a:lnSpc>
              <a:spcBef>
                <a:spcPct val="20000"/>
              </a:spcBef>
              <a:buClr>
                <a:schemeClr val="accent1"/>
              </a:buClr>
              <a:buSzPct val="85000"/>
            </a:pPr>
            <a:r>
              <a:rPr lang="en-US" altLang="zh-CN" sz="1200" b="1" dirty="0" smtClean="0">
                <a:solidFill>
                  <a:schemeClr val="tx2"/>
                </a:solidFill>
                <a:latin typeface="Georgia" pitchFamily="18" charset="0"/>
              </a:rPr>
              <a:t>M</a:t>
            </a:r>
            <a:r>
              <a:rPr lang="en-US" altLang="zh-CN" sz="1200" b="1" dirty="0">
                <a:solidFill>
                  <a:schemeClr val="tx2"/>
                </a:solidFill>
                <a:latin typeface="Georgia" pitchFamily="18" charset="0"/>
              </a:rPr>
              <a:t>. Alexa, T. Boubekeur, B. </a:t>
            </a:r>
            <a:r>
              <a:rPr lang="en-US" altLang="zh-CN" sz="1200" b="1" dirty="0" err="1">
                <a:solidFill>
                  <a:schemeClr val="tx2"/>
                </a:solidFill>
                <a:latin typeface="Georgia" pitchFamily="18" charset="0"/>
              </a:rPr>
              <a:t>Bustos</a:t>
            </a:r>
            <a:r>
              <a:rPr lang="en-US" altLang="zh-CN" sz="1200" b="1" dirty="0">
                <a:solidFill>
                  <a:schemeClr val="tx2"/>
                </a:solidFill>
                <a:latin typeface="Georgia" pitchFamily="18" charset="0"/>
              </a:rPr>
              <a:t>, J. Chen, M. Eitz, T. </a:t>
            </a:r>
            <a:r>
              <a:rPr lang="en-US" altLang="zh-CN" sz="1200" b="1" dirty="0" err="1">
                <a:solidFill>
                  <a:schemeClr val="tx2"/>
                </a:solidFill>
                <a:latin typeface="Georgia" pitchFamily="18" charset="0"/>
              </a:rPr>
              <a:t>Furuya</a:t>
            </a:r>
            <a:r>
              <a:rPr lang="en-US" altLang="zh-CN" sz="1200" b="1" dirty="0">
                <a:solidFill>
                  <a:schemeClr val="tx2"/>
                </a:solidFill>
                <a:latin typeface="Georgia" pitchFamily="18" charset="0"/>
              </a:rPr>
              <a:t>, K. Hildebrand, S. Huang, H. Johan, A. Kuijper, R. Ohbuchi, R. Richter, J. M. </a:t>
            </a:r>
            <a:r>
              <a:rPr lang="en-US" altLang="zh-CN" sz="1200" b="1" dirty="0" err="1">
                <a:solidFill>
                  <a:schemeClr val="tx2"/>
                </a:solidFill>
                <a:latin typeface="Georgia" pitchFamily="18" charset="0"/>
              </a:rPr>
              <a:t>Saavedra</a:t>
            </a:r>
            <a:r>
              <a:rPr lang="en-US" altLang="zh-CN" sz="1200" b="1" dirty="0">
                <a:solidFill>
                  <a:schemeClr val="tx2"/>
                </a:solidFill>
                <a:latin typeface="Georgia" pitchFamily="18" charset="0"/>
              </a:rPr>
              <a:t>, M. Scherer, T. </a:t>
            </a:r>
            <a:r>
              <a:rPr lang="en-US" altLang="zh-CN" sz="1200" b="1" dirty="0" err="1">
                <a:solidFill>
                  <a:schemeClr val="tx2"/>
                </a:solidFill>
                <a:latin typeface="Georgia" pitchFamily="18" charset="0"/>
              </a:rPr>
              <a:t>Yanagimachi</a:t>
            </a:r>
            <a:r>
              <a:rPr lang="en-US" altLang="zh-CN" sz="1200" b="1" dirty="0">
                <a:solidFill>
                  <a:schemeClr val="tx2"/>
                </a:solidFill>
                <a:latin typeface="Georgia" pitchFamily="18" charset="0"/>
              </a:rPr>
              <a:t>, G. J. Yoon, S. M. </a:t>
            </a:r>
            <a:r>
              <a:rPr lang="en-US" altLang="zh-CN" sz="1200" b="1" dirty="0" smtClean="0">
                <a:solidFill>
                  <a:schemeClr val="tx2"/>
                </a:solidFill>
                <a:latin typeface="Georgia" pitchFamily="18" charset="0"/>
              </a:rPr>
              <a:t>Yoon</a:t>
            </a:r>
          </a:p>
          <a:p>
            <a:pPr algn="ctr">
              <a:lnSpc>
                <a:spcPct val="80000"/>
              </a:lnSpc>
              <a:spcBef>
                <a:spcPct val="20000"/>
              </a:spcBef>
              <a:buClr>
                <a:schemeClr val="accent1"/>
              </a:buClr>
              <a:buSzPct val="85000"/>
            </a:pPr>
            <a:endParaRPr lang="en-US" altLang="zh-CN" sz="1200" b="1" dirty="0">
              <a:solidFill>
                <a:schemeClr val="tx2"/>
              </a:solidFill>
              <a:latin typeface="Georgia" pitchFamily="18" charset="0"/>
            </a:endParaRPr>
          </a:p>
          <a:p>
            <a:pPr marL="285750" indent="-285750" algn="ctr">
              <a:lnSpc>
                <a:spcPct val="80000"/>
              </a:lnSpc>
              <a:spcBef>
                <a:spcPct val="20000"/>
              </a:spcBef>
              <a:buClr>
                <a:schemeClr val="accent1"/>
              </a:buClr>
              <a:buSzPct val="85000"/>
              <a:buFont typeface="Wingdings 2" pitchFamily="18" charset="2"/>
              <a:buAutoNum type="romanUcPeriod"/>
            </a:pPr>
            <a:endParaRPr lang="en-US" altLang="zh-CN" sz="1200" b="1" dirty="0">
              <a:solidFill>
                <a:schemeClr val="tx2"/>
              </a:solidFill>
              <a:latin typeface="Georgia"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4267200"/>
            <a:ext cx="1295400" cy="482330"/>
          </a:xfrm>
          <a:prstGeom prst="rect">
            <a:avLst/>
          </a:prstGeom>
        </p:spPr>
      </p:pic>
      <p:pic>
        <p:nvPicPr>
          <p:cNvPr id="11" name="그림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3289" y="2895600"/>
            <a:ext cx="1493311" cy="616802"/>
          </a:xfrm>
          <a:prstGeom prst="rect">
            <a:avLst/>
          </a:prstGeom>
        </p:spPr>
      </p:pic>
      <p:pic>
        <p:nvPicPr>
          <p:cNvPr id="12" name="그림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3800" y="4133175"/>
            <a:ext cx="1447800" cy="667425"/>
          </a:xfrm>
          <a:prstGeom prst="rect">
            <a:avLst/>
          </a:prstGeom>
        </p:spPr>
      </p:pic>
      <p:pic>
        <p:nvPicPr>
          <p:cNvPr id="13" name="그림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76849" y="4264802"/>
            <a:ext cx="2190751" cy="459598"/>
          </a:xfrm>
          <a:prstGeom prst="rect">
            <a:avLst/>
          </a:prstGeom>
        </p:spPr>
      </p:pic>
      <p:pic>
        <p:nvPicPr>
          <p:cNvPr id="14" name="그림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84402" y="4267200"/>
            <a:ext cx="1549398" cy="439720"/>
          </a:xfrm>
          <a:prstGeom prst="rect">
            <a:avLst/>
          </a:prstGeom>
        </p:spPr>
      </p:pic>
      <p:pic>
        <p:nvPicPr>
          <p:cNvPr id="15" name="Picture 1" descr="C:\Users\ohbuchi\Documents\Research\3DSearch\SHREC\SHREC2012\Slides\Univ_Yamanashi_Insignia_transparent.png"/>
          <p:cNvPicPr>
            <a:picLocks noChangeAspect="1" noChangeArrowheads="1"/>
          </p:cNvPicPr>
          <p:nvPr/>
        </p:nvPicPr>
        <p:blipFill>
          <a:blip r:embed="rId9" cstate="print"/>
          <a:srcRect/>
          <a:stretch>
            <a:fillRect/>
          </a:stretch>
        </p:blipFill>
        <p:spPr bwMode="auto">
          <a:xfrm>
            <a:off x="6085367" y="2708029"/>
            <a:ext cx="620233" cy="1025771"/>
          </a:xfrm>
          <a:prstGeom prst="rect">
            <a:avLst/>
          </a:prstGeom>
          <a:noFill/>
        </p:spPr>
      </p:pic>
      <p:pic>
        <p:nvPicPr>
          <p:cNvPr id="1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3703" y="3124200"/>
            <a:ext cx="1562097" cy="23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p:nvPr/>
        </p:nvPicPr>
        <p:blipFill>
          <a:blip r:embed="rId11"/>
          <a:stretch>
            <a:fillRect/>
          </a:stretch>
        </p:blipFill>
        <p:spPr>
          <a:xfrm>
            <a:off x="5195392" y="2711006"/>
            <a:ext cx="900608" cy="914400"/>
          </a:xfrm>
          <a:prstGeom prst="rect">
            <a:avLst/>
          </a:prstGeom>
        </p:spPr>
      </p:pic>
      <p:pic>
        <p:nvPicPr>
          <p:cNvPr id="18" name="그림 3"/>
          <p:cNvPicPr>
            <a:picLocks noChangeAspect="1"/>
          </p:cNvPicPr>
          <p:nvPr/>
        </p:nvPicPr>
        <p:blipFill>
          <a:blip r:embed="rId12"/>
          <a:stretch>
            <a:fillRect/>
          </a:stretch>
        </p:blipFill>
        <p:spPr>
          <a:xfrm>
            <a:off x="7493888" y="4141088"/>
            <a:ext cx="735712" cy="735712"/>
          </a:xfrm>
          <a:prstGeom prst="rect">
            <a:avLst/>
          </a:prstGeom>
        </p:spPr>
      </p:pic>
      <p:pic>
        <p:nvPicPr>
          <p:cNvPr id="2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6300" y="2895600"/>
            <a:ext cx="571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a:blip r:embed="rId14"/>
          <a:stretch>
            <a:fillRect/>
          </a:stretch>
        </p:blipFill>
        <p:spPr>
          <a:xfrm>
            <a:off x="3505200" y="2895600"/>
            <a:ext cx="901920" cy="67080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Features &amp; Quantization</a:t>
            </a:r>
            <a:endParaRPr lang="en-US" dirty="0"/>
          </a:p>
        </p:txBody>
      </p:sp>
      <p:grpSp>
        <p:nvGrpSpPr>
          <p:cNvPr id="146" name="Group 145"/>
          <p:cNvGrpSpPr/>
          <p:nvPr/>
        </p:nvGrpSpPr>
        <p:grpSpPr>
          <a:xfrm>
            <a:off x="157452" y="1456135"/>
            <a:ext cx="2224850" cy="1744266"/>
            <a:chOff x="282753" y="1391351"/>
            <a:chExt cx="2224850" cy="1577135"/>
          </a:xfrm>
        </p:grpSpPr>
        <p:pic>
          <p:nvPicPr>
            <p:cNvPr id="3" name="Picture 2"/>
            <p:cNvPicPr>
              <a:picLocks noChangeAspect="1"/>
            </p:cNvPicPr>
            <p:nvPr/>
          </p:nvPicPr>
          <p:blipFill>
            <a:blip r:embed="rId3"/>
            <a:stretch>
              <a:fillRect/>
            </a:stretch>
          </p:blipFill>
          <p:spPr>
            <a:xfrm>
              <a:off x="693473" y="1855739"/>
              <a:ext cx="1347547" cy="11127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282753" y="1391351"/>
              <a:ext cx="2224850" cy="307111"/>
            </a:xfrm>
            <a:prstGeom prst="rect">
              <a:avLst/>
            </a:prstGeom>
            <a:noFill/>
          </p:spPr>
          <p:txBody>
            <a:bodyPr wrap="none" rtlCol="0">
              <a:spAutoFit/>
            </a:bodyPr>
            <a:lstStyle/>
            <a:p>
              <a:r>
                <a:rPr lang="en-US" dirty="0" smtClean="0"/>
                <a:t>Given a </a:t>
              </a:r>
              <a:r>
                <a:rPr lang="en-US" dirty="0" smtClean="0">
                  <a:solidFill>
                    <a:schemeClr val="accent1"/>
                  </a:solidFill>
                </a:rPr>
                <a:t>local region</a:t>
              </a:r>
              <a:endParaRPr lang="en-US" dirty="0">
                <a:solidFill>
                  <a:schemeClr val="accent1"/>
                </a:solidFill>
              </a:endParaRPr>
            </a:p>
          </p:txBody>
        </p:sp>
      </p:grpSp>
      <p:grpSp>
        <p:nvGrpSpPr>
          <p:cNvPr id="147" name="Group 146"/>
          <p:cNvGrpSpPr/>
          <p:nvPr/>
        </p:nvGrpSpPr>
        <p:grpSpPr>
          <a:xfrm>
            <a:off x="2667000" y="1447801"/>
            <a:ext cx="3199576" cy="1752599"/>
            <a:chOff x="3585645" y="1335436"/>
            <a:chExt cx="3199576" cy="1621746"/>
          </a:xfrm>
        </p:grpSpPr>
        <p:sp>
          <p:nvSpPr>
            <p:cNvPr id="5" name="TextBox 4"/>
            <p:cNvSpPr txBox="1"/>
            <p:nvPr/>
          </p:nvSpPr>
          <p:spPr>
            <a:xfrm>
              <a:off x="3585645" y="1335436"/>
              <a:ext cx="3199576" cy="314416"/>
            </a:xfrm>
            <a:prstGeom prst="rect">
              <a:avLst/>
            </a:prstGeom>
            <a:noFill/>
          </p:spPr>
          <p:txBody>
            <a:bodyPr wrap="none" rtlCol="0">
              <a:spAutoFit/>
            </a:bodyPr>
            <a:lstStyle/>
            <a:p>
              <a:r>
                <a:rPr lang="en-US" dirty="0" smtClean="0"/>
                <a:t>… we estimate </a:t>
              </a:r>
              <a:r>
                <a:rPr lang="en-US" dirty="0" smtClean="0">
                  <a:solidFill>
                    <a:srgbClr val="4F81BD"/>
                  </a:solidFill>
                </a:rPr>
                <a:t>orientations…</a:t>
              </a:r>
              <a:endParaRPr lang="en-US" dirty="0"/>
            </a:p>
          </p:txBody>
        </p:sp>
        <p:grpSp>
          <p:nvGrpSpPr>
            <p:cNvPr id="100" name="Group 99"/>
            <p:cNvGrpSpPr/>
            <p:nvPr/>
          </p:nvGrpSpPr>
          <p:grpSpPr>
            <a:xfrm>
              <a:off x="4363966" y="1839247"/>
              <a:ext cx="1347547" cy="1117935"/>
              <a:chOff x="694267" y="2474770"/>
              <a:chExt cx="1347547" cy="1117935"/>
            </a:xfrm>
          </p:grpSpPr>
          <p:pic>
            <p:nvPicPr>
              <p:cNvPr id="7" name="Picture 6"/>
              <p:cNvPicPr>
                <a:picLocks noChangeAspect="1"/>
              </p:cNvPicPr>
              <p:nvPr/>
            </p:nvPicPr>
            <p:blipFill>
              <a:blip r:embed="rId3"/>
              <a:stretch>
                <a:fillRect/>
              </a:stretch>
            </p:blipFill>
            <p:spPr>
              <a:xfrm>
                <a:off x="694267" y="2479958"/>
                <a:ext cx="1347547" cy="11127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9" name="Straight Arrow Connector 8"/>
              <p:cNvCxnSpPr/>
              <p:nvPr/>
            </p:nvCxnSpPr>
            <p:spPr>
              <a:xfrm>
                <a:off x="1730086" y="3336734"/>
                <a:ext cx="232064" cy="146050"/>
              </a:xfrm>
              <a:prstGeom prst="straightConnector1">
                <a:avLst/>
              </a:prstGeom>
              <a:ln>
                <a:solidFill>
                  <a:schemeClr val="accent6"/>
                </a:solidFill>
                <a:tailEnd type="non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1715077" y="3127183"/>
                <a:ext cx="293832" cy="57150"/>
              </a:xfrm>
              <a:prstGeom prst="straightConnector1">
                <a:avLst/>
              </a:prstGeom>
              <a:ln>
                <a:solidFill>
                  <a:schemeClr val="accent6"/>
                </a:solidFill>
                <a:tailEnd type="non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1677843" y="2652569"/>
                <a:ext cx="238125" cy="184439"/>
              </a:xfrm>
              <a:prstGeom prst="straightConnector1">
                <a:avLst/>
              </a:prstGeom>
              <a:ln>
                <a:solidFill>
                  <a:schemeClr val="accent6"/>
                </a:solidFill>
                <a:tailEnd type="non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6200000" flipV="1">
                <a:off x="1185066" y="2590293"/>
                <a:ext cx="264831" cy="44161"/>
              </a:xfrm>
              <a:prstGeom prst="straightConnector1">
                <a:avLst/>
              </a:prstGeom>
              <a:ln>
                <a:solidFill>
                  <a:schemeClr val="accent6"/>
                </a:solidFill>
                <a:tailEnd type="non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841375" y="2744790"/>
                <a:ext cx="237836" cy="160337"/>
              </a:xfrm>
              <a:prstGeom prst="straightConnector1">
                <a:avLst/>
              </a:prstGeom>
              <a:ln>
                <a:solidFill>
                  <a:schemeClr val="accent6"/>
                </a:solidFill>
                <a:tailEnd type="non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flipH="1" flipV="1">
                <a:off x="730248" y="3266884"/>
                <a:ext cx="222253" cy="1"/>
              </a:xfrm>
              <a:prstGeom prst="straightConnector1">
                <a:avLst/>
              </a:prstGeom>
              <a:ln>
                <a:solidFill>
                  <a:schemeClr val="accent6"/>
                </a:solidFill>
                <a:tailEnd type="non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flipH="1" flipV="1">
                <a:off x="596613" y="2686192"/>
                <a:ext cx="301909" cy="1588"/>
              </a:xfrm>
              <a:prstGeom prst="straightConnector1">
                <a:avLst/>
              </a:prstGeom>
              <a:ln>
                <a:solidFill>
                  <a:schemeClr val="accent6"/>
                </a:solidFill>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flipH="1" flipV="1">
                <a:off x="1542616" y="2572329"/>
                <a:ext cx="238126" cy="106796"/>
              </a:xfrm>
              <a:prstGeom prst="straightConnector1">
                <a:avLst/>
              </a:prstGeom>
              <a:ln>
                <a:solidFill>
                  <a:schemeClr val="accent6"/>
                </a:solidFill>
                <a:tailEnd type="non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1534823" y="3032126"/>
                <a:ext cx="233652" cy="139702"/>
              </a:xfrm>
              <a:prstGeom prst="straightConnector1">
                <a:avLst/>
              </a:prstGeom>
              <a:ln>
                <a:solidFill>
                  <a:schemeClr val="accent6"/>
                </a:solidFill>
                <a:tailEnd type="non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5400000" flipH="1" flipV="1">
                <a:off x="1297599" y="2969165"/>
                <a:ext cx="264035" cy="1588"/>
              </a:xfrm>
              <a:prstGeom prst="straightConnector1">
                <a:avLst/>
              </a:prstGeom>
              <a:ln>
                <a:solidFill>
                  <a:schemeClr val="accent6"/>
                </a:solidFill>
                <a:tailEnd type="non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10800000">
                <a:off x="1079211" y="3083160"/>
                <a:ext cx="216189" cy="66440"/>
              </a:xfrm>
              <a:prstGeom prst="straightConnector1">
                <a:avLst/>
              </a:prstGeom>
              <a:ln>
                <a:solidFill>
                  <a:schemeClr val="accent6"/>
                </a:solidFill>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10800000" flipV="1">
                <a:off x="1127269" y="3266885"/>
                <a:ext cx="168132" cy="142874"/>
              </a:xfrm>
              <a:prstGeom prst="straightConnector1">
                <a:avLst/>
              </a:prstGeom>
              <a:ln>
                <a:solidFill>
                  <a:schemeClr val="accent6"/>
                </a:solidFill>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16200000" flipH="1">
                <a:off x="1417757" y="3323264"/>
                <a:ext cx="204978" cy="92220"/>
              </a:xfrm>
              <a:prstGeom prst="straightConnector1">
                <a:avLst/>
              </a:prstGeom>
              <a:ln>
                <a:solidFill>
                  <a:schemeClr val="accent6"/>
                </a:solidFill>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flipH="1" flipV="1">
                <a:off x="880923" y="2624931"/>
                <a:ext cx="301909" cy="1588"/>
              </a:xfrm>
              <a:prstGeom prst="straightConnector1">
                <a:avLst/>
              </a:prstGeom>
              <a:ln>
                <a:solidFill>
                  <a:schemeClr val="accent6"/>
                </a:solidFill>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5400000" flipH="1" flipV="1">
                <a:off x="1299188" y="2950348"/>
                <a:ext cx="264035" cy="1588"/>
              </a:xfrm>
              <a:prstGeom prst="straightConnector1">
                <a:avLst/>
              </a:prstGeom>
              <a:ln>
                <a:solidFill>
                  <a:schemeClr val="accent6"/>
                </a:solidFill>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10800000" flipV="1">
                <a:off x="1043203" y="3438526"/>
                <a:ext cx="168132" cy="142874"/>
              </a:xfrm>
              <a:prstGeom prst="straightConnector1">
                <a:avLst/>
              </a:prstGeom>
              <a:ln>
                <a:solidFill>
                  <a:schemeClr val="accent6"/>
                </a:solidFill>
                <a:tailEnd type="none"/>
              </a:ln>
            </p:spPr>
            <p:style>
              <a:lnRef idx="2">
                <a:schemeClr val="accent1"/>
              </a:lnRef>
              <a:fillRef idx="0">
                <a:schemeClr val="accent1"/>
              </a:fillRef>
              <a:effectRef idx="1">
                <a:schemeClr val="accent1"/>
              </a:effectRef>
              <a:fontRef idx="minor">
                <a:schemeClr val="tx1"/>
              </a:fontRef>
            </p:style>
          </p:cxnSp>
        </p:grpSp>
      </p:grpSp>
      <p:grpSp>
        <p:nvGrpSpPr>
          <p:cNvPr id="148" name="Group 147"/>
          <p:cNvGrpSpPr/>
          <p:nvPr/>
        </p:nvGrpSpPr>
        <p:grpSpPr>
          <a:xfrm>
            <a:off x="5825565" y="1447801"/>
            <a:ext cx="3084836" cy="1797243"/>
            <a:chOff x="282753" y="3365297"/>
            <a:chExt cx="3084836" cy="1661518"/>
          </a:xfrm>
        </p:grpSpPr>
        <p:sp>
          <p:nvSpPr>
            <p:cNvPr id="6" name="TextBox 5"/>
            <p:cNvSpPr txBox="1"/>
            <p:nvPr/>
          </p:nvSpPr>
          <p:spPr>
            <a:xfrm>
              <a:off x="282753" y="3365297"/>
              <a:ext cx="3084836" cy="314125"/>
            </a:xfrm>
            <a:prstGeom prst="rect">
              <a:avLst/>
            </a:prstGeom>
            <a:noFill/>
          </p:spPr>
          <p:txBody>
            <a:bodyPr wrap="none" rtlCol="0">
              <a:spAutoFit/>
            </a:bodyPr>
            <a:lstStyle/>
            <a:p>
              <a:r>
                <a:rPr lang="en-US" dirty="0" smtClean="0"/>
                <a:t>and encode their </a:t>
              </a:r>
              <a:r>
                <a:rPr lang="en-US" dirty="0" smtClean="0">
                  <a:solidFill>
                    <a:schemeClr val="accent1"/>
                  </a:solidFill>
                </a:rPr>
                <a:t>distribution</a:t>
              </a:r>
              <a:endParaRPr lang="en-US" dirty="0"/>
            </a:p>
          </p:txBody>
        </p:sp>
        <p:sp>
          <p:nvSpPr>
            <p:cNvPr id="40" name="Rectangle 39"/>
            <p:cNvSpPr/>
            <p:nvPr/>
          </p:nvSpPr>
          <p:spPr>
            <a:xfrm>
              <a:off x="705588" y="3858415"/>
              <a:ext cx="1347547" cy="1168400"/>
            </a:xfrm>
            <a:prstGeom prst="rect">
              <a:avLst/>
            </a:prstGeom>
            <a:noFill/>
            <a:ln w="28575"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p:cNvCxnSpPr>
              <a:stCxn id="40" idx="0"/>
              <a:endCxn id="40" idx="2"/>
            </p:cNvCxnSpPr>
            <p:nvPr/>
          </p:nvCxnSpPr>
          <p:spPr>
            <a:xfrm>
              <a:off x="1379362" y="3858415"/>
              <a:ext cx="0" cy="1168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40" idx="1"/>
              <a:endCxn id="40" idx="3"/>
            </p:cNvCxnSpPr>
            <p:nvPr/>
          </p:nvCxnSpPr>
          <p:spPr>
            <a:xfrm>
              <a:off x="705588" y="4442616"/>
              <a:ext cx="1347547"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a:off x="1454919" y="3950590"/>
              <a:ext cx="499533" cy="270071"/>
              <a:chOff x="2540000" y="3683698"/>
              <a:chExt cx="499533" cy="270071"/>
            </a:xfrm>
          </p:grpSpPr>
          <p:cxnSp>
            <p:nvCxnSpPr>
              <p:cNvPr id="46" name="Straight Arrow Connector 45"/>
              <p:cNvCxnSpPr/>
              <p:nvPr/>
            </p:nvCxnSpPr>
            <p:spPr>
              <a:xfrm rot="5400000" flipH="1" flipV="1">
                <a:off x="2633037" y="3817143"/>
                <a:ext cx="266892" cy="1"/>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5400000" flipH="1" flipV="1">
                <a:off x="2744874" y="3837962"/>
                <a:ext cx="134240" cy="91016"/>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2766486" y="3873126"/>
                <a:ext cx="182032" cy="77464"/>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2766486" y="3950590"/>
                <a:ext cx="273047" cy="1588"/>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16200000" flipV="1">
                <a:off x="2618932" y="3803035"/>
                <a:ext cx="187157" cy="107953"/>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rot="10800000">
                <a:off x="2599267" y="3873126"/>
                <a:ext cx="167220" cy="79052"/>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rot="10800000">
                <a:off x="2540000" y="3952181"/>
                <a:ext cx="226482" cy="1588"/>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842172" y="4083243"/>
              <a:ext cx="440266" cy="154782"/>
              <a:chOff x="2599267" y="3798988"/>
              <a:chExt cx="440266" cy="154782"/>
            </a:xfrm>
          </p:grpSpPr>
          <p:cxnSp>
            <p:nvCxnSpPr>
              <p:cNvPr id="68" name="Straight Arrow Connector 67"/>
              <p:cNvCxnSpPr/>
              <p:nvPr/>
            </p:nvCxnSpPr>
            <p:spPr>
              <a:xfrm rot="5400000" flipH="1" flipV="1">
                <a:off x="2690684" y="3874786"/>
                <a:ext cx="151603" cy="7"/>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rot="5400000" flipH="1" flipV="1">
                <a:off x="2744874" y="3837962"/>
                <a:ext cx="134240" cy="91016"/>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V="1">
                <a:off x="2766486" y="3816350"/>
                <a:ext cx="273047" cy="134240"/>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2766486" y="3950590"/>
                <a:ext cx="273047" cy="1588"/>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rot="16200000" flipV="1">
                <a:off x="2691373" y="3875473"/>
                <a:ext cx="77466" cy="72771"/>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rot="10800000">
                <a:off x="2599267" y="3873126"/>
                <a:ext cx="167220" cy="79052"/>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rot="10800000">
                <a:off x="2635254" y="3950591"/>
                <a:ext cx="131228" cy="3179"/>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75" name="Group 74"/>
            <p:cNvGrpSpPr/>
            <p:nvPr/>
          </p:nvGrpSpPr>
          <p:grpSpPr>
            <a:xfrm>
              <a:off x="759625" y="4560371"/>
              <a:ext cx="499533" cy="270072"/>
              <a:chOff x="2540000" y="3683697"/>
              <a:chExt cx="499533" cy="270072"/>
            </a:xfrm>
          </p:grpSpPr>
          <p:cxnSp>
            <p:nvCxnSpPr>
              <p:cNvPr id="76" name="Straight Arrow Connector 75"/>
              <p:cNvCxnSpPr/>
              <p:nvPr/>
            </p:nvCxnSpPr>
            <p:spPr>
              <a:xfrm rot="5400000" flipH="1" flipV="1">
                <a:off x="2672905" y="3857011"/>
                <a:ext cx="187157" cy="2"/>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rot="5400000" flipH="1" flipV="1">
                <a:off x="2724056" y="3726128"/>
                <a:ext cx="266893" cy="182032"/>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2766486" y="3873126"/>
                <a:ext cx="182032" cy="77464"/>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2766486" y="3950590"/>
                <a:ext cx="273047" cy="1588"/>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rot="16200000" flipV="1">
                <a:off x="2618932" y="3803035"/>
                <a:ext cx="187157" cy="107953"/>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rot="10800000">
                <a:off x="2599267" y="3873126"/>
                <a:ext cx="167220" cy="79052"/>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rot="10800000">
                <a:off x="2540000" y="3952181"/>
                <a:ext cx="226482" cy="1588"/>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83" name="Group 82"/>
            <p:cNvGrpSpPr/>
            <p:nvPr/>
          </p:nvGrpSpPr>
          <p:grpSpPr>
            <a:xfrm>
              <a:off x="1454919" y="4636928"/>
              <a:ext cx="499533" cy="190336"/>
              <a:chOff x="2540000" y="3763433"/>
              <a:chExt cx="499533" cy="190336"/>
            </a:xfrm>
          </p:grpSpPr>
          <p:cxnSp>
            <p:nvCxnSpPr>
              <p:cNvPr id="84" name="Straight Arrow Connector 83"/>
              <p:cNvCxnSpPr/>
              <p:nvPr/>
            </p:nvCxnSpPr>
            <p:spPr>
              <a:xfrm rot="5400000" flipH="1" flipV="1">
                <a:off x="2699363" y="3883469"/>
                <a:ext cx="134240" cy="2"/>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rot="5400000" flipH="1" flipV="1">
                <a:off x="2744874" y="3837962"/>
                <a:ext cx="134240" cy="91016"/>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flipV="1">
                <a:off x="2766486" y="3819529"/>
                <a:ext cx="273047" cy="131061"/>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2766486" y="3950590"/>
                <a:ext cx="182032" cy="1588"/>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rot="16200000" flipV="1">
                <a:off x="2618932" y="3803035"/>
                <a:ext cx="187157" cy="107953"/>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rot="10800000">
                <a:off x="2599267" y="3873126"/>
                <a:ext cx="167220" cy="79052"/>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rot="10800000">
                <a:off x="2540000" y="3952181"/>
                <a:ext cx="226482" cy="1588"/>
              </a:xfrm>
              <a:prstGeom prst="straightConnector1">
                <a:avLst/>
              </a:prstGeom>
              <a:ln>
                <a:solidFill>
                  <a:schemeClr val="accent6"/>
                </a:solidFill>
                <a:tailEnd type="triangle" w="med" len="med"/>
              </a:ln>
            </p:spPr>
            <p:style>
              <a:lnRef idx="2">
                <a:schemeClr val="accent1"/>
              </a:lnRef>
              <a:fillRef idx="0">
                <a:schemeClr val="accent1"/>
              </a:fillRef>
              <a:effectRef idx="1">
                <a:schemeClr val="accent1"/>
              </a:effectRef>
              <a:fontRef idx="minor">
                <a:schemeClr val="tx1"/>
              </a:fontRef>
            </p:style>
          </p:cxnSp>
        </p:grpSp>
      </p:grpSp>
      <p:sp>
        <p:nvSpPr>
          <p:cNvPr id="65" name="TextBox 64"/>
          <p:cNvSpPr txBox="1"/>
          <p:nvPr/>
        </p:nvSpPr>
        <p:spPr>
          <a:xfrm>
            <a:off x="5257800" y="3200400"/>
            <a:ext cx="3503671" cy="369332"/>
          </a:xfrm>
          <a:prstGeom prst="rect">
            <a:avLst/>
          </a:prstGeom>
          <a:noFill/>
        </p:spPr>
        <p:txBody>
          <a:bodyPr wrap="none" rtlCol="0">
            <a:spAutoFit/>
          </a:bodyPr>
          <a:lstStyle/>
          <a:p>
            <a:r>
              <a:rPr lang="en-US" dirty="0" smtClean="0"/>
              <a:t>We use 4x4 spatial, </a:t>
            </a:r>
            <a:r>
              <a:rPr lang="en-US" dirty="0"/>
              <a:t>8</a:t>
            </a:r>
            <a:r>
              <a:rPr lang="en-US" dirty="0" smtClean="0"/>
              <a:t> radial bins</a:t>
            </a:r>
            <a:endParaRPr lang="en-US" dirty="0"/>
          </a:p>
        </p:txBody>
      </p:sp>
      <p:sp>
        <p:nvSpPr>
          <p:cNvPr id="129" name="Freeform 128"/>
          <p:cNvSpPr/>
          <p:nvPr/>
        </p:nvSpPr>
        <p:spPr>
          <a:xfrm rot="21386629">
            <a:off x="4707614" y="4191000"/>
            <a:ext cx="2496931" cy="1993222"/>
          </a:xfrm>
          <a:custGeom>
            <a:avLst/>
            <a:gdLst>
              <a:gd name="connsiteX0" fmla="*/ 196145 w 1629833"/>
              <a:gd name="connsiteY0" fmla="*/ 0 h 1323622"/>
              <a:gd name="connsiteX1" fmla="*/ 204611 w 1629833"/>
              <a:gd name="connsiteY1" fmla="*/ 1049866 h 1323622"/>
              <a:gd name="connsiteX2" fmla="*/ 1423811 w 1629833"/>
              <a:gd name="connsiteY2" fmla="*/ 1159933 h 1323622"/>
              <a:gd name="connsiteX3" fmla="*/ 1440745 w 1629833"/>
              <a:gd name="connsiteY3" fmla="*/ 67733 h 1323622"/>
            </a:gdLst>
            <a:ahLst/>
            <a:cxnLst>
              <a:cxn ang="0">
                <a:pos x="connsiteX0" y="connsiteY0"/>
              </a:cxn>
              <a:cxn ang="0">
                <a:pos x="connsiteX1" y="connsiteY1"/>
              </a:cxn>
              <a:cxn ang="0">
                <a:pos x="connsiteX2" y="connsiteY2"/>
              </a:cxn>
              <a:cxn ang="0">
                <a:pos x="connsiteX3" y="connsiteY3"/>
              </a:cxn>
            </a:cxnLst>
            <a:rect l="l" t="t" r="r" b="b"/>
            <a:pathLst>
              <a:path w="1629833" h="1323622">
                <a:moveTo>
                  <a:pt x="196145" y="0"/>
                </a:moveTo>
                <a:cubicBezTo>
                  <a:pt x="98072" y="428272"/>
                  <a:pt x="0" y="856544"/>
                  <a:pt x="204611" y="1049866"/>
                </a:cubicBezTo>
                <a:cubicBezTo>
                  <a:pt x="409222" y="1243188"/>
                  <a:pt x="1217789" y="1323622"/>
                  <a:pt x="1423811" y="1159933"/>
                </a:cubicBezTo>
                <a:cubicBezTo>
                  <a:pt x="1629833" y="996244"/>
                  <a:pt x="1440745" y="67733"/>
                  <a:pt x="1440745" y="6773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30" name="Group 129"/>
          <p:cNvGrpSpPr/>
          <p:nvPr/>
        </p:nvGrpSpPr>
        <p:grpSpPr>
          <a:xfrm>
            <a:off x="5098800" y="4419600"/>
            <a:ext cx="1742414" cy="1378201"/>
            <a:chOff x="6874786" y="2931682"/>
            <a:chExt cx="1742414" cy="1137712"/>
          </a:xfrm>
        </p:grpSpPr>
        <p:grpSp>
          <p:nvGrpSpPr>
            <p:cNvPr id="131" name="Group 130"/>
            <p:cNvGrpSpPr/>
            <p:nvPr/>
          </p:nvGrpSpPr>
          <p:grpSpPr>
            <a:xfrm>
              <a:off x="6874786" y="2931682"/>
              <a:ext cx="1742414" cy="1137712"/>
              <a:chOff x="6874786" y="2567601"/>
              <a:chExt cx="1742414" cy="1137712"/>
            </a:xfrm>
          </p:grpSpPr>
          <p:pic>
            <p:nvPicPr>
              <p:cNvPr id="134" name="Picture 133"/>
              <p:cNvPicPr>
                <a:picLocks/>
              </p:cNvPicPr>
              <p:nvPr/>
            </p:nvPicPr>
            <p:blipFill>
              <a:blip r:embed="rId4"/>
              <a:stretch>
                <a:fillRect/>
              </a:stretch>
            </p:blipFill>
            <p:spPr>
              <a:xfrm>
                <a:off x="6874786" y="2567601"/>
                <a:ext cx="540000" cy="445773"/>
              </a:xfrm>
              <a:prstGeom prst="rect">
                <a:avLst/>
              </a:prstGeom>
              <a:ln w="12700" cap="flat" cmpd="sng" algn="ctr">
                <a:solidFill>
                  <a:srgbClr val="000000"/>
                </a:solidFill>
                <a:prstDash val="solid"/>
                <a:round/>
                <a:headEnd type="none" w="med" len="med"/>
                <a:tailEnd type="none" w="med" len="med"/>
              </a:ln>
              <a:effectLst/>
            </p:spPr>
          </p:pic>
          <p:pic>
            <p:nvPicPr>
              <p:cNvPr id="135" name="Picture 134"/>
              <p:cNvPicPr>
                <a:picLocks/>
              </p:cNvPicPr>
              <p:nvPr/>
            </p:nvPicPr>
            <p:blipFill>
              <a:blip r:embed="rId5"/>
              <a:stretch>
                <a:fillRect/>
              </a:stretch>
            </p:blipFill>
            <p:spPr>
              <a:xfrm>
                <a:off x="7772400" y="2630505"/>
                <a:ext cx="540000" cy="445773"/>
              </a:xfrm>
              <a:prstGeom prst="rect">
                <a:avLst/>
              </a:prstGeom>
              <a:ln w="12700" cmpd="sng">
                <a:solidFill>
                  <a:schemeClr val="tx1"/>
                </a:solidFill>
              </a:ln>
            </p:spPr>
          </p:pic>
          <p:pic>
            <p:nvPicPr>
              <p:cNvPr id="136" name="Picture 135"/>
              <p:cNvPicPr>
                <a:picLocks/>
              </p:cNvPicPr>
              <p:nvPr/>
            </p:nvPicPr>
            <p:blipFill>
              <a:blip r:embed="rId6"/>
              <a:stretch>
                <a:fillRect/>
              </a:stretch>
            </p:blipFill>
            <p:spPr>
              <a:xfrm>
                <a:off x="8077200" y="3259540"/>
                <a:ext cx="540000" cy="445773"/>
              </a:xfrm>
              <a:prstGeom prst="rect">
                <a:avLst/>
              </a:prstGeom>
              <a:ln w="12700" cmpd="sng">
                <a:solidFill>
                  <a:schemeClr val="tx1"/>
                </a:solidFill>
              </a:ln>
            </p:spPr>
          </p:pic>
        </p:grpSp>
        <p:pic>
          <p:nvPicPr>
            <p:cNvPr id="132" name="Picture 131"/>
            <p:cNvPicPr>
              <a:picLocks/>
            </p:cNvPicPr>
            <p:nvPr/>
          </p:nvPicPr>
          <p:blipFill>
            <a:blip r:embed="rId7"/>
            <a:stretch>
              <a:fillRect/>
            </a:stretch>
          </p:blipFill>
          <p:spPr>
            <a:xfrm>
              <a:off x="6934200" y="3623621"/>
              <a:ext cx="540000" cy="445773"/>
            </a:xfrm>
            <a:prstGeom prst="rect">
              <a:avLst/>
            </a:prstGeom>
            <a:ln>
              <a:solidFill>
                <a:schemeClr val="tx1"/>
              </a:solidFill>
            </a:ln>
            <a:effectLst/>
          </p:spPr>
        </p:pic>
      </p:grpSp>
      <p:pic>
        <p:nvPicPr>
          <p:cNvPr id="138" name="Picture 137"/>
          <p:cNvPicPr>
            <a:picLocks noChangeAspect="1"/>
          </p:cNvPicPr>
          <p:nvPr/>
        </p:nvPicPr>
        <p:blipFill>
          <a:blip r:embed="rId8"/>
          <a:stretch>
            <a:fillRect/>
          </a:stretch>
        </p:blipFill>
        <p:spPr>
          <a:xfrm>
            <a:off x="228600" y="4114800"/>
            <a:ext cx="4425675" cy="1860539"/>
          </a:xfrm>
          <a:prstGeom prst="rect">
            <a:avLst/>
          </a:prstGeom>
        </p:spPr>
      </p:pic>
      <p:sp>
        <p:nvSpPr>
          <p:cNvPr id="139" name="Rectangle 138"/>
          <p:cNvSpPr>
            <a:spLocks noChangeAspect="1"/>
          </p:cNvSpPr>
          <p:nvPr/>
        </p:nvSpPr>
        <p:spPr>
          <a:xfrm>
            <a:off x="1224380" y="4097865"/>
            <a:ext cx="459334" cy="510589"/>
          </a:xfrm>
          <a:prstGeom prst="rect">
            <a:avLst/>
          </a:prstGeom>
          <a:solidFill>
            <a:srgbClr val="F79646">
              <a:alpha val="4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p:cNvSpPr>
            <a:spLocks noChangeAspect="1"/>
          </p:cNvSpPr>
          <p:nvPr/>
        </p:nvSpPr>
        <p:spPr>
          <a:xfrm>
            <a:off x="994713" y="5370665"/>
            <a:ext cx="459334" cy="510589"/>
          </a:xfrm>
          <a:prstGeom prst="rect">
            <a:avLst/>
          </a:prstGeom>
          <a:solidFill>
            <a:srgbClr val="F79646">
              <a:alpha val="4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a:spLocks noChangeAspect="1"/>
          </p:cNvSpPr>
          <p:nvPr/>
        </p:nvSpPr>
        <p:spPr>
          <a:xfrm>
            <a:off x="2497018" y="4973981"/>
            <a:ext cx="459334" cy="510589"/>
          </a:xfrm>
          <a:prstGeom prst="rect">
            <a:avLst/>
          </a:prstGeom>
          <a:solidFill>
            <a:srgbClr val="F79646">
              <a:alpha val="4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a:spLocks noChangeAspect="1"/>
          </p:cNvSpPr>
          <p:nvPr/>
        </p:nvSpPr>
        <p:spPr>
          <a:xfrm>
            <a:off x="3440513" y="5370665"/>
            <a:ext cx="459334" cy="510589"/>
          </a:xfrm>
          <a:prstGeom prst="rect">
            <a:avLst/>
          </a:prstGeom>
          <a:solidFill>
            <a:srgbClr val="F79646">
              <a:alpha val="4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5105400" y="4419600"/>
            <a:ext cx="1752600" cy="1378200"/>
            <a:chOff x="4977269" y="4419600"/>
            <a:chExt cx="1752600" cy="1378200"/>
          </a:xfrm>
        </p:grpSpPr>
        <p:grpSp>
          <p:nvGrpSpPr>
            <p:cNvPr id="95" name="Group 232"/>
            <p:cNvGrpSpPr/>
            <p:nvPr/>
          </p:nvGrpSpPr>
          <p:grpSpPr>
            <a:xfrm>
              <a:off x="6189869" y="5257800"/>
              <a:ext cx="540000" cy="540000"/>
              <a:chOff x="3597744" y="3980204"/>
              <a:chExt cx="635236" cy="562169"/>
            </a:xfrm>
          </p:grpSpPr>
          <p:sp>
            <p:nvSpPr>
              <p:cNvPr id="96" name="Rectangle 95"/>
              <p:cNvSpPr/>
              <p:nvPr/>
            </p:nvSpPr>
            <p:spPr>
              <a:xfrm>
                <a:off x="3597744" y="3980204"/>
                <a:ext cx="635236" cy="562169"/>
              </a:xfrm>
              <a:prstGeom prst="rect">
                <a:avLst/>
              </a:prstGeom>
              <a:noFill/>
              <a:ln w="254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3727637" y="4081454"/>
                <a:ext cx="371639" cy="346381"/>
              </a:xfrm>
              <a:prstGeom prst="ellipse">
                <a:avLst/>
              </a:prstGeom>
              <a:noFill/>
              <a:ln w="254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Connector 97"/>
              <p:cNvCxnSpPr>
                <a:endCxn id="97" idx="2"/>
              </p:cNvCxnSpPr>
              <p:nvPr/>
            </p:nvCxnSpPr>
            <p:spPr>
              <a:xfrm>
                <a:off x="3635776" y="4250647"/>
                <a:ext cx="91861" cy="399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4089507" y="4254645"/>
                <a:ext cx="91861" cy="399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1" name="Group 150"/>
            <p:cNvGrpSpPr/>
            <p:nvPr/>
          </p:nvGrpSpPr>
          <p:grpSpPr>
            <a:xfrm>
              <a:off x="4977269" y="4419600"/>
              <a:ext cx="540000" cy="540000"/>
              <a:chOff x="316023" y="3066147"/>
              <a:chExt cx="1095345" cy="969356"/>
            </a:xfrm>
          </p:grpSpPr>
          <p:sp>
            <p:nvSpPr>
              <p:cNvPr id="102" name="Rectangle 101"/>
              <p:cNvSpPr/>
              <p:nvPr/>
            </p:nvSpPr>
            <p:spPr>
              <a:xfrm>
                <a:off x="316023" y="3066147"/>
                <a:ext cx="1095345" cy="969356"/>
              </a:xfrm>
              <a:prstGeom prst="rect">
                <a:avLst/>
              </a:prstGeom>
              <a:noFill/>
              <a:ln w="254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3" name="Group 140"/>
              <p:cNvGrpSpPr/>
              <p:nvPr/>
            </p:nvGrpSpPr>
            <p:grpSpPr>
              <a:xfrm>
                <a:off x="541536" y="3260898"/>
                <a:ext cx="760339" cy="588126"/>
                <a:chOff x="541536" y="3260898"/>
                <a:chExt cx="760339" cy="588126"/>
              </a:xfrm>
            </p:grpSpPr>
            <p:cxnSp>
              <p:nvCxnSpPr>
                <p:cNvPr id="104" name="Straight Connector 103"/>
                <p:cNvCxnSpPr/>
                <p:nvPr/>
              </p:nvCxnSpPr>
              <p:spPr>
                <a:xfrm rot="5400000" flipH="1" flipV="1">
                  <a:off x="384142" y="3538655"/>
                  <a:ext cx="467763" cy="15297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rot="10800000" flipV="1">
                  <a:off x="694513" y="3260898"/>
                  <a:ext cx="607362" cy="120364"/>
                </a:xfrm>
                <a:prstGeom prst="line">
                  <a:avLst/>
                </a:prstGeom>
                <a:ln>
                  <a:solidFill>
                    <a:srgbClr val="000000"/>
                  </a:solidFill>
                  <a:bevel/>
                </a:ln>
              </p:spPr>
              <p:style>
                <a:lnRef idx="2">
                  <a:schemeClr val="accent1"/>
                </a:lnRef>
                <a:fillRef idx="0">
                  <a:schemeClr val="accent1"/>
                </a:fillRef>
                <a:effectRef idx="1">
                  <a:schemeClr val="accent1"/>
                </a:effectRef>
                <a:fontRef idx="minor">
                  <a:schemeClr val="tx1"/>
                </a:fontRef>
              </p:style>
            </p:cxnSp>
          </p:grpSp>
        </p:grpSp>
        <p:grpSp>
          <p:nvGrpSpPr>
            <p:cNvPr id="106" name="Group 152"/>
            <p:cNvGrpSpPr/>
            <p:nvPr/>
          </p:nvGrpSpPr>
          <p:grpSpPr>
            <a:xfrm>
              <a:off x="5885069" y="4495800"/>
              <a:ext cx="540000" cy="540000"/>
              <a:chOff x="473671" y="4096419"/>
              <a:chExt cx="1095346" cy="969356"/>
            </a:xfrm>
          </p:grpSpPr>
          <p:sp>
            <p:nvSpPr>
              <p:cNvPr id="107" name="Rectangle 106"/>
              <p:cNvSpPr/>
              <p:nvPr/>
            </p:nvSpPr>
            <p:spPr>
              <a:xfrm>
                <a:off x="473671" y="4096419"/>
                <a:ext cx="1095346" cy="969356"/>
              </a:xfrm>
              <a:prstGeom prst="rect">
                <a:avLst/>
              </a:prstGeom>
              <a:noFill/>
              <a:ln w="254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8" name="Straight Connector 107"/>
              <p:cNvCxnSpPr/>
              <p:nvPr/>
            </p:nvCxnSpPr>
            <p:spPr>
              <a:xfrm>
                <a:off x="558801" y="4678795"/>
                <a:ext cx="931333"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09" name="Group 232"/>
            <p:cNvGrpSpPr/>
            <p:nvPr/>
          </p:nvGrpSpPr>
          <p:grpSpPr>
            <a:xfrm>
              <a:off x="5046869" y="5257800"/>
              <a:ext cx="540000" cy="540000"/>
              <a:chOff x="3597744" y="3980204"/>
              <a:chExt cx="635236" cy="562169"/>
            </a:xfrm>
          </p:grpSpPr>
          <p:sp>
            <p:nvSpPr>
              <p:cNvPr id="110" name="Rectangle 109"/>
              <p:cNvSpPr/>
              <p:nvPr/>
            </p:nvSpPr>
            <p:spPr>
              <a:xfrm>
                <a:off x="3597744" y="3980204"/>
                <a:ext cx="635236" cy="562169"/>
              </a:xfrm>
              <a:prstGeom prst="rect">
                <a:avLst/>
              </a:prstGeom>
              <a:noFill/>
              <a:ln w="254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3727637" y="4081454"/>
                <a:ext cx="371639" cy="346381"/>
              </a:xfrm>
              <a:prstGeom prst="ellipse">
                <a:avLst/>
              </a:prstGeom>
              <a:noFill/>
              <a:ln w="254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2" name="Straight Connector 111"/>
              <p:cNvCxnSpPr>
                <a:endCxn id="111" idx="2"/>
              </p:cNvCxnSpPr>
              <p:nvPr/>
            </p:nvCxnSpPr>
            <p:spPr>
              <a:xfrm>
                <a:off x="3635776" y="4250647"/>
                <a:ext cx="91861" cy="399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089507" y="4254645"/>
                <a:ext cx="91861" cy="399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15" name="Group 14"/>
          <p:cNvGrpSpPr/>
          <p:nvPr/>
        </p:nvGrpSpPr>
        <p:grpSpPr>
          <a:xfrm>
            <a:off x="7239000" y="3657603"/>
            <a:ext cx="1524000" cy="2666998"/>
            <a:chOff x="7239000" y="3657603"/>
            <a:chExt cx="1524000" cy="2666998"/>
          </a:xfrm>
        </p:grpSpPr>
        <p:grpSp>
          <p:nvGrpSpPr>
            <p:cNvPr id="115" name="Group 114"/>
            <p:cNvGrpSpPr/>
            <p:nvPr/>
          </p:nvGrpSpPr>
          <p:grpSpPr>
            <a:xfrm rot="5400000">
              <a:off x="7162799" y="4724399"/>
              <a:ext cx="2666998" cy="533405"/>
              <a:chOff x="5010688" y="3360053"/>
              <a:chExt cx="3757102" cy="732784"/>
            </a:xfrm>
          </p:grpSpPr>
          <p:sp>
            <p:nvSpPr>
              <p:cNvPr id="116" name="Rectangle 115"/>
              <p:cNvSpPr/>
              <p:nvPr/>
            </p:nvSpPr>
            <p:spPr>
              <a:xfrm>
                <a:off x="5010688" y="3601497"/>
                <a:ext cx="3757102" cy="490546"/>
              </a:xfrm>
              <a:prstGeom prst="rect">
                <a:avLst/>
              </a:prstGeom>
              <a:no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7" name="Straight Connector 116"/>
              <p:cNvCxnSpPr/>
              <p:nvPr/>
            </p:nvCxnSpPr>
            <p:spPr>
              <a:xfrm rot="5400000">
                <a:off x="5413152" y="3846770"/>
                <a:ext cx="490546" cy="1588"/>
              </a:xfrm>
              <a:prstGeom prst="line">
                <a:avLst/>
              </a:prstGeom>
              <a:ln w="1905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rot="5400000">
                <a:off x="6131887" y="3846770"/>
                <a:ext cx="490546" cy="1588"/>
              </a:xfrm>
              <a:prstGeom prst="line">
                <a:avLst/>
              </a:prstGeom>
              <a:ln w="1905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5400000">
                <a:off x="6914122" y="3846770"/>
                <a:ext cx="490546" cy="1588"/>
              </a:xfrm>
              <a:prstGeom prst="line">
                <a:avLst/>
              </a:prstGeom>
              <a:ln w="1905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rot="5400000">
                <a:off x="7963715" y="3846770"/>
                <a:ext cx="490546" cy="1588"/>
              </a:xfrm>
              <a:prstGeom prst="line">
                <a:avLst/>
              </a:prstGeom>
              <a:ln w="1905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7322146" y="3360053"/>
                <a:ext cx="748920" cy="564753"/>
              </a:xfrm>
              <a:prstGeom prst="rect">
                <a:avLst/>
              </a:prstGeom>
              <a:noFill/>
            </p:spPr>
            <p:txBody>
              <a:bodyPr wrap="none" rtlCol="0">
                <a:spAutoFit/>
              </a:bodyPr>
              <a:lstStyle/>
              <a:p>
                <a:r>
                  <a:rPr lang="en-US" sz="2400" b="1" dirty="0" smtClean="0"/>
                  <a:t>. . .</a:t>
                </a:r>
                <a:endParaRPr lang="en-US" sz="2400" b="1" dirty="0"/>
              </a:p>
            </p:txBody>
          </p:sp>
          <p:sp>
            <p:nvSpPr>
              <p:cNvPr id="122" name="TextBox 121"/>
              <p:cNvSpPr txBox="1"/>
              <p:nvPr/>
            </p:nvSpPr>
            <p:spPr>
              <a:xfrm rot="16200000">
                <a:off x="5166690" y="3675703"/>
                <a:ext cx="313044" cy="369332"/>
              </a:xfrm>
              <a:prstGeom prst="rect">
                <a:avLst/>
              </a:prstGeom>
              <a:noFill/>
            </p:spPr>
            <p:txBody>
              <a:bodyPr wrap="none" rtlCol="0">
                <a:spAutoFit/>
              </a:bodyPr>
              <a:lstStyle/>
              <a:p>
                <a:r>
                  <a:rPr lang="en-US" dirty="0" smtClean="0"/>
                  <a:t>1</a:t>
                </a:r>
                <a:endParaRPr lang="en-US" dirty="0"/>
              </a:p>
            </p:txBody>
          </p:sp>
          <p:sp>
            <p:nvSpPr>
              <p:cNvPr id="123" name="TextBox 122"/>
              <p:cNvSpPr txBox="1"/>
              <p:nvPr/>
            </p:nvSpPr>
            <p:spPr>
              <a:xfrm rot="16200000">
                <a:off x="5790249" y="3675703"/>
                <a:ext cx="313044" cy="369332"/>
              </a:xfrm>
              <a:prstGeom prst="rect">
                <a:avLst/>
              </a:prstGeom>
              <a:noFill/>
            </p:spPr>
            <p:txBody>
              <a:bodyPr wrap="none" rtlCol="0">
                <a:spAutoFit/>
              </a:bodyPr>
              <a:lstStyle/>
              <a:p>
                <a:r>
                  <a:rPr lang="en-US" dirty="0" smtClean="0"/>
                  <a:t>0</a:t>
                </a:r>
                <a:endParaRPr lang="en-US" dirty="0"/>
              </a:p>
            </p:txBody>
          </p:sp>
          <p:sp>
            <p:nvSpPr>
              <p:cNvPr id="124" name="TextBox 123"/>
              <p:cNvSpPr txBox="1"/>
              <p:nvPr/>
            </p:nvSpPr>
            <p:spPr>
              <a:xfrm rot="16200000">
                <a:off x="6627464" y="3541717"/>
                <a:ext cx="430055" cy="520292"/>
              </a:xfrm>
              <a:prstGeom prst="rect">
                <a:avLst/>
              </a:prstGeom>
              <a:noFill/>
            </p:spPr>
            <p:txBody>
              <a:bodyPr wrap="none" rtlCol="0">
                <a:spAutoFit/>
              </a:bodyPr>
              <a:lstStyle/>
              <a:p>
                <a:r>
                  <a:rPr lang="en-US" dirty="0"/>
                  <a:t>1</a:t>
                </a:r>
              </a:p>
            </p:txBody>
          </p:sp>
          <p:sp>
            <p:nvSpPr>
              <p:cNvPr id="125" name="TextBox 124"/>
              <p:cNvSpPr txBox="1"/>
              <p:nvPr/>
            </p:nvSpPr>
            <p:spPr>
              <a:xfrm rot="16200000">
                <a:off x="8320482" y="3675703"/>
                <a:ext cx="313044" cy="369332"/>
              </a:xfrm>
              <a:prstGeom prst="rect">
                <a:avLst/>
              </a:prstGeom>
              <a:noFill/>
            </p:spPr>
            <p:txBody>
              <a:bodyPr wrap="none" rtlCol="0">
                <a:spAutoFit/>
              </a:bodyPr>
              <a:lstStyle/>
              <a:p>
                <a:r>
                  <a:rPr lang="en-US" dirty="0" smtClean="0"/>
                  <a:t>2</a:t>
                </a:r>
                <a:endParaRPr lang="en-US" dirty="0"/>
              </a:p>
            </p:txBody>
          </p:sp>
        </p:grpSp>
        <p:sp>
          <p:nvSpPr>
            <p:cNvPr id="13" name="Equal 12"/>
            <p:cNvSpPr/>
            <p:nvPr/>
          </p:nvSpPr>
          <p:spPr>
            <a:xfrm>
              <a:off x="7239000" y="4876800"/>
              <a:ext cx="838200" cy="533400"/>
            </a:xfrm>
            <a:prstGeom prst="mathEqual">
              <a:avLst>
                <a:gd name="adj1" fmla="val 16667"/>
                <a:gd name="adj2" fmla="val 190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7" name="TextBox 16"/>
          <p:cNvSpPr txBox="1"/>
          <p:nvPr/>
        </p:nvSpPr>
        <p:spPr>
          <a:xfrm>
            <a:off x="3478427" y="3821668"/>
            <a:ext cx="4598773" cy="369332"/>
          </a:xfrm>
          <a:prstGeom prst="rect">
            <a:avLst/>
          </a:prstGeom>
          <a:noFill/>
        </p:spPr>
        <p:txBody>
          <a:bodyPr wrap="none" rtlCol="0">
            <a:spAutoFit/>
          </a:bodyPr>
          <a:lstStyle/>
          <a:p>
            <a:r>
              <a:rPr lang="en-US" dirty="0" smtClean="0"/>
              <a:t>quantize features against visual vocabulary</a:t>
            </a:r>
            <a:endParaRPr lang="en-US" dirty="0"/>
          </a:p>
        </p:txBody>
      </p:sp>
    </p:spTree>
    <p:extLst>
      <p:ext uri="{BB962C8B-B14F-4D97-AF65-F5344CB8AC3E}">
        <p14:creationId xmlns:p14="http://schemas.microsoft.com/office/powerpoint/2010/main" val="2658165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Similarity Based on Cosine Model</a:t>
            </a:r>
            <a:endParaRPr lang="en-US" dirty="0"/>
          </a:p>
        </p:txBody>
      </p:sp>
      <p:sp>
        <p:nvSpPr>
          <p:cNvPr id="7" name="Content Placeholder 67"/>
          <p:cNvSpPr txBox="1">
            <a:spLocks/>
          </p:cNvSpPr>
          <p:nvPr/>
        </p:nvSpPr>
        <p:spPr>
          <a:xfrm>
            <a:off x="152400" y="1423258"/>
            <a:ext cx="8229600" cy="557942"/>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smtClean="0"/>
              <a:t>Similarity as angle in high-dimensional space</a:t>
            </a:r>
          </a:p>
        </p:txBody>
      </p:sp>
      <p:grpSp>
        <p:nvGrpSpPr>
          <p:cNvPr id="63" name="Group 62"/>
          <p:cNvGrpSpPr/>
          <p:nvPr/>
        </p:nvGrpSpPr>
        <p:grpSpPr>
          <a:xfrm>
            <a:off x="4748210" y="2667000"/>
            <a:ext cx="3633790" cy="2893055"/>
            <a:chOff x="4748210" y="2667000"/>
            <a:chExt cx="3633790" cy="2893055"/>
          </a:xfrm>
        </p:grpSpPr>
        <p:sp>
          <p:nvSpPr>
            <p:cNvPr id="8" name="Equal 7"/>
            <p:cNvSpPr/>
            <p:nvPr/>
          </p:nvSpPr>
          <p:spPr>
            <a:xfrm>
              <a:off x="4748210" y="4005889"/>
              <a:ext cx="446088" cy="336550"/>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1" name="Group 10"/>
            <p:cNvGrpSpPr/>
            <p:nvPr/>
          </p:nvGrpSpPr>
          <p:grpSpPr>
            <a:xfrm>
              <a:off x="5587998" y="3822490"/>
              <a:ext cx="469854" cy="709374"/>
              <a:chOff x="8063429" y="3045411"/>
              <a:chExt cx="469854" cy="709374"/>
            </a:xfrm>
          </p:grpSpPr>
          <p:cxnSp>
            <p:nvCxnSpPr>
              <p:cNvPr id="12" name="Straight Connector 11"/>
              <p:cNvCxnSpPr/>
              <p:nvPr/>
            </p:nvCxnSpPr>
            <p:spPr>
              <a:xfrm flipV="1">
                <a:off x="8063429" y="3045411"/>
                <a:ext cx="469854" cy="368209"/>
              </a:xfrm>
              <a:prstGeom prst="line">
                <a:avLst/>
              </a:prstGeom>
              <a:ln w="508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063429" y="3428554"/>
                <a:ext cx="469852" cy="326231"/>
              </a:xfrm>
              <a:prstGeom prst="line">
                <a:avLst/>
              </a:prstGeom>
              <a:ln w="508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6802394" y="4567969"/>
              <a:ext cx="362812" cy="861774"/>
            </a:xfrm>
            <a:prstGeom prst="rect">
              <a:avLst/>
            </a:prstGeom>
            <a:noFill/>
            <a:ln>
              <a:noFill/>
            </a:ln>
          </p:spPr>
          <p:txBody>
            <a:bodyPr wrap="none" rtlCol="0">
              <a:spAutoFit/>
            </a:bodyPr>
            <a:lstStyle/>
            <a:p>
              <a:r>
                <a:rPr lang="en-US" sz="5000" dirty="0" smtClean="0">
                  <a:solidFill>
                    <a:schemeClr val="accent1"/>
                  </a:solidFill>
                </a:rPr>
                <a:t>,</a:t>
              </a:r>
              <a:endParaRPr lang="en-US" sz="5000" dirty="0">
                <a:solidFill>
                  <a:schemeClr val="accent1"/>
                </a:solidFill>
              </a:endParaRPr>
            </a:p>
          </p:txBody>
        </p:sp>
        <p:grpSp>
          <p:nvGrpSpPr>
            <p:cNvPr id="15" name="Group 14"/>
            <p:cNvGrpSpPr/>
            <p:nvPr/>
          </p:nvGrpSpPr>
          <p:grpSpPr>
            <a:xfrm rot="10800000">
              <a:off x="7912146" y="3822490"/>
              <a:ext cx="469854" cy="709374"/>
              <a:chOff x="8063429" y="3045411"/>
              <a:chExt cx="469854" cy="709374"/>
            </a:xfrm>
          </p:grpSpPr>
          <p:cxnSp>
            <p:nvCxnSpPr>
              <p:cNvPr id="16" name="Straight Connector 15"/>
              <p:cNvCxnSpPr/>
              <p:nvPr/>
            </p:nvCxnSpPr>
            <p:spPr>
              <a:xfrm flipV="1">
                <a:off x="8063429" y="3045411"/>
                <a:ext cx="469854" cy="368209"/>
              </a:xfrm>
              <a:prstGeom prst="line">
                <a:avLst/>
              </a:prstGeom>
              <a:ln w="508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063429" y="3428554"/>
                <a:ext cx="469852" cy="326231"/>
              </a:xfrm>
              <a:prstGeom prst="line">
                <a:avLst/>
              </a:prstGeom>
              <a:ln w="508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6306193" y="2675548"/>
              <a:ext cx="321956" cy="2884507"/>
              <a:chOff x="8191500" y="1301788"/>
              <a:chExt cx="321956" cy="2884507"/>
            </a:xfrm>
          </p:grpSpPr>
          <p:sp>
            <p:nvSpPr>
              <p:cNvPr id="19" name="Rectangle 18"/>
              <p:cNvSpPr/>
              <p:nvPr/>
            </p:nvSpPr>
            <p:spPr>
              <a:xfrm>
                <a:off x="8191500" y="1335736"/>
                <a:ext cx="317500" cy="2850559"/>
              </a:xfrm>
              <a:prstGeom prst="rect">
                <a:avLst/>
              </a:prstGeom>
              <a:noFill/>
              <a:ln w="22225"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 name="Straight Connector 19"/>
              <p:cNvCxnSpPr/>
              <p:nvPr/>
            </p:nvCxnSpPr>
            <p:spPr>
              <a:xfrm>
                <a:off x="8191500" y="1663340"/>
                <a:ext cx="317500" cy="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195956" y="2012896"/>
                <a:ext cx="317500" cy="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195956" y="2363532"/>
                <a:ext cx="317500" cy="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8191500" y="2713268"/>
                <a:ext cx="317500" cy="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8195956" y="3063364"/>
                <a:ext cx="317500" cy="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195956" y="3412560"/>
                <a:ext cx="317500" cy="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191500" y="3763016"/>
                <a:ext cx="317500" cy="360"/>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8195956" y="1301788"/>
                <a:ext cx="313044" cy="369332"/>
              </a:xfrm>
              <a:prstGeom prst="rect">
                <a:avLst/>
              </a:prstGeom>
              <a:noFill/>
            </p:spPr>
            <p:txBody>
              <a:bodyPr wrap="none" rtlCol="0">
                <a:spAutoFit/>
              </a:bodyPr>
              <a:lstStyle/>
              <a:p>
                <a:r>
                  <a:rPr lang="en-US" dirty="0" smtClean="0"/>
                  <a:t>2</a:t>
                </a:r>
                <a:endParaRPr lang="en-US" dirty="0"/>
              </a:p>
            </p:txBody>
          </p:sp>
          <p:sp>
            <p:nvSpPr>
              <p:cNvPr id="28" name="TextBox 27"/>
              <p:cNvSpPr txBox="1"/>
              <p:nvPr/>
            </p:nvSpPr>
            <p:spPr>
              <a:xfrm>
                <a:off x="8195956" y="1663340"/>
                <a:ext cx="313044" cy="369332"/>
              </a:xfrm>
              <a:prstGeom prst="rect">
                <a:avLst/>
              </a:prstGeom>
              <a:noFill/>
            </p:spPr>
            <p:txBody>
              <a:bodyPr wrap="none" rtlCol="0">
                <a:spAutoFit/>
              </a:bodyPr>
              <a:lstStyle/>
              <a:p>
                <a:r>
                  <a:rPr lang="en-US" dirty="0" smtClean="0"/>
                  <a:t>0</a:t>
                </a:r>
                <a:endParaRPr lang="en-US" dirty="0"/>
              </a:p>
            </p:txBody>
          </p:sp>
          <p:sp>
            <p:nvSpPr>
              <p:cNvPr id="29" name="TextBox 28"/>
              <p:cNvSpPr txBox="1"/>
              <p:nvPr/>
            </p:nvSpPr>
            <p:spPr>
              <a:xfrm>
                <a:off x="8200412" y="1994560"/>
                <a:ext cx="313044" cy="369332"/>
              </a:xfrm>
              <a:prstGeom prst="rect">
                <a:avLst/>
              </a:prstGeom>
              <a:noFill/>
            </p:spPr>
            <p:txBody>
              <a:bodyPr wrap="none" rtlCol="0">
                <a:spAutoFit/>
              </a:bodyPr>
              <a:lstStyle/>
              <a:p>
                <a:r>
                  <a:rPr lang="en-US" dirty="0" smtClean="0"/>
                  <a:t>0</a:t>
                </a:r>
                <a:endParaRPr lang="en-US" dirty="0"/>
              </a:p>
            </p:txBody>
          </p:sp>
          <p:sp>
            <p:nvSpPr>
              <p:cNvPr id="30" name="TextBox 29"/>
              <p:cNvSpPr txBox="1"/>
              <p:nvPr/>
            </p:nvSpPr>
            <p:spPr>
              <a:xfrm>
                <a:off x="8191500" y="2359886"/>
                <a:ext cx="313044" cy="369332"/>
              </a:xfrm>
              <a:prstGeom prst="rect">
                <a:avLst/>
              </a:prstGeom>
              <a:noFill/>
            </p:spPr>
            <p:txBody>
              <a:bodyPr wrap="none" rtlCol="0">
                <a:spAutoFit/>
              </a:bodyPr>
              <a:lstStyle/>
              <a:p>
                <a:r>
                  <a:rPr lang="en-US" dirty="0" smtClean="0"/>
                  <a:t>7</a:t>
                </a:r>
                <a:endParaRPr lang="en-US" dirty="0"/>
              </a:p>
            </p:txBody>
          </p:sp>
          <p:sp>
            <p:nvSpPr>
              <p:cNvPr id="31" name="TextBox 30"/>
              <p:cNvSpPr txBox="1"/>
              <p:nvPr/>
            </p:nvSpPr>
            <p:spPr>
              <a:xfrm>
                <a:off x="8195956" y="2703813"/>
                <a:ext cx="313044" cy="369332"/>
              </a:xfrm>
              <a:prstGeom prst="rect">
                <a:avLst/>
              </a:prstGeom>
              <a:noFill/>
            </p:spPr>
            <p:txBody>
              <a:bodyPr wrap="none" rtlCol="0">
                <a:spAutoFit/>
              </a:bodyPr>
              <a:lstStyle/>
              <a:p>
                <a:r>
                  <a:rPr lang="en-US" dirty="0" smtClean="0"/>
                  <a:t>3</a:t>
                </a:r>
                <a:endParaRPr lang="en-US" dirty="0"/>
              </a:p>
            </p:txBody>
          </p:sp>
          <p:sp>
            <p:nvSpPr>
              <p:cNvPr id="32" name="TextBox 31"/>
              <p:cNvSpPr txBox="1"/>
              <p:nvPr/>
            </p:nvSpPr>
            <p:spPr>
              <a:xfrm>
                <a:off x="8200412" y="3047740"/>
                <a:ext cx="313044" cy="369332"/>
              </a:xfrm>
              <a:prstGeom prst="rect">
                <a:avLst/>
              </a:prstGeom>
              <a:noFill/>
            </p:spPr>
            <p:txBody>
              <a:bodyPr wrap="none" rtlCol="0">
                <a:spAutoFit/>
              </a:bodyPr>
              <a:lstStyle/>
              <a:p>
                <a:r>
                  <a:rPr lang="en-US" smtClean="0"/>
                  <a:t>0</a:t>
                </a:r>
                <a:endParaRPr lang="en-US" dirty="0"/>
              </a:p>
            </p:txBody>
          </p:sp>
          <p:sp>
            <p:nvSpPr>
              <p:cNvPr id="33" name="TextBox 32"/>
              <p:cNvSpPr txBox="1"/>
              <p:nvPr/>
            </p:nvSpPr>
            <p:spPr>
              <a:xfrm>
                <a:off x="8191500" y="3394044"/>
                <a:ext cx="313044" cy="369332"/>
              </a:xfrm>
              <a:prstGeom prst="rect">
                <a:avLst/>
              </a:prstGeom>
              <a:noFill/>
            </p:spPr>
            <p:txBody>
              <a:bodyPr wrap="none" rtlCol="0">
                <a:spAutoFit/>
              </a:bodyPr>
              <a:lstStyle/>
              <a:p>
                <a:r>
                  <a:rPr lang="en-US" dirty="0" smtClean="0"/>
                  <a:t>0</a:t>
                </a:r>
                <a:endParaRPr lang="en-US" dirty="0"/>
              </a:p>
            </p:txBody>
          </p:sp>
          <p:sp>
            <p:nvSpPr>
              <p:cNvPr id="34" name="TextBox 33"/>
              <p:cNvSpPr txBox="1"/>
              <p:nvPr/>
            </p:nvSpPr>
            <p:spPr>
              <a:xfrm>
                <a:off x="8195956" y="3783313"/>
                <a:ext cx="313044" cy="369332"/>
              </a:xfrm>
              <a:prstGeom prst="rect">
                <a:avLst/>
              </a:prstGeom>
              <a:noFill/>
            </p:spPr>
            <p:txBody>
              <a:bodyPr wrap="none" rtlCol="0">
                <a:spAutoFit/>
              </a:bodyPr>
              <a:lstStyle/>
              <a:p>
                <a:r>
                  <a:rPr lang="en-US" dirty="0" smtClean="0"/>
                  <a:t>3</a:t>
                </a:r>
                <a:endParaRPr lang="en-US" dirty="0"/>
              </a:p>
            </p:txBody>
          </p:sp>
        </p:grpSp>
        <p:grpSp>
          <p:nvGrpSpPr>
            <p:cNvPr id="35" name="Group 34"/>
            <p:cNvGrpSpPr/>
            <p:nvPr/>
          </p:nvGrpSpPr>
          <p:grpSpPr>
            <a:xfrm>
              <a:off x="7296125" y="2667000"/>
              <a:ext cx="321956" cy="2884507"/>
              <a:chOff x="8191500" y="1301788"/>
              <a:chExt cx="321956" cy="2884507"/>
            </a:xfrm>
          </p:grpSpPr>
          <p:sp>
            <p:nvSpPr>
              <p:cNvPr id="36" name="Rectangle 35"/>
              <p:cNvSpPr/>
              <p:nvPr/>
            </p:nvSpPr>
            <p:spPr>
              <a:xfrm>
                <a:off x="8191500" y="1335736"/>
                <a:ext cx="317500" cy="2850559"/>
              </a:xfrm>
              <a:prstGeom prst="rect">
                <a:avLst/>
              </a:prstGeom>
              <a:noFill/>
              <a:ln w="22225"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p:nvPr/>
            </p:nvCxnSpPr>
            <p:spPr>
              <a:xfrm>
                <a:off x="8191500" y="1663340"/>
                <a:ext cx="317500" cy="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8195956" y="2012896"/>
                <a:ext cx="317500" cy="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8195956" y="2363532"/>
                <a:ext cx="317500" cy="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8191500" y="2713268"/>
                <a:ext cx="317500" cy="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195956" y="3063364"/>
                <a:ext cx="317500" cy="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8195956" y="3412560"/>
                <a:ext cx="317500" cy="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8191500" y="3763016"/>
                <a:ext cx="317500" cy="360"/>
              </a:xfrm>
              <a:prstGeom prst="line">
                <a:avLst/>
              </a:prstGeom>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8195956" y="1301788"/>
                <a:ext cx="313044" cy="369332"/>
              </a:xfrm>
              <a:prstGeom prst="rect">
                <a:avLst/>
              </a:prstGeom>
              <a:noFill/>
            </p:spPr>
            <p:txBody>
              <a:bodyPr wrap="none" rtlCol="0">
                <a:spAutoFit/>
              </a:bodyPr>
              <a:lstStyle/>
              <a:p>
                <a:r>
                  <a:rPr lang="en-US" dirty="0" smtClean="0"/>
                  <a:t>2</a:t>
                </a:r>
                <a:endParaRPr lang="en-US" dirty="0"/>
              </a:p>
            </p:txBody>
          </p:sp>
          <p:sp>
            <p:nvSpPr>
              <p:cNvPr id="45" name="TextBox 44"/>
              <p:cNvSpPr txBox="1"/>
              <p:nvPr/>
            </p:nvSpPr>
            <p:spPr>
              <a:xfrm>
                <a:off x="8195956" y="1663340"/>
                <a:ext cx="313044" cy="369332"/>
              </a:xfrm>
              <a:prstGeom prst="rect">
                <a:avLst/>
              </a:prstGeom>
              <a:noFill/>
            </p:spPr>
            <p:txBody>
              <a:bodyPr wrap="none" rtlCol="0">
                <a:spAutoFit/>
              </a:bodyPr>
              <a:lstStyle/>
              <a:p>
                <a:r>
                  <a:rPr lang="en-US" dirty="0" smtClean="0"/>
                  <a:t>0</a:t>
                </a:r>
                <a:endParaRPr lang="en-US" dirty="0"/>
              </a:p>
            </p:txBody>
          </p:sp>
          <p:sp>
            <p:nvSpPr>
              <p:cNvPr id="46" name="TextBox 45"/>
              <p:cNvSpPr txBox="1"/>
              <p:nvPr/>
            </p:nvSpPr>
            <p:spPr>
              <a:xfrm>
                <a:off x="8200412" y="1994560"/>
                <a:ext cx="313044" cy="369332"/>
              </a:xfrm>
              <a:prstGeom prst="rect">
                <a:avLst/>
              </a:prstGeom>
              <a:noFill/>
            </p:spPr>
            <p:txBody>
              <a:bodyPr wrap="none" rtlCol="0">
                <a:spAutoFit/>
              </a:bodyPr>
              <a:lstStyle/>
              <a:p>
                <a:r>
                  <a:rPr lang="en-US" dirty="0" smtClean="0"/>
                  <a:t>3</a:t>
                </a:r>
                <a:endParaRPr lang="en-US" dirty="0"/>
              </a:p>
            </p:txBody>
          </p:sp>
          <p:sp>
            <p:nvSpPr>
              <p:cNvPr id="47" name="TextBox 46"/>
              <p:cNvSpPr txBox="1"/>
              <p:nvPr/>
            </p:nvSpPr>
            <p:spPr>
              <a:xfrm>
                <a:off x="8191500" y="2359886"/>
                <a:ext cx="313044" cy="369332"/>
              </a:xfrm>
              <a:prstGeom prst="rect">
                <a:avLst/>
              </a:prstGeom>
              <a:noFill/>
            </p:spPr>
            <p:txBody>
              <a:bodyPr wrap="none" rtlCol="0">
                <a:spAutoFit/>
              </a:bodyPr>
              <a:lstStyle/>
              <a:p>
                <a:r>
                  <a:rPr lang="en-US" dirty="0" smtClean="0"/>
                  <a:t>6</a:t>
                </a:r>
                <a:endParaRPr lang="en-US" dirty="0"/>
              </a:p>
            </p:txBody>
          </p:sp>
          <p:sp>
            <p:nvSpPr>
              <p:cNvPr id="48" name="TextBox 47"/>
              <p:cNvSpPr txBox="1"/>
              <p:nvPr/>
            </p:nvSpPr>
            <p:spPr>
              <a:xfrm>
                <a:off x="8195956" y="2703813"/>
                <a:ext cx="313044" cy="369332"/>
              </a:xfrm>
              <a:prstGeom prst="rect">
                <a:avLst/>
              </a:prstGeom>
              <a:noFill/>
            </p:spPr>
            <p:txBody>
              <a:bodyPr wrap="none" rtlCol="0">
                <a:spAutoFit/>
              </a:bodyPr>
              <a:lstStyle/>
              <a:p>
                <a:r>
                  <a:rPr lang="en-US" dirty="0" smtClean="0"/>
                  <a:t>0</a:t>
                </a:r>
                <a:endParaRPr lang="en-US" dirty="0"/>
              </a:p>
            </p:txBody>
          </p:sp>
          <p:sp>
            <p:nvSpPr>
              <p:cNvPr id="49" name="TextBox 48"/>
              <p:cNvSpPr txBox="1"/>
              <p:nvPr/>
            </p:nvSpPr>
            <p:spPr>
              <a:xfrm>
                <a:off x="8200412" y="3047740"/>
                <a:ext cx="313044" cy="369332"/>
              </a:xfrm>
              <a:prstGeom prst="rect">
                <a:avLst/>
              </a:prstGeom>
              <a:noFill/>
            </p:spPr>
            <p:txBody>
              <a:bodyPr wrap="none" rtlCol="0">
                <a:spAutoFit/>
              </a:bodyPr>
              <a:lstStyle/>
              <a:p>
                <a:r>
                  <a:rPr lang="en-US" smtClean="0"/>
                  <a:t>0</a:t>
                </a:r>
                <a:endParaRPr lang="en-US" dirty="0"/>
              </a:p>
            </p:txBody>
          </p:sp>
          <p:sp>
            <p:nvSpPr>
              <p:cNvPr id="50" name="TextBox 49"/>
              <p:cNvSpPr txBox="1"/>
              <p:nvPr/>
            </p:nvSpPr>
            <p:spPr>
              <a:xfrm>
                <a:off x="8191500" y="3394044"/>
                <a:ext cx="313044" cy="369332"/>
              </a:xfrm>
              <a:prstGeom prst="rect">
                <a:avLst/>
              </a:prstGeom>
              <a:noFill/>
            </p:spPr>
            <p:txBody>
              <a:bodyPr wrap="none" rtlCol="0">
                <a:spAutoFit/>
              </a:bodyPr>
              <a:lstStyle/>
              <a:p>
                <a:r>
                  <a:rPr lang="en-US" dirty="0" smtClean="0"/>
                  <a:t>0</a:t>
                </a:r>
                <a:endParaRPr lang="en-US" dirty="0"/>
              </a:p>
            </p:txBody>
          </p:sp>
          <p:sp>
            <p:nvSpPr>
              <p:cNvPr id="51" name="TextBox 50"/>
              <p:cNvSpPr txBox="1"/>
              <p:nvPr/>
            </p:nvSpPr>
            <p:spPr>
              <a:xfrm>
                <a:off x="8195956" y="3783313"/>
                <a:ext cx="313044" cy="369332"/>
              </a:xfrm>
              <a:prstGeom prst="rect">
                <a:avLst/>
              </a:prstGeom>
              <a:noFill/>
            </p:spPr>
            <p:txBody>
              <a:bodyPr wrap="none" rtlCol="0">
                <a:spAutoFit/>
              </a:bodyPr>
              <a:lstStyle/>
              <a:p>
                <a:r>
                  <a:rPr lang="en-US" smtClean="0"/>
                  <a:t>2</a:t>
                </a:r>
                <a:endParaRPr lang="en-US" dirty="0"/>
              </a:p>
            </p:txBody>
          </p:sp>
        </p:grpSp>
      </p:grpSp>
      <p:pic>
        <p:nvPicPr>
          <p:cNvPr id="5" name="Picture 4"/>
          <p:cNvPicPr>
            <a:picLocks noChangeAspect="1"/>
          </p:cNvPicPr>
          <p:nvPr/>
        </p:nvPicPr>
        <p:blipFill>
          <a:blip r:embed="rId3"/>
          <a:stretch>
            <a:fillRect/>
          </a:stretch>
        </p:blipFill>
        <p:spPr>
          <a:xfrm rot="4865442">
            <a:off x="2292314" y="3568305"/>
            <a:ext cx="2655358" cy="1050220"/>
          </a:xfrm>
          <a:prstGeom prst="rect">
            <a:avLst/>
          </a:prstGeom>
        </p:spPr>
      </p:pic>
      <p:sp>
        <p:nvSpPr>
          <p:cNvPr id="10" name="TextBox 9"/>
          <p:cNvSpPr txBox="1"/>
          <p:nvPr/>
        </p:nvSpPr>
        <p:spPr>
          <a:xfrm>
            <a:off x="2827623" y="4177179"/>
            <a:ext cx="362812" cy="861774"/>
          </a:xfrm>
          <a:prstGeom prst="rect">
            <a:avLst/>
          </a:prstGeom>
          <a:noFill/>
          <a:ln>
            <a:noFill/>
          </a:ln>
        </p:spPr>
        <p:txBody>
          <a:bodyPr wrap="none" rtlCol="0">
            <a:spAutoFit/>
          </a:bodyPr>
          <a:lstStyle/>
          <a:p>
            <a:r>
              <a:rPr lang="en-US" sz="5000" dirty="0" smtClean="0">
                <a:solidFill>
                  <a:schemeClr val="accent1"/>
                </a:solidFill>
              </a:rPr>
              <a:t>,</a:t>
            </a:r>
            <a:endParaRPr lang="en-US" sz="5000" dirty="0">
              <a:solidFill>
                <a:schemeClr val="accent1"/>
              </a:solidFill>
            </a:endParaRPr>
          </a:p>
        </p:txBody>
      </p:sp>
      <p:grpSp>
        <p:nvGrpSpPr>
          <p:cNvPr id="62" name="Group 61"/>
          <p:cNvGrpSpPr/>
          <p:nvPr/>
        </p:nvGrpSpPr>
        <p:grpSpPr>
          <a:xfrm>
            <a:off x="457200" y="2742001"/>
            <a:ext cx="3962400" cy="2744399"/>
            <a:chOff x="457200" y="2726665"/>
            <a:chExt cx="3962400" cy="2744399"/>
          </a:xfrm>
        </p:grpSpPr>
        <p:pic>
          <p:nvPicPr>
            <p:cNvPr id="6" name="Picture 5"/>
            <p:cNvPicPr>
              <a:picLocks noChangeAspect="1"/>
            </p:cNvPicPr>
            <p:nvPr/>
          </p:nvPicPr>
          <p:blipFill>
            <a:blip r:embed="rId4"/>
            <a:stretch>
              <a:fillRect/>
            </a:stretch>
          </p:blipFill>
          <p:spPr>
            <a:xfrm rot="16200000">
              <a:off x="762624" y="3564241"/>
              <a:ext cx="2744399" cy="1069247"/>
            </a:xfrm>
            <a:prstGeom prst="rect">
              <a:avLst/>
            </a:prstGeom>
          </p:spPr>
        </p:pic>
        <p:sp>
          <p:nvSpPr>
            <p:cNvPr id="9" name="TextBox 8"/>
            <p:cNvSpPr txBox="1"/>
            <p:nvPr/>
          </p:nvSpPr>
          <p:spPr>
            <a:xfrm>
              <a:off x="457200" y="3636258"/>
              <a:ext cx="882692" cy="630942"/>
            </a:xfrm>
            <a:prstGeom prst="rect">
              <a:avLst/>
            </a:prstGeom>
            <a:noFill/>
          </p:spPr>
          <p:txBody>
            <a:bodyPr wrap="none" rtlCol="0">
              <a:spAutoFit/>
            </a:bodyPr>
            <a:lstStyle/>
            <a:p>
              <a:r>
                <a:rPr lang="en-US" sz="3500" dirty="0" err="1" smtClean="0">
                  <a:solidFill>
                    <a:schemeClr val="accent1"/>
                  </a:solidFill>
                </a:rPr>
                <a:t>sim</a:t>
              </a:r>
              <a:endParaRPr lang="en-US" sz="3500" dirty="0">
                <a:solidFill>
                  <a:schemeClr val="accent1"/>
                </a:solidFill>
              </a:endParaRPr>
            </a:p>
          </p:txBody>
        </p:sp>
        <p:sp>
          <p:nvSpPr>
            <p:cNvPr id="52" name="Double Bracket 51"/>
            <p:cNvSpPr/>
            <p:nvPr/>
          </p:nvSpPr>
          <p:spPr>
            <a:xfrm>
              <a:off x="1381499" y="2795491"/>
              <a:ext cx="3038101" cy="2598174"/>
            </a:xfrm>
            <a:prstGeom prst="bracketPair">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grpSp>
      <p:sp>
        <p:nvSpPr>
          <p:cNvPr id="54" name="TextBox 53"/>
          <p:cNvSpPr txBox="1"/>
          <p:nvPr/>
        </p:nvSpPr>
        <p:spPr>
          <a:xfrm>
            <a:off x="3159204" y="1981200"/>
            <a:ext cx="1107996" cy="369332"/>
          </a:xfrm>
          <a:prstGeom prst="rect">
            <a:avLst/>
          </a:prstGeom>
          <a:noFill/>
        </p:spPr>
        <p:txBody>
          <a:bodyPr wrap="none" rtlCol="0">
            <a:spAutoFit/>
          </a:bodyPr>
          <a:lstStyle/>
          <a:p>
            <a:r>
              <a:rPr lang="en-US" dirty="0"/>
              <a:t>a</a:t>
            </a:r>
            <a:r>
              <a:rPr lang="en-US" dirty="0" smtClean="0"/>
              <a:t>nd view</a:t>
            </a:r>
            <a:endParaRPr lang="en-US" dirty="0"/>
          </a:p>
        </p:txBody>
      </p:sp>
      <p:grpSp>
        <p:nvGrpSpPr>
          <p:cNvPr id="64" name="Group 63"/>
          <p:cNvGrpSpPr/>
          <p:nvPr/>
        </p:nvGrpSpPr>
        <p:grpSpPr>
          <a:xfrm>
            <a:off x="228600" y="1981200"/>
            <a:ext cx="2736577" cy="369332"/>
            <a:chOff x="228600" y="1981200"/>
            <a:chExt cx="2736577" cy="369332"/>
          </a:xfrm>
        </p:grpSpPr>
        <p:sp>
          <p:nvSpPr>
            <p:cNvPr id="53" name="TextBox 52"/>
            <p:cNvSpPr txBox="1"/>
            <p:nvPr/>
          </p:nvSpPr>
          <p:spPr>
            <a:xfrm>
              <a:off x="1600200" y="1981200"/>
              <a:ext cx="1364977" cy="369332"/>
            </a:xfrm>
            <a:prstGeom prst="rect">
              <a:avLst/>
            </a:prstGeom>
            <a:noFill/>
          </p:spPr>
          <p:txBody>
            <a:bodyPr wrap="none" rtlCol="0">
              <a:spAutoFit/>
            </a:bodyPr>
            <a:lstStyle/>
            <a:p>
              <a:r>
                <a:rPr lang="en-US" dirty="0"/>
                <a:t>u</a:t>
              </a:r>
              <a:r>
                <a:rPr lang="en-US" dirty="0" smtClean="0"/>
                <a:t>ser sketch</a:t>
              </a:r>
              <a:endParaRPr lang="en-US" dirty="0"/>
            </a:p>
          </p:txBody>
        </p:sp>
        <p:sp>
          <p:nvSpPr>
            <p:cNvPr id="55" name="TextBox 54"/>
            <p:cNvSpPr txBox="1"/>
            <p:nvPr/>
          </p:nvSpPr>
          <p:spPr>
            <a:xfrm>
              <a:off x="228600" y="1981200"/>
              <a:ext cx="1390124" cy="369332"/>
            </a:xfrm>
            <a:prstGeom prst="rect">
              <a:avLst/>
            </a:prstGeom>
            <a:noFill/>
          </p:spPr>
          <p:txBody>
            <a:bodyPr wrap="none" rtlCol="0">
              <a:spAutoFit/>
            </a:bodyPr>
            <a:lstStyle/>
            <a:p>
              <a:r>
                <a:rPr lang="en-US" dirty="0" smtClean="0"/>
                <a:t>Similarity of</a:t>
              </a:r>
              <a:endParaRPr lang="en-US" dirty="0"/>
            </a:p>
          </p:txBody>
        </p:sp>
      </p:grpSp>
      <p:grpSp>
        <p:nvGrpSpPr>
          <p:cNvPr id="65" name="Group 64"/>
          <p:cNvGrpSpPr/>
          <p:nvPr/>
        </p:nvGrpSpPr>
        <p:grpSpPr>
          <a:xfrm>
            <a:off x="4343400" y="1981200"/>
            <a:ext cx="4612520" cy="369332"/>
            <a:chOff x="4343400" y="1981200"/>
            <a:chExt cx="4612520" cy="369332"/>
          </a:xfrm>
        </p:grpSpPr>
        <p:sp>
          <p:nvSpPr>
            <p:cNvPr id="56" name="TextBox 55"/>
            <p:cNvSpPr txBox="1"/>
            <p:nvPr/>
          </p:nvSpPr>
          <p:spPr>
            <a:xfrm>
              <a:off x="4343400" y="1981200"/>
              <a:ext cx="1249899" cy="369332"/>
            </a:xfrm>
            <a:prstGeom prst="rect">
              <a:avLst/>
            </a:prstGeom>
            <a:noFill/>
          </p:spPr>
          <p:txBody>
            <a:bodyPr wrap="none" rtlCol="0">
              <a:spAutoFit/>
            </a:bodyPr>
            <a:lstStyle/>
            <a:p>
              <a:r>
                <a:rPr lang="en-US" dirty="0"/>
                <a:t>d</a:t>
              </a:r>
              <a:r>
                <a:rPr lang="en-US" dirty="0" smtClean="0"/>
                <a:t>efined as</a:t>
              </a:r>
              <a:endParaRPr lang="en-US" dirty="0"/>
            </a:p>
          </p:txBody>
        </p:sp>
        <p:sp>
          <p:nvSpPr>
            <p:cNvPr id="58" name="TextBox 57"/>
            <p:cNvSpPr txBox="1"/>
            <p:nvPr/>
          </p:nvSpPr>
          <p:spPr>
            <a:xfrm>
              <a:off x="5486400" y="1981200"/>
              <a:ext cx="3469520" cy="369332"/>
            </a:xfrm>
            <a:prstGeom prst="rect">
              <a:avLst/>
            </a:prstGeom>
            <a:noFill/>
          </p:spPr>
          <p:txBody>
            <a:bodyPr wrap="none" rtlCol="0">
              <a:spAutoFit/>
            </a:bodyPr>
            <a:lstStyle/>
            <a:p>
              <a:r>
                <a:rPr lang="en-US" dirty="0"/>
                <a:t>d</a:t>
              </a:r>
              <a:r>
                <a:rPr lang="en-US" dirty="0" smtClean="0"/>
                <a:t>ot product between histograms</a:t>
              </a:r>
              <a:endParaRPr lang="en-US" dirty="0"/>
            </a:p>
          </p:txBody>
        </p:sp>
      </p:grpSp>
      <p:sp>
        <p:nvSpPr>
          <p:cNvPr id="59" name="Content Placeholder 67"/>
          <p:cNvSpPr txBox="1">
            <a:spLocks/>
          </p:cNvSpPr>
          <p:nvPr/>
        </p:nvSpPr>
        <p:spPr>
          <a:xfrm>
            <a:off x="228600" y="5690458"/>
            <a:ext cx="8229600" cy="557942"/>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smtClean="0"/>
              <a:t>Histograms are sparse: query is very fast (20 </a:t>
            </a:r>
            <a:r>
              <a:rPr lang="en-US" dirty="0" err="1" smtClean="0"/>
              <a:t>ms</a:t>
            </a:r>
            <a:r>
              <a:rPr lang="en-US" dirty="0" smtClean="0"/>
              <a:t>)</a:t>
            </a:r>
          </a:p>
        </p:txBody>
      </p:sp>
    </p:spTree>
    <p:extLst>
      <p:ext uri="{BB962C8B-B14F-4D97-AF65-F5344CB8AC3E}">
        <p14:creationId xmlns:p14="http://schemas.microsoft.com/office/powerpoint/2010/main" val="1618411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468313" y="1052513"/>
            <a:ext cx="8137525" cy="1728787"/>
          </a:xfrm>
        </p:spPr>
        <p:txBody>
          <a:bodyPr/>
          <a:lstStyle/>
          <a:p>
            <a:r>
              <a:rPr lang="en-US" dirty="0" smtClean="0"/>
              <a:t>Sketch-Based </a:t>
            </a:r>
            <a:r>
              <a:rPr lang="en-US" dirty="0"/>
              <a:t>3D Model Retrieval by </a:t>
            </a:r>
            <a:r>
              <a:rPr lang="en-US" dirty="0" smtClean="0"/>
              <a:t>Incorporating 2D-3D Alignment</a:t>
            </a:r>
            <a:endParaRPr lang="el-GR" altLang="ja-JP" dirty="0" smtClean="0"/>
          </a:p>
        </p:txBody>
      </p:sp>
      <p:sp>
        <p:nvSpPr>
          <p:cNvPr id="26626" name="Rectangle 7"/>
          <p:cNvSpPr>
            <a:spLocks noGrp="1" noChangeArrowheads="1"/>
          </p:cNvSpPr>
          <p:nvPr>
            <p:ph type="body" idx="4294967295"/>
          </p:nvPr>
        </p:nvSpPr>
        <p:spPr>
          <a:xfrm>
            <a:off x="755650" y="3124200"/>
            <a:ext cx="7632700" cy="2087563"/>
          </a:xfrm>
        </p:spPr>
        <p:txBody>
          <a:bodyPr/>
          <a:lstStyle/>
          <a:p>
            <a:pPr algn="ctr" eaLnBrk="1" hangingPunct="1">
              <a:buFontTx/>
              <a:buNone/>
            </a:pPr>
            <a:r>
              <a:rPr lang="en-US" altLang="ja-JP" dirty="0" smtClean="0">
                <a:ea typeface="ＭＳ Ｐゴシック" pitchFamily="34" charset="-128"/>
              </a:rPr>
              <a:t>Bo Li, Henry Johan</a:t>
            </a:r>
          </a:p>
          <a:p>
            <a:pPr algn="ctr" eaLnBrk="1" hangingPunct="1">
              <a:buFontTx/>
              <a:buNone/>
            </a:pPr>
            <a:r>
              <a:rPr lang="en-US" altLang="ja-JP" sz="2400" dirty="0" err="1" smtClean="0">
                <a:ea typeface="ＭＳ Ｐゴシック" pitchFamily="34" charset="-128"/>
              </a:rPr>
              <a:t>Nanyang</a:t>
            </a:r>
            <a:r>
              <a:rPr lang="en-US" altLang="ja-JP" sz="2400" dirty="0" smtClean="0">
                <a:ea typeface="ＭＳ Ｐゴシック" pitchFamily="34" charset="-128"/>
              </a:rPr>
              <a:t> Technological University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4724400"/>
            <a:ext cx="2895600" cy="1078149"/>
          </a:xfrm>
          <a:prstGeom prst="rect">
            <a:avLst/>
          </a:prstGeom>
        </p:spPr>
      </p:pic>
    </p:spTree>
    <p:extLst>
      <p:ext uri="{BB962C8B-B14F-4D97-AF65-F5344CB8AC3E}">
        <p14:creationId xmlns:p14="http://schemas.microsoft.com/office/powerpoint/2010/main" val="2572764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a:spLocks/>
          </p:cNvSpPr>
          <p:nvPr/>
        </p:nvSpPr>
        <p:spPr bwMode="auto">
          <a:xfrm>
            <a:off x="457200" y="1600200"/>
            <a:ext cx="8229600" cy="4724400"/>
          </a:xfrm>
          <a:prstGeom prst="rect">
            <a:avLst/>
          </a:prstGeom>
          <a:noFill/>
          <a:ln w="9525">
            <a:noFill/>
            <a:miter lim="800000"/>
            <a:headEnd/>
            <a:tailEnd/>
          </a:ln>
        </p:spPr>
        <p:txBody>
          <a:bodyPr/>
          <a:lstStyle/>
          <a:p>
            <a:pPr marL="273050" indent="-273050" eaLnBrk="0" hangingPunct="0">
              <a:spcBef>
                <a:spcPct val="20000"/>
              </a:spcBef>
              <a:buClr>
                <a:schemeClr val="accent1"/>
              </a:buClr>
              <a:buSzPct val="85000"/>
              <a:buFont typeface="Wingdings 2" pitchFamily="18" charset="2"/>
              <a:buChar char=""/>
            </a:pPr>
            <a:r>
              <a:rPr lang="en-US" sz="2000" dirty="0" smtClean="0">
                <a:latin typeface="+mn-lt"/>
              </a:rPr>
              <a:t>Feature </a:t>
            </a:r>
            <a:r>
              <a:rPr lang="en-US" sz="2000" dirty="0">
                <a:latin typeface="+mn-lt"/>
              </a:rPr>
              <a:t>e</a:t>
            </a:r>
            <a:r>
              <a:rPr lang="en-US" sz="2000" dirty="0" smtClean="0">
                <a:latin typeface="+mn-lt"/>
              </a:rPr>
              <a:t>xtraction</a:t>
            </a:r>
            <a:endParaRPr lang="en-US" altLang="ja-JP" sz="2000" dirty="0">
              <a:latin typeface="+mn-lt"/>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r>
              <a:rPr lang="en-US" altLang="ja-JP" dirty="0" smtClean="0">
                <a:solidFill>
                  <a:schemeClr val="tx2"/>
                </a:solidFill>
                <a:latin typeface="+mn-lt"/>
                <a:ea typeface="ＭＳ Ｐゴシック" pitchFamily="34" charset="-128"/>
              </a:rPr>
              <a:t>Silhouette view</a:t>
            </a:r>
          </a:p>
          <a:p>
            <a:pPr marL="547688" lvl="1" indent="-273050" eaLnBrk="0" hangingPunct="0">
              <a:spcBef>
                <a:spcPct val="20000"/>
              </a:spcBef>
              <a:buClr>
                <a:schemeClr val="accent2"/>
              </a:buClr>
              <a:buSzPct val="70000"/>
              <a:buFont typeface="Wingdings" pitchFamily="2" charset="2"/>
              <a:buChar char=""/>
            </a:pPr>
            <a:r>
              <a:rPr lang="en-US" dirty="0" smtClean="0">
                <a:solidFill>
                  <a:schemeClr val="tx2"/>
                </a:solidFill>
                <a:latin typeface="+mn-lt"/>
                <a:ea typeface="ＭＳ Ｐゴシック" pitchFamily="34" charset="-128"/>
              </a:rPr>
              <a:t>Outline view</a:t>
            </a:r>
            <a:endParaRPr lang="en-US" dirty="0"/>
          </a:p>
          <a:p>
            <a:pPr marL="273050" indent="-273050" eaLnBrk="0" hangingPunct="0">
              <a:spcBef>
                <a:spcPct val="20000"/>
              </a:spcBef>
              <a:buClr>
                <a:schemeClr val="accent1"/>
              </a:buClr>
              <a:buSzPct val="85000"/>
              <a:buFont typeface="Wingdings 2" pitchFamily="18" charset="2"/>
              <a:buChar char=""/>
            </a:pPr>
            <a:r>
              <a:rPr lang="en-US" sz="2000" dirty="0" smtClean="0">
                <a:latin typeface="+mn-lt"/>
              </a:rPr>
              <a:t>Feature distance</a:t>
            </a:r>
          </a:p>
          <a:p>
            <a:pPr marL="547688" lvl="1" indent="-273050" eaLnBrk="0" hangingPunct="0">
              <a:spcBef>
                <a:spcPct val="20000"/>
              </a:spcBef>
              <a:buClr>
                <a:schemeClr val="accent2"/>
              </a:buClr>
              <a:buSzPct val="70000"/>
              <a:buFont typeface="Wingdings" pitchFamily="2" charset="2"/>
              <a:buChar char=""/>
            </a:pPr>
            <a:r>
              <a:rPr lang="en-US" altLang="ja-JP" dirty="0" smtClean="0">
                <a:solidFill>
                  <a:schemeClr val="tx2"/>
                </a:solidFill>
                <a:ea typeface="ＭＳ Ｐゴシック" pitchFamily="34" charset="-128"/>
              </a:rPr>
              <a:t>ZFEC integrated image descriptor</a:t>
            </a:r>
            <a:endParaRPr lang="en-US" altLang="ja-JP" dirty="0">
              <a:solidFill>
                <a:schemeClr val="tx2"/>
              </a:solidFill>
              <a:ea typeface="ＭＳ Ｐゴシック" pitchFamily="34" charset="-128"/>
            </a:endParaRPr>
          </a:p>
          <a:p>
            <a:pPr marL="273050" indent="-273050" eaLnBrk="0" hangingPunct="0">
              <a:spcBef>
                <a:spcPct val="20000"/>
              </a:spcBef>
              <a:buClr>
                <a:schemeClr val="accent1"/>
              </a:buClr>
              <a:buSzPct val="85000"/>
              <a:buFont typeface="Wingdings 2" pitchFamily="18" charset="2"/>
              <a:buChar char=""/>
            </a:pPr>
            <a:r>
              <a:rPr lang="en-US" sz="2000" dirty="0" smtClean="0">
                <a:latin typeface="+mn-lt"/>
              </a:rPr>
              <a:t>Sketch’s </a:t>
            </a:r>
            <a:r>
              <a:rPr lang="en-US" sz="2000" dirty="0">
                <a:latin typeface="+mn-lt"/>
              </a:rPr>
              <a:t>View Context </a:t>
            </a:r>
            <a:r>
              <a:rPr lang="en-US" sz="2000" dirty="0" smtClean="0">
                <a:latin typeface="+mn-lt"/>
              </a:rPr>
              <a:t>feature extraction</a:t>
            </a:r>
          </a:p>
          <a:p>
            <a:pPr marL="547688" lvl="1" indent="-273050" eaLnBrk="0" hangingPunct="0">
              <a:spcBef>
                <a:spcPct val="20000"/>
              </a:spcBef>
              <a:buClr>
                <a:schemeClr val="accent2"/>
              </a:buClr>
              <a:buSzPct val="70000"/>
              <a:buFont typeface="Wingdings" pitchFamily="2" charset="2"/>
              <a:buChar char=""/>
            </a:pPr>
            <a:r>
              <a:rPr lang="en-US" altLang="ja-JP" dirty="0" smtClean="0">
                <a:solidFill>
                  <a:schemeClr val="tx2"/>
                </a:solidFill>
                <a:ea typeface="ＭＳ Ｐゴシック" pitchFamily="34" charset="-128"/>
              </a:rPr>
              <a:t>Similar to a sample view’s View Context</a:t>
            </a:r>
          </a:p>
          <a:p>
            <a:pPr marL="273050" indent="-273050" eaLnBrk="0" hangingPunct="0">
              <a:spcBef>
                <a:spcPct val="20000"/>
              </a:spcBef>
              <a:buClr>
                <a:schemeClr val="accent1"/>
              </a:buClr>
              <a:buSzPct val="85000"/>
              <a:buFont typeface="Wingdings 2" pitchFamily="18" charset="2"/>
              <a:buChar char=""/>
            </a:pPr>
            <a:r>
              <a:rPr lang="en-US" sz="2000" dirty="0" smtClean="0">
                <a:latin typeface="+mn-lt"/>
              </a:rPr>
              <a:t>2D-3D alignment</a:t>
            </a:r>
          </a:p>
          <a:p>
            <a:pPr marL="547688" lvl="1" indent="-273050" eaLnBrk="0" hangingPunct="0">
              <a:spcBef>
                <a:spcPct val="20000"/>
              </a:spcBef>
              <a:buClr>
                <a:schemeClr val="accent2"/>
              </a:buClr>
              <a:buSzPct val="70000"/>
              <a:buFont typeface="Wingdings" pitchFamily="2" charset="2"/>
              <a:buChar char=""/>
            </a:pPr>
            <a:r>
              <a:rPr lang="en-US" altLang="ja-JP" dirty="0" smtClean="0">
                <a:solidFill>
                  <a:schemeClr val="tx2"/>
                </a:solidFill>
                <a:ea typeface="ＭＳ Ｐゴシック" pitchFamily="34" charset="-128"/>
              </a:rPr>
              <a:t>Keep sample views with top View Context correlation similarities</a:t>
            </a:r>
            <a:endParaRPr lang="en-US" sz="2000" dirty="0" smtClean="0">
              <a:latin typeface="+mn-lt"/>
            </a:endParaRPr>
          </a:p>
          <a:p>
            <a:pPr marL="273050" indent="-273050" eaLnBrk="0" hangingPunct="0">
              <a:spcBef>
                <a:spcPct val="20000"/>
              </a:spcBef>
              <a:buClr>
                <a:schemeClr val="accent1"/>
              </a:buClr>
              <a:buSzPct val="85000"/>
              <a:buFont typeface="Wingdings 2" pitchFamily="18" charset="2"/>
              <a:buChar char=""/>
            </a:pPr>
            <a:r>
              <a:rPr lang="en-US" sz="2000" dirty="0">
                <a:latin typeface="+mn-lt"/>
              </a:rPr>
              <a:t>Sketch-Model </a:t>
            </a:r>
            <a:r>
              <a:rPr lang="en-US" sz="2000" dirty="0" smtClean="0">
                <a:latin typeface="+mn-lt"/>
              </a:rPr>
              <a:t>distance computation</a:t>
            </a:r>
          </a:p>
          <a:p>
            <a:pPr marL="547688" lvl="1" indent="-273050" eaLnBrk="0" hangingPunct="0">
              <a:spcBef>
                <a:spcPct val="20000"/>
              </a:spcBef>
              <a:buClr>
                <a:schemeClr val="accent2"/>
              </a:buClr>
              <a:buSzPct val="70000"/>
              <a:buFont typeface="Wingdings" pitchFamily="2" charset="2"/>
              <a:buChar char=""/>
            </a:pPr>
            <a:r>
              <a:rPr lang="en-US" altLang="ja-JP" dirty="0" smtClean="0">
                <a:solidFill>
                  <a:schemeClr val="tx2"/>
                </a:solidFill>
                <a:ea typeface="ＭＳ Ｐゴシック" pitchFamily="34" charset="-128"/>
              </a:rPr>
              <a:t>Relative shape context matching</a:t>
            </a:r>
            <a:endParaRPr lang="en-US" altLang="ja-JP" dirty="0">
              <a:solidFill>
                <a:schemeClr val="tx2"/>
              </a:solidFill>
              <a:ea typeface="ＭＳ Ｐゴシック" pitchFamily="34" charset="-128"/>
            </a:endParaRPr>
          </a:p>
          <a:p>
            <a:pPr marL="273050" indent="-273050" eaLnBrk="0" hangingPunct="0">
              <a:spcBef>
                <a:spcPct val="20000"/>
              </a:spcBef>
              <a:buClr>
                <a:schemeClr val="accent1"/>
              </a:buClr>
              <a:buSzPct val="85000"/>
              <a:buFont typeface="Wingdings 2" pitchFamily="18" charset="2"/>
              <a:buChar char=""/>
            </a:pPr>
            <a:r>
              <a:rPr lang="en-US" sz="2000" dirty="0" smtClean="0">
                <a:latin typeface="+mn-lt"/>
              </a:rPr>
              <a:t>Ranking </a:t>
            </a:r>
            <a:r>
              <a:rPr lang="en-US" sz="2000" dirty="0">
                <a:latin typeface="+mn-lt"/>
              </a:rPr>
              <a:t>and </a:t>
            </a:r>
            <a:r>
              <a:rPr lang="en-US" sz="2000" dirty="0" smtClean="0">
                <a:latin typeface="+mn-lt"/>
              </a:rPr>
              <a:t>output</a:t>
            </a:r>
          </a:p>
          <a:p>
            <a:pPr marL="273050" indent="-273050" eaLnBrk="0" hangingPunct="0">
              <a:spcBef>
                <a:spcPct val="20000"/>
              </a:spcBef>
              <a:buClr>
                <a:schemeClr val="accent1"/>
              </a:buClr>
              <a:buSzPct val="85000"/>
              <a:buFont typeface="Wingdings 2" pitchFamily="18" charset="2"/>
              <a:buChar char=""/>
            </a:pPr>
            <a:endParaRPr lang="en-US" sz="2000" i="1" dirty="0" smtClean="0"/>
          </a:p>
          <a:p>
            <a:pPr marL="273050" indent="-273050" eaLnBrk="0" hangingPunct="0">
              <a:spcBef>
                <a:spcPct val="20000"/>
              </a:spcBef>
              <a:buClr>
                <a:schemeClr val="accent1"/>
              </a:buClr>
              <a:buSzPct val="85000"/>
              <a:buFont typeface="Wingdings 2" pitchFamily="18" charset="2"/>
              <a:buChar char=""/>
            </a:pPr>
            <a:endParaRPr lang="ja-JP" altLang="en-US" sz="2000" i="1" dirty="0">
              <a:latin typeface="Georgia" pitchFamily="18" charset="0"/>
              <a:ea typeface="ＭＳ Ｐゴシック" pitchFamily="34" charset="-128"/>
            </a:endParaRPr>
          </a:p>
        </p:txBody>
      </p:sp>
      <p:sp>
        <p:nvSpPr>
          <p:cNvPr id="6" name="Rectangle 2"/>
          <p:cNvSpPr>
            <a:spLocks noGrp="1"/>
          </p:cNvSpPr>
          <p:nvPr>
            <p:ph type="title" idx="4294967295"/>
          </p:nvPr>
        </p:nvSpPr>
        <p:spPr>
          <a:xfrm>
            <a:off x="301625" y="228600"/>
            <a:ext cx="8534400" cy="758825"/>
          </a:xfrm>
        </p:spPr>
        <p:txBody>
          <a:bodyPr/>
          <a:lstStyle/>
          <a:p>
            <a:pPr>
              <a:spcBef>
                <a:spcPct val="50000"/>
              </a:spcBef>
            </a:pPr>
            <a:r>
              <a:rPr lang="fr-FR" altLang="zh-CN" sz="3600" dirty="0" err="1"/>
              <a:t>Algorithm</a:t>
            </a:r>
            <a:r>
              <a:rPr lang="fr-FR" altLang="zh-CN" sz="3600" dirty="0"/>
              <a:t> </a:t>
            </a:r>
            <a:r>
              <a:rPr lang="fr-FR" altLang="zh-CN" sz="3600" dirty="0" err="1"/>
              <a:t>Steps</a:t>
            </a:r>
            <a:endParaRPr lang="zh-CN" altLang="en-US" sz="3600" dirty="0"/>
          </a:p>
        </p:txBody>
      </p:sp>
    </p:spTree>
    <p:extLst>
      <p:ext uri="{BB962C8B-B14F-4D97-AF65-F5344CB8AC3E}">
        <p14:creationId xmlns:p14="http://schemas.microsoft.com/office/powerpoint/2010/main" val="3850687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36207"/>
            <a:ext cx="664845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Grp="1"/>
          </p:cNvSpPr>
          <p:nvPr>
            <p:ph type="title" idx="4294967295"/>
          </p:nvPr>
        </p:nvSpPr>
        <p:spPr>
          <a:xfrm>
            <a:off x="301625" y="228600"/>
            <a:ext cx="8534400" cy="758825"/>
          </a:xfrm>
        </p:spPr>
        <p:txBody>
          <a:bodyPr/>
          <a:lstStyle/>
          <a:p>
            <a:pPr>
              <a:spcBef>
                <a:spcPct val="50000"/>
              </a:spcBef>
            </a:pPr>
            <a:r>
              <a:rPr lang="fr-FR" altLang="zh-CN" sz="3600" dirty="0" err="1" smtClean="0"/>
              <a:t>Feature</a:t>
            </a:r>
            <a:r>
              <a:rPr lang="fr-FR" altLang="zh-CN" sz="3600" dirty="0" smtClean="0"/>
              <a:t> Extraction </a:t>
            </a:r>
            <a:r>
              <a:rPr lang="fr-FR" altLang="zh-CN" sz="3600" dirty="0" err="1" smtClean="0"/>
              <a:t>Example</a:t>
            </a:r>
            <a:endParaRPr lang="zh-CN" altLang="en-US" sz="3600" dirty="0"/>
          </a:p>
        </p:txBody>
      </p:sp>
      <p:sp>
        <p:nvSpPr>
          <p:cNvPr id="4" name="Rectangle 3"/>
          <p:cNvSpPr/>
          <p:nvPr/>
        </p:nvSpPr>
        <p:spPr>
          <a:xfrm>
            <a:off x="1905000" y="3440668"/>
            <a:ext cx="1684179" cy="369332"/>
          </a:xfrm>
          <a:prstGeom prst="rect">
            <a:avLst/>
          </a:prstGeom>
        </p:spPr>
        <p:txBody>
          <a:bodyPr wrap="none">
            <a:spAutoFit/>
          </a:bodyPr>
          <a:lstStyle/>
          <a:p>
            <a:r>
              <a:rPr lang="en-US" dirty="0">
                <a:latin typeface="Calibri" pitchFamily="34" charset="0"/>
                <a:cs typeface="Calibri" pitchFamily="34" charset="0"/>
              </a:rPr>
              <a:t>3D teddy model</a:t>
            </a:r>
            <a:endParaRPr lang="en-US" dirty="0"/>
          </a:p>
        </p:txBody>
      </p:sp>
      <p:sp>
        <p:nvSpPr>
          <p:cNvPr id="7" name="Rectangle 6"/>
          <p:cNvSpPr/>
          <p:nvPr/>
        </p:nvSpPr>
        <p:spPr>
          <a:xfrm>
            <a:off x="838200" y="5181600"/>
            <a:ext cx="2895600" cy="369332"/>
          </a:xfrm>
          <a:prstGeom prst="rect">
            <a:avLst/>
          </a:prstGeom>
        </p:spPr>
        <p:txBody>
          <a:bodyPr wrap="square">
            <a:spAutoFit/>
          </a:bodyPr>
          <a:lstStyle/>
          <a:p>
            <a:r>
              <a:rPr lang="en-US" dirty="0">
                <a:latin typeface="Calibri" pitchFamily="34" charset="0"/>
                <a:cs typeface="Calibri" pitchFamily="34" charset="0"/>
              </a:rPr>
              <a:t>2D ant standard line </a:t>
            </a:r>
            <a:r>
              <a:rPr lang="en-US" dirty="0" smtClean="0">
                <a:latin typeface="Calibri" pitchFamily="34" charset="0"/>
                <a:cs typeface="Calibri" pitchFamily="34" charset="0"/>
              </a:rPr>
              <a:t>drawing</a:t>
            </a:r>
            <a:endParaRPr lang="en-US" dirty="0"/>
          </a:p>
        </p:txBody>
      </p:sp>
      <p:sp>
        <p:nvSpPr>
          <p:cNvPr id="10" name="Rectangle 9"/>
          <p:cNvSpPr/>
          <p:nvPr/>
        </p:nvSpPr>
        <p:spPr>
          <a:xfrm>
            <a:off x="4178386" y="3429000"/>
            <a:ext cx="1612814" cy="369332"/>
          </a:xfrm>
          <a:prstGeom prst="rect">
            <a:avLst/>
          </a:prstGeom>
        </p:spPr>
        <p:txBody>
          <a:bodyPr wrap="none">
            <a:spAutoFit/>
          </a:bodyPr>
          <a:lstStyle/>
          <a:p>
            <a:r>
              <a:rPr lang="en-US" dirty="0">
                <a:latin typeface="Calibri" pitchFamily="34" charset="0"/>
                <a:cs typeface="Calibri" pitchFamily="34" charset="0"/>
              </a:rPr>
              <a:t>silhouette view</a:t>
            </a:r>
            <a:endParaRPr lang="en-US" dirty="0"/>
          </a:p>
        </p:txBody>
      </p:sp>
      <p:sp>
        <p:nvSpPr>
          <p:cNvPr id="11" name="Rectangle 10"/>
          <p:cNvSpPr/>
          <p:nvPr/>
        </p:nvSpPr>
        <p:spPr>
          <a:xfrm>
            <a:off x="3949786" y="5193268"/>
            <a:ext cx="1612814" cy="369332"/>
          </a:xfrm>
          <a:prstGeom prst="rect">
            <a:avLst/>
          </a:prstGeom>
        </p:spPr>
        <p:txBody>
          <a:bodyPr wrap="none">
            <a:spAutoFit/>
          </a:bodyPr>
          <a:lstStyle/>
          <a:p>
            <a:r>
              <a:rPr lang="en-US" dirty="0">
                <a:latin typeface="Calibri" pitchFamily="34" charset="0"/>
                <a:cs typeface="Calibri" pitchFamily="34" charset="0"/>
              </a:rPr>
              <a:t>silhouette view</a:t>
            </a:r>
            <a:endParaRPr lang="en-US" dirty="0"/>
          </a:p>
        </p:txBody>
      </p:sp>
      <p:sp>
        <p:nvSpPr>
          <p:cNvPr id="12" name="Rectangle 11"/>
          <p:cNvSpPr/>
          <p:nvPr/>
        </p:nvSpPr>
        <p:spPr>
          <a:xfrm>
            <a:off x="6248400" y="3441470"/>
            <a:ext cx="1337674" cy="369332"/>
          </a:xfrm>
          <a:prstGeom prst="rect">
            <a:avLst/>
          </a:prstGeom>
        </p:spPr>
        <p:txBody>
          <a:bodyPr wrap="none">
            <a:spAutoFit/>
          </a:bodyPr>
          <a:lstStyle/>
          <a:p>
            <a:r>
              <a:rPr lang="en-US" dirty="0">
                <a:latin typeface="Calibri" pitchFamily="34" charset="0"/>
                <a:cs typeface="Calibri" pitchFamily="34" charset="0"/>
              </a:rPr>
              <a:t>outline view</a:t>
            </a:r>
            <a:endParaRPr lang="en-US" dirty="0"/>
          </a:p>
        </p:txBody>
      </p:sp>
      <p:sp>
        <p:nvSpPr>
          <p:cNvPr id="13" name="Rectangle 12"/>
          <p:cNvSpPr/>
          <p:nvPr/>
        </p:nvSpPr>
        <p:spPr>
          <a:xfrm>
            <a:off x="6324600" y="5193268"/>
            <a:ext cx="1337674" cy="369332"/>
          </a:xfrm>
          <a:prstGeom prst="rect">
            <a:avLst/>
          </a:prstGeom>
        </p:spPr>
        <p:txBody>
          <a:bodyPr wrap="none">
            <a:spAutoFit/>
          </a:bodyPr>
          <a:lstStyle/>
          <a:p>
            <a:r>
              <a:rPr lang="en-US" dirty="0">
                <a:latin typeface="Calibri" pitchFamily="34" charset="0"/>
                <a:cs typeface="Calibri" pitchFamily="34" charset="0"/>
              </a:rPr>
              <a:t>outline view</a:t>
            </a:r>
            <a:endParaRPr lang="en-US" dirty="0"/>
          </a:p>
        </p:txBody>
      </p:sp>
    </p:spTree>
    <p:extLst>
      <p:ext uri="{BB962C8B-B14F-4D97-AF65-F5344CB8AC3E}">
        <p14:creationId xmlns:p14="http://schemas.microsoft.com/office/powerpoint/2010/main" val="1929574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778" y="4923472"/>
            <a:ext cx="4440422" cy="1477328"/>
          </a:xfrm>
          <a:prstGeom prst="rect">
            <a:avLst/>
          </a:prstGeom>
        </p:spPr>
        <p:txBody>
          <a:bodyPr wrap="square">
            <a:spAutoFit/>
          </a:bodyPr>
          <a:lstStyle/>
          <a:p>
            <a:pPr algn="just"/>
            <a:r>
              <a:rPr lang="en-US" dirty="0" smtClean="0">
                <a:latin typeface="Calibri" pitchFamily="34" charset="0"/>
                <a:cs typeface="Calibri" pitchFamily="34" charset="0"/>
              </a:rPr>
              <a:t>View </a:t>
            </a:r>
            <a:r>
              <a:rPr lang="en-US" dirty="0">
                <a:latin typeface="Calibri" pitchFamily="34" charset="0"/>
                <a:cs typeface="Calibri" pitchFamily="34" charset="0"/>
              </a:rPr>
              <a:t>Contexts of six models: (a) Hot air balloon0; (b) Hot air balloon1; (c) Ant0; (</a:t>
            </a:r>
            <a:r>
              <a:rPr lang="en-US" dirty="0" smtClean="0">
                <a:latin typeface="Calibri" pitchFamily="34" charset="0"/>
                <a:cs typeface="Calibri" pitchFamily="34" charset="0"/>
              </a:rPr>
              <a:t>d) Ant1</a:t>
            </a:r>
            <a:r>
              <a:rPr lang="en-US" dirty="0">
                <a:latin typeface="Calibri" pitchFamily="34" charset="0"/>
                <a:cs typeface="Calibri" pitchFamily="34" charset="0"/>
              </a:rPr>
              <a:t>; (e) Human0; (f) </a:t>
            </a:r>
            <a:r>
              <a:rPr lang="en-US" dirty="0" smtClean="0">
                <a:latin typeface="Calibri" pitchFamily="34" charset="0"/>
                <a:cs typeface="Calibri" pitchFamily="34" charset="0"/>
              </a:rPr>
              <a:t>Human1; </a:t>
            </a:r>
            <a:r>
              <a:rPr lang="en-US" dirty="0">
                <a:latin typeface="Calibri" pitchFamily="34" charset="0"/>
                <a:cs typeface="Calibri" pitchFamily="34" charset="0"/>
              </a:rPr>
              <a:t>(g) Views context </a:t>
            </a:r>
            <a:r>
              <a:rPr lang="en-US" dirty="0" smtClean="0">
                <a:latin typeface="Calibri" pitchFamily="34" charset="0"/>
                <a:cs typeface="Calibri" pitchFamily="34" charset="0"/>
              </a:rPr>
              <a:t>plots. </a:t>
            </a:r>
            <a:r>
              <a:rPr lang="en-US" u="sng" dirty="0" smtClean="0">
                <a:latin typeface="Calibri" pitchFamily="34" charset="0"/>
                <a:cs typeface="Calibri" pitchFamily="34" charset="0"/>
              </a:rPr>
              <a:t>View Contexts of different types of models are usually different</a:t>
            </a:r>
            <a:r>
              <a:rPr lang="en-US" dirty="0" smtClean="0">
                <a:latin typeface="Calibri" pitchFamily="34" charset="0"/>
                <a:cs typeface="Calibri" pitchFamily="34" charset="0"/>
              </a:rPr>
              <a:t>.</a:t>
            </a:r>
            <a:endParaRPr lang="en-US" dirty="0">
              <a:latin typeface="Calibri" pitchFamily="34" charset="0"/>
              <a:cs typeface="Calibri" pitchFamily="34" charset="0"/>
            </a:endParaRPr>
          </a:p>
        </p:txBody>
      </p:sp>
      <p:pic>
        <p:nvPicPr>
          <p:cNvPr id="151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3505200" cy="35188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1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0112" y="1600200"/>
            <a:ext cx="3522888" cy="2740024"/>
          </a:xfrm>
          <a:prstGeom prst="rect">
            <a:avLst/>
          </a:prstGeom>
          <a:solidFill>
            <a:schemeClr val="tx1"/>
          </a:solidFill>
          <a:ln>
            <a:solidFill>
              <a:schemeClr val="tx1"/>
            </a:solidFill>
          </a:ln>
          <a:effectLst/>
        </p:spPr>
      </p:pic>
      <p:sp>
        <p:nvSpPr>
          <p:cNvPr id="6" name="Rectangle 5"/>
          <p:cNvSpPr/>
          <p:nvPr/>
        </p:nvSpPr>
        <p:spPr>
          <a:xfrm>
            <a:off x="5029200" y="4646474"/>
            <a:ext cx="3867150" cy="1754326"/>
          </a:xfrm>
          <a:prstGeom prst="rect">
            <a:avLst/>
          </a:prstGeom>
        </p:spPr>
        <p:txBody>
          <a:bodyPr wrap="square">
            <a:spAutoFit/>
          </a:bodyPr>
          <a:lstStyle/>
          <a:p>
            <a:pPr algn="just"/>
            <a:r>
              <a:rPr lang="en-US" dirty="0">
                <a:latin typeface="Calibri" pitchFamily="34" charset="0"/>
                <a:cs typeface="Calibri" pitchFamily="34" charset="0"/>
              </a:rPr>
              <a:t>An example indicating that </a:t>
            </a:r>
            <a:r>
              <a:rPr lang="en-US" u="sng" dirty="0">
                <a:latin typeface="Calibri" pitchFamily="34" charset="0"/>
                <a:cs typeface="Calibri" pitchFamily="34" charset="0"/>
              </a:rPr>
              <a:t>View Contexts of different views of the same model </a:t>
            </a:r>
            <a:r>
              <a:rPr lang="en-US" u="sng" dirty="0" smtClean="0">
                <a:latin typeface="Calibri" pitchFamily="34" charset="0"/>
                <a:cs typeface="Calibri" pitchFamily="34" charset="0"/>
              </a:rPr>
              <a:t>are also often </a:t>
            </a:r>
            <a:r>
              <a:rPr lang="en-US" u="sng" dirty="0">
                <a:latin typeface="Calibri" pitchFamily="34" charset="0"/>
                <a:cs typeface="Calibri" pitchFamily="34" charset="0"/>
              </a:rPr>
              <a:t>different</a:t>
            </a:r>
            <a:r>
              <a:rPr lang="en-US" dirty="0">
                <a:latin typeface="Calibri" pitchFamily="34" charset="0"/>
                <a:cs typeface="Calibri" pitchFamily="34" charset="0"/>
              </a:rPr>
              <a:t>. The View Contexts of the front, left and top views of the model </a:t>
            </a:r>
            <a:r>
              <a:rPr lang="en-US" dirty="0" smtClean="0">
                <a:latin typeface="Calibri" pitchFamily="34" charset="0"/>
                <a:cs typeface="Calibri" pitchFamily="34" charset="0"/>
              </a:rPr>
              <a:t>Human0 (figure (e)) </a:t>
            </a:r>
            <a:r>
              <a:rPr lang="en-US" dirty="0">
                <a:latin typeface="Calibri" pitchFamily="34" charset="0"/>
                <a:cs typeface="Calibri" pitchFamily="34" charset="0"/>
              </a:rPr>
              <a:t>are shown.</a:t>
            </a:r>
          </a:p>
        </p:txBody>
      </p:sp>
      <p:sp>
        <p:nvSpPr>
          <p:cNvPr id="9" name="Rectangle 2"/>
          <p:cNvSpPr>
            <a:spLocks noGrp="1"/>
          </p:cNvSpPr>
          <p:nvPr>
            <p:ph type="title" idx="4294967295"/>
          </p:nvPr>
        </p:nvSpPr>
        <p:spPr>
          <a:xfrm>
            <a:off x="301625" y="228600"/>
            <a:ext cx="8534400" cy="758825"/>
          </a:xfrm>
        </p:spPr>
        <p:txBody>
          <a:bodyPr/>
          <a:lstStyle/>
          <a:p>
            <a:pPr>
              <a:spcBef>
                <a:spcPct val="50000"/>
              </a:spcBef>
            </a:pPr>
            <a:r>
              <a:rPr lang="fr-FR" altLang="zh-CN" sz="3600" dirty="0" err="1" smtClean="0"/>
              <a:t>View</a:t>
            </a:r>
            <a:r>
              <a:rPr lang="fr-FR" altLang="zh-CN" sz="3600" dirty="0" smtClean="0"/>
              <a:t> </a:t>
            </a:r>
            <a:r>
              <a:rPr lang="fr-FR" altLang="zh-CN" sz="3600" dirty="0" err="1" smtClean="0"/>
              <a:t>Context</a:t>
            </a:r>
            <a:endParaRPr lang="zh-CN" altLang="en-US" sz="3600" dirty="0"/>
          </a:p>
        </p:txBody>
      </p:sp>
    </p:spTree>
    <p:extLst>
      <p:ext uri="{BB962C8B-B14F-4D97-AF65-F5344CB8AC3E}">
        <p14:creationId xmlns:p14="http://schemas.microsoft.com/office/powerpoint/2010/main" val="2762061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그림 2"/>
          <p:cNvPicPr/>
          <p:nvPr/>
        </p:nvPicPr>
        <p:blipFill>
          <a:blip r:embed="rId3"/>
          <a:stretch>
            <a:fillRect/>
          </a:stretch>
        </p:blipFill>
        <p:spPr>
          <a:xfrm>
            <a:off x="1805400" y="5086800"/>
            <a:ext cx="2627280" cy="1083960"/>
          </a:xfrm>
          <a:prstGeom prst="rect">
            <a:avLst/>
          </a:prstGeom>
        </p:spPr>
      </p:pic>
      <p:sp>
        <p:nvSpPr>
          <p:cNvPr id="37" name="CustomShape 1"/>
          <p:cNvSpPr/>
          <p:nvPr/>
        </p:nvSpPr>
        <p:spPr>
          <a:xfrm>
            <a:off x="468360" y="1714680"/>
            <a:ext cx="8135640" cy="874440"/>
          </a:xfrm>
          <a:prstGeom prst="rect">
            <a:avLst/>
          </a:prstGeom>
        </p:spPr>
        <p:txBody>
          <a:bodyPr lIns="90000" tIns="45000" rIns="90000" bIns="45000" anchor="b"/>
          <a:lstStyle/>
          <a:p>
            <a:pPr algn="ctr"/>
            <a:r>
              <a:rPr lang="en-US" sz="3300" dirty="0">
                <a:solidFill>
                  <a:srgbClr val="7B9899"/>
                </a:solidFill>
                <a:latin typeface="Georgia"/>
              </a:rPr>
              <a:t>HKO-KASD Approach</a:t>
            </a:r>
            <a:endParaRPr dirty="0"/>
          </a:p>
          <a:p>
            <a:endParaRPr dirty="0"/>
          </a:p>
        </p:txBody>
      </p:sp>
      <p:sp>
        <p:nvSpPr>
          <p:cNvPr id="38" name="CustomShape 2"/>
          <p:cNvSpPr/>
          <p:nvPr/>
        </p:nvSpPr>
        <p:spPr>
          <a:xfrm>
            <a:off x="304800" y="2562360"/>
            <a:ext cx="8610600" cy="2085840"/>
          </a:xfrm>
          <a:prstGeom prst="rect">
            <a:avLst/>
          </a:prstGeom>
        </p:spPr>
        <p:txBody>
          <a:bodyPr lIns="90000" tIns="45000" rIns="90000" bIns="45000"/>
          <a:lstStyle/>
          <a:p>
            <a:pPr algn="ctr"/>
            <a:r>
              <a:rPr lang="en-US" sz="2700" dirty="0">
                <a:solidFill>
                  <a:srgbClr val="000000"/>
                </a:solidFill>
                <a:latin typeface="Georgia"/>
                <a:ea typeface="ＭＳ Ｐゴシック"/>
              </a:rPr>
              <a:t>J. M. </a:t>
            </a:r>
            <a:r>
              <a:rPr lang="en-US" sz="2700" dirty="0" err="1" smtClean="0">
                <a:solidFill>
                  <a:srgbClr val="000000"/>
                </a:solidFill>
                <a:latin typeface="Georgia"/>
                <a:ea typeface="ＭＳ Ｐゴシック"/>
              </a:rPr>
              <a:t>Saavedra</a:t>
            </a:r>
            <a:r>
              <a:rPr lang="en-US" sz="2700" dirty="0" smtClean="0">
                <a:solidFill>
                  <a:srgbClr val="000000"/>
                </a:solidFill>
                <a:latin typeface="Georgia"/>
                <a:ea typeface="ＭＳ Ｐゴシック"/>
              </a:rPr>
              <a:t>, B</a:t>
            </a:r>
            <a:r>
              <a:rPr lang="en-US" sz="2700" dirty="0">
                <a:solidFill>
                  <a:srgbClr val="000000"/>
                </a:solidFill>
                <a:latin typeface="Georgia"/>
                <a:ea typeface="ＭＳ Ｐゴシック"/>
              </a:rPr>
              <a:t>. </a:t>
            </a:r>
            <a:r>
              <a:rPr lang="en-US" sz="2700" dirty="0" err="1" smtClean="0">
                <a:solidFill>
                  <a:srgbClr val="000000"/>
                </a:solidFill>
                <a:latin typeface="Georgia"/>
                <a:ea typeface="ＭＳ Ｐゴシック"/>
              </a:rPr>
              <a:t>Bustos</a:t>
            </a:r>
            <a:r>
              <a:rPr lang="en-US" sz="2700" dirty="0">
                <a:solidFill>
                  <a:srgbClr val="000000"/>
                </a:solidFill>
                <a:latin typeface="Georgia"/>
                <a:ea typeface="ＭＳ Ｐゴシック"/>
              </a:rPr>
              <a:t>,</a:t>
            </a:r>
            <a:r>
              <a:rPr lang="en-US" sz="2700" dirty="0" smtClean="0">
                <a:solidFill>
                  <a:srgbClr val="000000"/>
                </a:solidFill>
                <a:latin typeface="Georgia"/>
                <a:ea typeface="ＭＳ Ｐゴシック"/>
              </a:rPr>
              <a:t> </a:t>
            </a:r>
            <a:r>
              <a:rPr lang="en-US" sz="2700" dirty="0">
                <a:solidFill>
                  <a:srgbClr val="000000"/>
                </a:solidFill>
                <a:latin typeface="Georgia"/>
                <a:ea typeface="ＭＳ Ｐゴシック"/>
              </a:rPr>
              <a:t>T. </a:t>
            </a:r>
            <a:r>
              <a:rPr lang="en-US" sz="2700" dirty="0" err="1" smtClean="0">
                <a:solidFill>
                  <a:srgbClr val="000000"/>
                </a:solidFill>
                <a:latin typeface="Georgia"/>
                <a:ea typeface="ＭＳ Ｐゴシック"/>
              </a:rPr>
              <a:t>Shreck</a:t>
            </a:r>
            <a:r>
              <a:rPr lang="en-US" sz="2700" dirty="0" smtClean="0">
                <a:solidFill>
                  <a:srgbClr val="000000"/>
                </a:solidFill>
                <a:latin typeface="Georgia"/>
                <a:ea typeface="ＭＳ Ｐゴシック"/>
              </a:rPr>
              <a:t>, S</a:t>
            </a:r>
            <a:r>
              <a:rPr lang="en-US" sz="2700" dirty="0">
                <a:solidFill>
                  <a:srgbClr val="000000"/>
                </a:solidFill>
                <a:latin typeface="Georgia"/>
                <a:ea typeface="ＭＳ Ｐゴシック"/>
              </a:rPr>
              <a:t>. </a:t>
            </a:r>
            <a:r>
              <a:rPr lang="en-US" sz="2700" dirty="0" smtClean="0">
                <a:solidFill>
                  <a:srgbClr val="000000"/>
                </a:solidFill>
                <a:latin typeface="Georgia"/>
                <a:ea typeface="ＭＳ Ｐゴシック"/>
              </a:rPr>
              <a:t>Yoon, M</a:t>
            </a:r>
            <a:r>
              <a:rPr lang="en-US" sz="2700" dirty="0">
                <a:solidFill>
                  <a:srgbClr val="000000"/>
                </a:solidFill>
                <a:latin typeface="Georgia"/>
                <a:ea typeface="ＭＳ Ｐゴシック"/>
              </a:rPr>
              <a:t>. </a:t>
            </a:r>
            <a:r>
              <a:rPr lang="en-US" sz="2700" dirty="0" err="1" smtClean="0">
                <a:solidFill>
                  <a:srgbClr val="000000"/>
                </a:solidFill>
                <a:latin typeface="Georgia"/>
                <a:ea typeface="ＭＳ Ｐゴシック"/>
              </a:rPr>
              <a:t>Sherer</a:t>
            </a:r>
            <a:endParaRPr sz="2700" dirty="0"/>
          </a:p>
          <a:p>
            <a:pPr algn="ctr"/>
            <a:r>
              <a:rPr lang="en-US" sz="2400" dirty="0" smtClean="0">
                <a:solidFill>
                  <a:srgbClr val="000000"/>
                </a:solidFill>
                <a:latin typeface="Georgia"/>
                <a:ea typeface="ＭＳ Ｐゴシック"/>
              </a:rPr>
              <a:t>University </a:t>
            </a:r>
            <a:r>
              <a:rPr lang="en-US" sz="2400" dirty="0">
                <a:solidFill>
                  <a:srgbClr val="000000"/>
                </a:solidFill>
                <a:latin typeface="Georgia"/>
                <a:ea typeface="ＭＳ Ｐゴシック"/>
              </a:rPr>
              <a:t>of </a:t>
            </a:r>
            <a:r>
              <a:rPr lang="en-US" sz="2400" dirty="0" smtClean="0">
                <a:solidFill>
                  <a:srgbClr val="000000"/>
                </a:solidFill>
                <a:latin typeface="Georgia"/>
                <a:ea typeface="ＭＳ Ｐゴシック"/>
              </a:rPr>
              <a:t>Chile, Chile</a:t>
            </a:r>
            <a:endParaRPr sz="2400" dirty="0"/>
          </a:p>
          <a:p>
            <a:pPr algn="ctr"/>
            <a:r>
              <a:rPr lang="en-US" sz="2400" dirty="0" smtClean="0">
                <a:solidFill>
                  <a:srgbClr val="000000"/>
                </a:solidFill>
                <a:latin typeface="Georgia"/>
                <a:ea typeface="ＭＳ Ｐゴシック"/>
              </a:rPr>
              <a:t> </a:t>
            </a:r>
            <a:r>
              <a:rPr lang="en-US" sz="2400" dirty="0" err="1" smtClean="0">
                <a:solidFill>
                  <a:srgbClr val="000000"/>
                </a:solidFill>
                <a:latin typeface="Georgia"/>
                <a:ea typeface="ＭＳ Ｐゴシック"/>
              </a:rPr>
              <a:t>Universität</a:t>
            </a:r>
            <a:r>
              <a:rPr lang="en-US" sz="2400" dirty="0" smtClean="0">
                <a:solidFill>
                  <a:srgbClr val="000000"/>
                </a:solidFill>
                <a:latin typeface="Georgia"/>
                <a:ea typeface="ＭＳ Ｐゴシック"/>
              </a:rPr>
              <a:t> </a:t>
            </a:r>
            <a:r>
              <a:rPr lang="en-US" sz="2400" dirty="0">
                <a:solidFill>
                  <a:srgbClr val="000000"/>
                </a:solidFill>
                <a:latin typeface="Georgia"/>
                <a:ea typeface="ＭＳ Ｐゴシック"/>
              </a:rPr>
              <a:t>Konstanz, Germany</a:t>
            </a:r>
            <a:endParaRPr sz="2400" dirty="0"/>
          </a:p>
          <a:p>
            <a:pPr algn="ctr"/>
            <a:r>
              <a:rPr lang="en-US" sz="2400" dirty="0">
                <a:solidFill>
                  <a:srgbClr val="000000"/>
                </a:solidFill>
                <a:latin typeface="Georgia"/>
                <a:ea typeface="ＭＳ Ｐゴシック"/>
              </a:rPr>
              <a:t> </a:t>
            </a:r>
            <a:r>
              <a:rPr lang="en-US" sz="2400" dirty="0" smtClean="0">
                <a:solidFill>
                  <a:srgbClr val="000000"/>
                </a:solidFill>
                <a:latin typeface="Georgia"/>
                <a:ea typeface="ＭＳ Ｐゴシック"/>
              </a:rPr>
              <a:t> </a:t>
            </a:r>
            <a:r>
              <a:rPr lang="en-US" sz="2400" dirty="0" err="1">
                <a:solidFill>
                  <a:srgbClr val="000000"/>
                </a:solidFill>
                <a:latin typeface="Georgia"/>
                <a:ea typeface="ＭＳ Ｐゴシック"/>
              </a:rPr>
              <a:t>Yonsei</a:t>
            </a:r>
            <a:r>
              <a:rPr lang="en-US" sz="2400" dirty="0">
                <a:solidFill>
                  <a:srgbClr val="000000"/>
                </a:solidFill>
                <a:latin typeface="Georgia"/>
                <a:ea typeface="ＭＳ Ｐゴシック"/>
              </a:rPr>
              <a:t> University, Korea</a:t>
            </a:r>
            <a:endParaRPr sz="2400" dirty="0"/>
          </a:p>
          <a:p>
            <a:pPr algn="ctr"/>
            <a:r>
              <a:rPr lang="en-US" sz="2400" dirty="0" err="1" smtClean="0">
                <a:solidFill>
                  <a:srgbClr val="000000"/>
                </a:solidFill>
                <a:latin typeface="Georgia"/>
                <a:ea typeface="ＭＳ Ｐゴシック"/>
              </a:rPr>
              <a:t>Technische</a:t>
            </a:r>
            <a:r>
              <a:rPr lang="en-US" sz="2400" dirty="0" smtClean="0">
                <a:solidFill>
                  <a:srgbClr val="000000"/>
                </a:solidFill>
                <a:latin typeface="Georgia"/>
                <a:ea typeface="ＭＳ Ｐゴシック"/>
              </a:rPr>
              <a:t> </a:t>
            </a:r>
            <a:r>
              <a:rPr lang="en-US" sz="2400" dirty="0" err="1">
                <a:solidFill>
                  <a:srgbClr val="000000"/>
                </a:solidFill>
                <a:latin typeface="Georgia"/>
                <a:ea typeface="ＭＳ Ｐゴシック"/>
              </a:rPr>
              <a:t>Universität</a:t>
            </a:r>
            <a:r>
              <a:rPr lang="en-US" sz="2400" dirty="0">
                <a:solidFill>
                  <a:srgbClr val="000000"/>
                </a:solidFill>
                <a:latin typeface="Georgia"/>
                <a:ea typeface="ＭＳ Ｐゴシック"/>
              </a:rPr>
              <a:t> Darmstadt, Germany</a:t>
            </a:r>
            <a:endParaRPr sz="2400" dirty="0"/>
          </a:p>
        </p:txBody>
      </p:sp>
      <p:sp>
        <p:nvSpPr>
          <p:cNvPr id="39" name="CustomShape 3"/>
          <p:cNvSpPr/>
          <p:nvPr/>
        </p:nvSpPr>
        <p:spPr>
          <a:xfrm>
            <a:off x="2623320" y="3200400"/>
            <a:ext cx="607680" cy="363240"/>
          </a:xfrm>
          <a:prstGeom prst="rect">
            <a:avLst/>
          </a:prstGeom>
        </p:spPr>
      </p:sp>
      <p:pic>
        <p:nvPicPr>
          <p:cNvPr id="40" name="그림 4"/>
          <p:cNvPicPr/>
          <p:nvPr/>
        </p:nvPicPr>
        <p:blipFill>
          <a:blip r:embed="rId4"/>
          <a:stretch>
            <a:fillRect/>
          </a:stretch>
        </p:blipFill>
        <p:spPr>
          <a:xfrm>
            <a:off x="6156720" y="5029200"/>
            <a:ext cx="2505240" cy="1154160"/>
          </a:xfrm>
          <a:prstGeom prst="rect">
            <a:avLst/>
          </a:prstGeom>
        </p:spPr>
      </p:pic>
      <p:pic>
        <p:nvPicPr>
          <p:cNvPr id="41" name="그림 3"/>
          <p:cNvPicPr/>
          <p:nvPr/>
        </p:nvPicPr>
        <p:blipFill>
          <a:blip r:embed="rId5"/>
          <a:stretch>
            <a:fillRect/>
          </a:stretch>
        </p:blipFill>
        <p:spPr>
          <a:xfrm>
            <a:off x="4923000" y="5029200"/>
            <a:ext cx="1224360" cy="1224360"/>
          </a:xfrm>
          <a:prstGeom prst="rect">
            <a:avLst/>
          </a:prstGeom>
        </p:spPr>
      </p:pic>
      <p:pic>
        <p:nvPicPr>
          <p:cNvPr id="42" name="Picture 41"/>
          <p:cNvPicPr/>
          <p:nvPr/>
        </p:nvPicPr>
        <p:blipFill>
          <a:blip r:embed="rId6"/>
          <a:stretch>
            <a:fillRect/>
          </a:stretch>
        </p:blipFill>
        <p:spPr>
          <a:xfrm>
            <a:off x="452520" y="4764600"/>
            <a:ext cx="1580040" cy="1598760"/>
          </a:xfrm>
          <a:prstGeom prst="rect">
            <a:avLst/>
          </a:prstGeom>
        </p:spPr>
      </p:pic>
      <p:sp>
        <p:nvSpPr>
          <p:cNvPr id="9" name="TextBox 8"/>
          <p:cNvSpPr txBox="1"/>
          <p:nvPr/>
        </p:nvSpPr>
        <p:spPr>
          <a:xfrm>
            <a:off x="0" y="2526268"/>
            <a:ext cx="9067800" cy="369332"/>
          </a:xfrm>
          <a:prstGeom prst="rect">
            <a:avLst/>
          </a:prstGeom>
          <a:noFill/>
        </p:spPr>
        <p:txBody>
          <a:bodyPr wrap="square" rtlCol="0">
            <a:spAutoFit/>
          </a:bodyPr>
          <a:lstStyle/>
          <a:p>
            <a:r>
              <a:rPr lang="en-US" altLang="ko-KR" dirty="0" smtClean="0"/>
              <a:t>                                       1                       1                        2                  3                         4 </a:t>
            </a:r>
            <a:endParaRPr lang="ko-KR" altLang="en-US" dirty="0"/>
          </a:p>
        </p:txBody>
      </p:sp>
      <p:sp>
        <p:nvSpPr>
          <p:cNvPr id="11" name="TextBox 10"/>
          <p:cNvSpPr txBox="1"/>
          <p:nvPr/>
        </p:nvSpPr>
        <p:spPr>
          <a:xfrm>
            <a:off x="2743200" y="2895600"/>
            <a:ext cx="457200" cy="369332"/>
          </a:xfrm>
          <a:prstGeom prst="rect">
            <a:avLst/>
          </a:prstGeom>
          <a:noFill/>
        </p:spPr>
        <p:txBody>
          <a:bodyPr wrap="square" rtlCol="0">
            <a:spAutoFit/>
          </a:bodyPr>
          <a:lstStyle/>
          <a:p>
            <a:r>
              <a:rPr lang="en-US" altLang="ko-KR" dirty="0" smtClean="0"/>
              <a:t>1 </a:t>
            </a:r>
            <a:endParaRPr lang="ko-KR" altLang="en-US" dirty="0"/>
          </a:p>
        </p:txBody>
      </p:sp>
      <p:sp>
        <p:nvSpPr>
          <p:cNvPr id="12" name="TextBox 11"/>
          <p:cNvSpPr txBox="1"/>
          <p:nvPr/>
        </p:nvSpPr>
        <p:spPr>
          <a:xfrm>
            <a:off x="2286000" y="3288268"/>
            <a:ext cx="457200" cy="369332"/>
          </a:xfrm>
          <a:prstGeom prst="rect">
            <a:avLst/>
          </a:prstGeom>
          <a:noFill/>
        </p:spPr>
        <p:txBody>
          <a:bodyPr wrap="square" rtlCol="0">
            <a:spAutoFit/>
          </a:bodyPr>
          <a:lstStyle/>
          <a:p>
            <a:r>
              <a:rPr lang="en-US" altLang="ko-KR" dirty="0" smtClean="0"/>
              <a:t>2 </a:t>
            </a:r>
            <a:endParaRPr lang="ko-KR" altLang="en-US" dirty="0"/>
          </a:p>
        </p:txBody>
      </p:sp>
      <p:sp>
        <p:nvSpPr>
          <p:cNvPr id="13" name="TextBox 12"/>
          <p:cNvSpPr txBox="1"/>
          <p:nvPr/>
        </p:nvSpPr>
        <p:spPr>
          <a:xfrm>
            <a:off x="2743200" y="3657600"/>
            <a:ext cx="457200" cy="369332"/>
          </a:xfrm>
          <a:prstGeom prst="rect">
            <a:avLst/>
          </a:prstGeom>
          <a:noFill/>
        </p:spPr>
        <p:txBody>
          <a:bodyPr wrap="square" rtlCol="0">
            <a:spAutoFit/>
          </a:bodyPr>
          <a:lstStyle/>
          <a:p>
            <a:r>
              <a:rPr lang="en-US" altLang="ko-KR" dirty="0" smtClean="0"/>
              <a:t>3 </a:t>
            </a:r>
            <a:endParaRPr lang="ko-KR" altLang="en-US" dirty="0"/>
          </a:p>
        </p:txBody>
      </p:sp>
      <p:sp>
        <p:nvSpPr>
          <p:cNvPr id="14" name="TextBox 13"/>
          <p:cNvSpPr txBox="1"/>
          <p:nvPr/>
        </p:nvSpPr>
        <p:spPr>
          <a:xfrm>
            <a:off x="1371600" y="4050268"/>
            <a:ext cx="457200" cy="369332"/>
          </a:xfrm>
          <a:prstGeom prst="rect">
            <a:avLst/>
          </a:prstGeom>
          <a:noFill/>
        </p:spPr>
        <p:txBody>
          <a:bodyPr wrap="square" rtlCol="0">
            <a:spAutoFit/>
          </a:bodyPr>
          <a:lstStyle/>
          <a:p>
            <a:r>
              <a:rPr lang="en-US" altLang="ko-KR" dirty="0" smtClean="0"/>
              <a:t>4 </a:t>
            </a:r>
            <a:endParaRPr lang="ko-KR" altLang="en-US" dirty="0"/>
          </a:p>
        </p:txBody>
      </p:sp>
    </p:spTree>
    <p:extLst>
      <p:ext uri="{BB962C8B-B14F-4D97-AF65-F5344CB8AC3E}">
        <p14:creationId xmlns:p14="http://schemas.microsoft.com/office/powerpoint/2010/main" val="130181935"/>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ustomShape 1"/>
          <p:cNvSpPr/>
          <p:nvPr/>
        </p:nvSpPr>
        <p:spPr>
          <a:xfrm>
            <a:off x="915120" y="4343400"/>
            <a:ext cx="8227800" cy="1141200"/>
          </a:xfrm>
          <a:prstGeom prst="rect">
            <a:avLst/>
          </a:prstGeom>
        </p:spPr>
      </p:sp>
      <p:sp>
        <p:nvSpPr>
          <p:cNvPr id="44" name="CustomShape 2"/>
          <p:cNvSpPr/>
          <p:nvPr/>
        </p:nvSpPr>
        <p:spPr>
          <a:xfrm>
            <a:off x="380880" y="1447920"/>
            <a:ext cx="8562600" cy="2360520"/>
          </a:xfrm>
          <a:prstGeom prst="rect">
            <a:avLst/>
          </a:prstGeom>
        </p:spPr>
        <p:txBody>
          <a:bodyPr lIns="90000" tIns="45000" rIns="90000" bIns="45000"/>
          <a:lstStyle/>
          <a:p>
            <a:endParaRPr/>
          </a:p>
          <a:p>
            <a:endParaRPr/>
          </a:p>
        </p:txBody>
      </p:sp>
      <p:sp>
        <p:nvSpPr>
          <p:cNvPr id="45" name="CustomShape 3"/>
          <p:cNvSpPr/>
          <p:nvPr/>
        </p:nvSpPr>
        <p:spPr>
          <a:xfrm>
            <a:off x="457920" y="393840"/>
            <a:ext cx="7770240" cy="519120"/>
          </a:xfrm>
          <a:prstGeom prst="rect">
            <a:avLst/>
          </a:prstGeom>
        </p:spPr>
        <p:txBody>
          <a:bodyPr wrap="none" lIns="90000" tIns="45000" rIns="90000" bIns="45000"/>
          <a:lstStyle/>
          <a:p>
            <a:pPr algn="ctr"/>
            <a:r>
              <a:rPr lang="en-US" sz="2900">
                <a:solidFill>
                  <a:srgbClr val="7B9899"/>
                </a:solidFill>
                <a:latin typeface="Georgia"/>
                <a:ea typeface="ＭＳ Ｐゴシック"/>
              </a:rPr>
              <a:t>General Approach</a:t>
            </a:r>
            <a:endParaRPr/>
          </a:p>
        </p:txBody>
      </p:sp>
      <p:pic>
        <p:nvPicPr>
          <p:cNvPr id="46" name="Picture 45"/>
          <p:cNvPicPr/>
          <p:nvPr/>
        </p:nvPicPr>
        <p:blipFill>
          <a:blip r:embed="rId3"/>
          <a:stretch>
            <a:fillRect/>
          </a:stretch>
        </p:blipFill>
        <p:spPr>
          <a:xfrm>
            <a:off x="372600" y="1594080"/>
            <a:ext cx="8521560" cy="4744080"/>
          </a:xfrm>
          <a:prstGeom prst="rect">
            <a:avLst/>
          </a:prstGeom>
        </p:spPr>
      </p:pic>
    </p:spTree>
    <p:extLst>
      <p:ext uri="{BB962C8B-B14F-4D97-AF65-F5344CB8AC3E}">
        <p14:creationId xmlns:p14="http://schemas.microsoft.com/office/powerpoint/2010/main" val="1310627861"/>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380880" y="1447920"/>
            <a:ext cx="8562600" cy="2360520"/>
          </a:xfrm>
          <a:prstGeom prst="rect">
            <a:avLst/>
          </a:prstGeom>
        </p:spPr>
        <p:txBody>
          <a:bodyPr lIns="90000" tIns="45000" rIns="90000" bIns="45000"/>
          <a:lstStyle/>
          <a:p>
            <a:endParaRPr/>
          </a:p>
          <a:p>
            <a:endParaRPr/>
          </a:p>
        </p:txBody>
      </p:sp>
      <p:sp>
        <p:nvSpPr>
          <p:cNvPr id="48" name="CustomShape 2"/>
          <p:cNvSpPr/>
          <p:nvPr/>
        </p:nvSpPr>
        <p:spPr>
          <a:xfrm>
            <a:off x="457920" y="393840"/>
            <a:ext cx="7770240" cy="519120"/>
          </a:xfrm>
          <a:prstGeom prst="rect">
            <a:avLst/>
          </a:prstGeom>
        </p:spPr>
        <p:txBody>
          <a:bodyPr wrap="none" lIns="90000" tIns="45000" rIns="90000" bIns="45000"/>
          <a:lstStyle/>
          <a:p>
            <a:pPr algn="ctr"/>
            <a:r>
              <a:rPr lang="en-US" sz="2900" dirty="0">
                <a:solidFill>
                  <a:srgbClr val="7B9899"/>
                </a:solidFill>
                <a:latin typeface="Georgia"/>
                <a:ea typeface="ＭＳ Ｐゴシック"/>
              </a:rPr>
              <a:t>Global and Local Approach</a:t>
            </a:r>
            <a:endParaRPr dirty="0"/>
          </a:p>
        </p:txBody>
      </p:sp>
      <p:pic>
        <p:nvPicPr>
          <p:cNvPr id="49" name="Picture 48"/>
          <p:cNvPicPr/>
          <p:nvPr/>
        </p:nvPicPr>
        <p:blipFill>
          <a:blip r:embed="rId3"/>
          <a:stretch>
            <a:fillRect/>
          </a:stretch>
        </p:blipFill>
        <p:spPr>
          <a:xfrm>
            <a:off x="565200" y="1545840"/>
            <a:ext cx="8149680" cy="4782240"/>
          </a:xfrm>
          <a:prstGeom prst="rect">
            <a:avLst/>
          </a:prstGeom>
        </p:spPr>
      </p:pic>
    </p:spTree>
    <p:extLst>
      <p:ext uri="{BB962C8B-B14F-4D97-AF65-F5344CB8AC3E}">
        <p14:creationId xmlns:p14="http://schemas.microsoft.com/office/powerpoint/2010/main" val="3594210672"/>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468313" y="1052513"/>
            <a:ext cx="8137525" cy="1728787"/>
          </a:xfrm>
        </p:spPr>
        <p:txBody>
          <a:bodyPr/>
          <a:lstStyle/>
          <a:p>
            <a:r>
              <a:rPr lang="en-US" altLang="ja-JP" dirty="0" smtClean="0"/>
              <a:t>Visual Features on Silhouettes</a:t>
            </a:r>
            <a:endParaRPr lang="el-GR" altLang="ja-JP" dirty="0" smtClean="0"/>
          </a:p>
        </p:txBody>
      </p:sp>
      <p:sp>
        <p:nvSpPr>
          <p:cNvPr id="14339" name="Rectangle 7"/>
          <p:cNvSpPr>
            <a:spLocks noGrp="1" noChangeArrowheads="1"/>
          </p:cNvSpPr>
          <p:nvPr>
            <p:ph type="body" idx="4294967295"/>
          </p:nvPr>
        </p:nvSpPr>
        <p:spPr>
          <a:xfrm>
            <a:off x="762000" y="3170238"/>
            <a:ext cx="7632700" cy="2087562"/>
          </a:xfrm>
        </p:spPr>
        <p:txBody>
          <a:bodyPr/>
          <a:lstStyle/>
          <a:p>
            <a:pPr algn="ctr">
              <a:buFontTx/>
              <a:buNone/>
            </a:pPr>
            <a:r>
              <a:rPr lang="en-US" altLang="ja-JP" dirty="0" smtClean="0">
                <a:ea typeface="ＭＳ Ｐゴシック" pitchFamily="50" charset="-128"/>
              </a:rPr>
              <a:t>T. </a:t>
            </a:r>
            <a:r>
              <a:rPr lang="en-US" altLang="ja-JP" dirty="0" err="1" smtClean="0">
                <a:ea typeface="ＭＳ Ｐゴシック" pitchFamily="50" charset="-128"/>
              </a:rPr>
              <a:t>Yanagimachi</a:t>
            </a:r>
            <a:r>
              <a:rPr lang="en-US" altLang="ja-JP" dirty="0" smtClean="0">
                <a:ea typeface="ＭＳ Ｐゴシック" pitchFamily="50" charset="-128"/>
              </a:rPr>
              <a:t>, J. Chen, S. Huang, T. </a:t>
            </a:r>
            <a:r>
              <a:rPr lang="en-US" altLang="ja-JP" dirty="0" err="1" smtClean="0">
                <a:ea typeface="ＭＳ Ｐゴシック" pitchFamily="50" charset="-128"/>
              </a:rPr>
              <a:t>Furuya</a:t>
            </a:r>
            <a:r>
              <a:rPr lang="en-US" altLang="ja-JP" dirty="0" smtClean="0">
                <a:ea typeface="ＭＳ Ｐゴシック" pitchFamily="50" charset="-128"/>
              </a:rPr>
              <a:t>, </a:t>
            </a:r>
          </a:p>
          <a:p>
            <a:pPr algn="ctr">
              <a:buFontTx/>
              <a:buNone/>
            </a:pPr>
            <a:r>
              <a:rPr lang="en-US" altLang="ja-JP" dirty="0" smtClean="0">
                <a:ea typeface="ＭＳ Ｐゴシック" pitchFamily="50" charset="-128"/>
              </a:rPr>
              <a:t>R. Ohbuchi</a:t>
            </a:r>
          </a:p>
          <a:p>
            <a:pPr algn="ctr">
              <a:buNone/>
            </a:pPr>
            <a:r>
              <a:rPr lang="en-US" altLang="ja-JP" sz="2400" dirty="0" smtClean="0">
                <a:ea typeface="ＭＳ Ｐゴシック" pitchFamily="50" charset="-128"/>
              </a:rPr>
              <a:t>University of Yamanashi, Japan</a:t>
            </a:r>
            <a:r>
              <a:rPr lang="en-US" sz="2400" dirty="0"/>
              <a:t> </a:t>
            </a:r>
            <a:endParaRPr lang="en-US" sz="2400" dirty="0" smtClean="0"/>
          </a:p>
          <a:p>
            <a:pPr algn="ctr">
              <a:buNone/>
            </a:pPr>
            <a:r>
              <a:rPr lang="en-US" sz="2400" dirty="0" smtClean="0"/>
              <a:t>Nisca </a:t>
            </a:r>
            <a:r>
              <a:rPr lang="en-US" sz="2400" dirty="0"/>
              <a:t>Corp., Japan</a:t>
            </a:r>
            <a:endParaRPr lang="en-US" sz="2400" dirty="0">
              <a:solidFill>
                <a:srgbClr val="0D0D0D"/>
              </a:solidFill>
              <a:ea typeface="宋体" charset="-122"/>
            </a:endParaRPr>
          </a:p>
          <a:p>
            <a:pPr algn="ctr">
              <a:buFontTx/>
              <a:buNone/>
            </a:pPr>
            <a:endParaRPr lang="en-US" altLang="ja-JP" dirty="0" smtClean="0">
              <a:ea typeface="ＭＳ Ｐゴシック" pitchFamily="50" charset="-128"/>
            </a:endParaRPr>
          </a:p>
        </p:txBody>
      </p:sp>
      <p:pic>
        <p:nvPicPr>
          <p:cNvPr id="5" name="Picture 1" descr="C:\Users\ohbuchi\Documents\Research\3DSearch\SHREC\SHREC2012\Slides\Univ_Yamanashi_Insignia_transparent.png"/>
          <p:cNvPicPr>
            <a:picLocks noChangeAspect="1" noChangeArrowheads="1"/>
          </p:cNvPicPr>
          <p:nvPr/>
        </p:nvPicPr>
        <p:blipFill>
          <a:blip r:embed="rId3" cstate="print"/>
          <a:srcRect/>
          <a:stretch>
            <a:fillRect/>
          </a:stretch>
        </p:blipFill>
        <p:spPr bwMode="auto">
          <a:xfrm>
            <a:off x="3086100" y="5140940"/>
            <a:ext cx="685800" cy="1134209"/>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2748" y="5540146"/>
            <a:ext cx="2286000" cy="350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14400" y="3124200"/>
            <a:ext cx="7848600" cy="369332"/>
          </a:xfrm>
          <a:prstGeom prst="rect">
            <a:avLst/>
          </a:prstGeom>
          <a:noFill/>
        </p:spPr>
        <p:txBody>
          <a:bodyPr wrap="square" rtlCol="0">
            <a:spAutoFit/>
          </a:bodyPr>
          <a:lstStyle/>
          <a:p>
            <a:r>
              <a:rPr lang="en-US" altLang="ko-KR" dirty="0" smtClean="0"/>
              <a:t>                                       1                  1                       1                        2 </a:t>
            </a:r>
            <a:endParaRPr lang="ko-KR" altLang="en-US" dirty="0"/>
          </a:p>
        </p:txBody>
      </p:sp>
      <p:sp>
        <p:nvSpPr>
          <p:cNvPr id="9" name="TextBox 8"/>
          <p:cNvSpPr txBox="1"/>
          <p:nvPr/>
        </p:nvSpPr>
        <p:spPr>
          <a:xfrm>
            <a:off x="228600" y="3581400"/>
            <a:ext cx="7848600" cy="369332"/>
          </a:xfrm>
          <a:prstGeom prst="rect">
            <a:avLst/>
          </a:prstGeom>
          <a:noFill/>
        </p:spPr>
        <p:txBody>
          <a:bodyPr wrap="square" rtlCol="0">
            <a:spAutoFit/>
          </a:bodyPr>
          <a:lstStyle/>
          <a:p>
            <a:r>
              <a:rPr lang="en-US" altLang="ko-KR" dirty="0"/>
              <a:t> </a:t>
            </a:r>
            <a:r>
              <a:rPr lang="en-US" altLang="ko-KR" dirty="0" smtClean="0"/>
              <a:t>                                                                                1</a:t>
            </a:r>
            <a:endParaRPr lang="ko-KR" altLang="en-US" dirty="0"/>
          </a:p>
        </p:txBody>
      </p:sp>
      <p:sp>
        <p:nvSpPr>
          <p:cNvPr id="10" name="TextBox 9"/>
          <p:cNvSpPr txBox="1"/>
          <p:nvPr/>
        </p:nvSpPr>
        <p:spPr>
          <a:xfrm>
            <a:off x="2209800" y="4114800"/>
            <a:ext cx="457200" cy="369332"/>
          </a:xfrm>
          <a:prstGeom prst="rect">
            <a:avLst/>
          </a:prstGeom>
          <a:noFill/>
        </p:spPr>
        <p:txBody>
          <a:bodyPr wrap="square" rtlCol="0">
            <a:spAutoFit/>
          </a:bodyPr>
          <a:lstStyle/>
          <a:p>
            <a:r>
              <a:rPr lang="en-US" altLang="ko-KR" dirty="0" smtClean="0"/>
              <a:t>1 </a:t>
            </a:r>
            <a:endParaRPr lang="ko-KR" altLang="en-US" dirty="0"/>
          </a:p>
        </p:txBody>
      </p:sp>
      <p:sp>
        <p:nvSpPr>
          <p:cNvPr id="11" name="TextBox 10"/>
          <p:cNvSpPr txBox="1"/>
          <p:nvPr/>
        </p:nvSpPr>
        <p:spPr>
          <a:xfrm>
            <a:off x="3086100" y="4541520"/>
            <a:ext cx="457200" cy="369332"/>
          </a:xfrm>
          <a:prstGeom prst="rect">
            <a:avLst/>
          </a:prstGeom>
          <a:noFill/>
        </p:spPr>
        <p:txBody>
          <a:bodyPr wrap="square" rtlCol="0">
            <a:spAutoFit/>
          </a:bodyPr>
          <a:lstStyle/>
          <a:p>
            <a:r>
              <a:rPr lang="en-US" altLang="ko-KR" dirty="0" smtClean="0"/>
              <a:t>2 </a:t>
            </a:r>
            <a:endParaRPr lang="ko-KR" altLang="en-US" dirty="0"/>
          </a:p>
        </p:txBody>
      </p:sp>
    </p:spTree>
    <p:extLst>
      <p:ext uri="{BB962C8B-B14F-4D97-AF65-F5344CB8AC3E}">
        <p14:creationId xmlns:p14="http://schemas.microsoft.com/office/powerpoint/2010/main" val="3143729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tr-TR" altLang="zh-CN" dirty="0" smtClean="0">
                <a:solidFill>
                  <a:srgbClr val="7B9899"/>
                </a:solidFill>
              </a:rPr>
              <a:t>Contributors</a:t>
            </a:r>
            <a:endParaRPr lang="en-US" altLang="zh-CN" dirty="0" smtClean="0">
              <a:solidFill>
                <a:srgbClr val="7B9899"/>
              </a:solidFill>
              <a:ea typeface="宋体" charset="-122"/>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lnSpc>
                <a:spcPct val="70000"/>
              </a:lnSpc>
            </a:pPr>
            <a:r>
              <a:rPr lang="tr-TR" altLang="zh-CN" sz="1900" b="1" dirty="0" smtClean="0"/>
              <a:t>Organizers:</a:t>
            </a:r>
          </a:p>
          <a:p>
            <a:pPr eaLnBrk="1" hangingPunct="1">
              <a:lnSpc>
                <a:spcPct val="70000"/>
              </a:lnSpc>
              <a:buFont typeface="Wingdings 2" pitchFamily="18" charset="2"/>
              <a:buNone/>
            </a:pPr>
            <a:r>
              <a:rPr lang="tr-TR" altLang="zh-CN" sz="1900" dirty="0" smtClean="0"/>
              <a:t>	</a:t>
            </a:r>
            <a:r>
              <a:rPr lang="en-US" altLang="zh-CN" sz="1600" u="sng" dirty="0" smtClean="0">
                <a:ea typeface="宋体" charset="-122"/>
              </a:rPr>
              <a:t>Bo </a:t>
            </a:r>
            <a:r>
              <a:rPr lang="en-US" altLang="zh-CN" sz="1600" u="sng" dirty="0" smtClean="0">
                <a:ea typeface="宋体" charset="-122"/>
              </a:rPr>
              <a:t>Li, </a:t>
            </a:r>
            <a:r>
              <a:rPr lang="tr-TR" altLang="zh-CN" sz="1600" u="sng" dirty="0" smtClean="0"/>
              <a:t>A</a:t>
            </a:r>
            <a:r>
              <a:rPr lang="en-US" altLang="zh-CN" sz="1600" u="sng" dirty="0" err="1">
                <a:ea typeface="宋体" charset="-122"/>
              </a:rPr>
              <a:t>fzal</a:t>
            </a:r>
            <a:r>
              <a:rPr lang="tr-TR" altLang="zh-CN" sz="1600" u="sng" dirty="0"/>
              <a:t> Godil</a:t>
            </a:r>
            <a:endParaRPr lang="en-US" altLang="zh-CN" sz="1600" u="sng" dirty="0"/>
          </a:p>
          <a:p>
            <a:pPr eaLnBrk="1" hangingPunct="1">
              <a:lnSpc>
                <a:spcPct val="70000"/>
              </a:lnSpc>
              <a:buFont typeface="Wingdings 2" pitchFamily="18" charset="2"/>
              <a:buNone/>
            </a:pPr>
            <a:r>
              <a:rPr lang="en-US" altLang="zh-CN" sz="1600" dirty="0" smtClean="0">
                <a:ea typeface="宋体" charset="-122"/>
              </a:rPr>
              <a:t>     National Institute of Standards and</a:t>
            </a:r>
            <a:r>
              <a:rPr lang="tr-TR" altLang="zh-CN" sz="1600" dirty="0" smtClean="0"/>
              <a:t> </a:t>
            </a:r>
            <a:r>
              <a:rPr lang="en-US" altLang="zh-CN" sz="1600" dirty="0" smtClean="0">
                <a:ea typeface="宋体" charset="-122"/>
              </a:rPr>
              <a:t>Technology, USA</a:t>
            </a:r>
          </a:p>
          <a:p>
            <a:pPr eaLnBrk="1" hangingPunct="1">
              <a:lnSpc>
                <a:spcPct val="70000"/>
              </a:lnSpc>
              <a:buNone/>
            </a:pPr>
            <a:r>
              <a:rPr lang="zh-CN" altLang="en-US" sz="1600" dirty="0" smtClean="0">
                <a:ea typeface="宋体" charset="-122"/>
              </a:rPr>
              <a:t>     </a:t>
            </a:r>
            <a:r>
              <a:rPr lang="en-US" altLang="zh-CN" sz="1600" u="sng" dirty="0" smtClean="0">
                <a:ea typeface="宋体" charset="-122"/>
              </a:rPr>
              <a:t>Tobias</a:t>
            </a:r>
            <a:r>
              <a:rPr lang="zh-CN" altLang="en-US" sz="1600" u="sng" dirty="0" smtClean="0">
                <a:ea typeface="宋体" charset="-122"/>
              </a:rPr>
              <a:t> </a:t>
            </a:r>
            <a:r>
              <a:rPr lang="en-US" altLang="zh-CN" sz="1600" u="sng" dirty="0" err="1" smtClean="0">
                <a:ea typeface="宋体" charset="-122"/>
              </a:rPr>
              <a:t>Schreck</a:t>
            </a:r>
            <a:endParaRPr lang="en-US" altLang="zh-CN" sz="1600" u="sng" dirty="0"/>
          </a:p>
          <a:p>
            <a:pPr eaLnBrk="1" hangingPunct="1">
              <a:lnSpc>
                <a:spcPct val="70000"/>
              </a:lnSpc>
              <a:buNone/>
            </a:pPr>
            <a:r>
              <a:rPr lang="en-US" sz="1600" dirty="0" smtClean="0"/>
              <a:t> </a:t>
            </a:r>
            <a:r>
              <a:rPr lang="en-US" sz="1600" dirty="0" smtClean="0"/>
              <a:t>    University </a:t>
            </a:r>
            <a:r>
              <a:rPr lang="en-US" sz="1600" dirty="0"/>
              <a:t>of </a:t>
            </a:r>
            <a:r>
              <a:rPr lang="en-US" sz="1600" dirty="0" smtClean="0"/>
              <a:t>Konstanz, Germany </a:t>
            </a:r>
          </a:p>
          <a:p>
            <a:pPr eaLnBrk="1" hangingPunct="1">
              <a:lnSpc>
                <a:spcPct val="70000"/>
              </a:lnSpc>
              <a:buNone/>
            </a:pPr>
            <a:r>
              <a:rPr lang="en-US" altLang="zh-CN" sz="1600" dirty="0" smtClean="0"/>
              <a:t> </a:t>
            </a:r>
            <a:endParaRPr lang="en-US" altLang="zh-CN" sz="1400" dirty="0" smtClean="0">
              <a:ea typeface="宋体" charset="-122"/>
            </a:endParaRPr>
          </a:p>
          <a:p>
            <a:pPr eaLnBrk="1" hangingPunct="1">
              <a:lnSpc>
                <a:spcPct val="70000"/>
              </a:lnSpc>
            </a:pPr>
            <a:r>
              <a:rPr lang="tr-TR" altLang="zh-CN" sz="1900" b="1" dirty="0" smtClean="0"/>
              <a:t>Participants:</a:t>
            </a:r>
          </a:p>
          <a:p>
            <a:pPr marL="0" indent="0">
              <a:buNone/>
            </a:pPr>
            <a:r>
              <a:rPr lang="en-US" sz="1600" dirty="0"/>
              <a:t> </a:t>
            </a:r>
            <a:r>
              <a:rPr lang="en-US" sz="1600" dirty="0" smtClean="0"/>
              <a:t>     </a:t>
            </a:r>
            <a:r>
              <a:rPr lang="en-US" sz="1600" u="sng" dirty="0" smtClean="0"/>
              <a:t>Mathias </a:t>
            </a:r>
            <a:r>
              <a:rPr lang="en-US" sz="1600" u="sng" dirty="0"/>
              <a:t>Eitz, Ronald </a:t>
            </a:r>
            <a:r>
              <a:rPr lang="en-US" sz="1600" u="sng" dirty="0" smtClean="0"/>
              <a:t>Richter, Kristian Hildebrand, Marc Alexa</a:t>
            </a:r>
            <a:endParaRPr lang="pt-BR" altLang="zh-CN" sz="5400" u="sng" dirty="0" smtClean="0">
              <a:solidFill>
                <a:schemeClr val="tx1"/>
              </a:solidFill>
              <a:ea typeface="宋体" charset="-122"/>
            </a:endParaRPr>
          </a:p>
          <a:p>
            <a:pPr lvl="1" eaLnBrk="1" hangingPunct="1">
              <a:lnSpc>
                <a:spcPct val="70000"/>
              </a:lnSpc>
              <a:buFont typeface="Wingdings" pitchFamily="2" charset="2"/>
              <a:buNone/>
            </a:pPr>
            <a:r>
              <a:rPr lang="en-US" sz="1600" dirty="0" smtClean="0">
                <a:solidFill>
                  <a:schemeClr val="tx1"/>
                </a:solidFill>
              </a:rPr>
              <a:t>TU </a:t>
            </a:r>
            <a:r>
              <a:rPr lang="en-US" sz="1600" dirty="0">
                <a:solidFill>
                  <a:schemeClr val="tx1"/>
                </a:solidFill>
              </a:rPr>
              <a:t>Berlin, Germany </a:t>
            </a:r>
            <a:endParaRPr lang="en-US" sz="1600" dirty="0" smtClean="0">
              <a:solidFill>
                <a:schemeClr val="tx1"/>
              </a:solidFill>
            </a:endParaRPr>
          </a:p>
          <a:p>
            <a:pPr lvl="1" eaLnBrk="1" hangingPunct="1">
              <a:lnSpc>
                <a:spcPct val="70000"/>
              </a:lnSpc>
              <a:buNone/>
            </a:pPr>
            <a:r>
              <a:rPr lang="en-US" sz="1600" u="sng" dirty="0" smtClean="0">
                <a:solidFill>
                  <a:schemeClr val="tx1"/>
                </a:solidFill>
              </a:rPr>
              <a:t>Tamy </a:t>
            </a:r>
            <a:r>
              <a:rPr lang="en-US" sz="1600" u="sng" dirty="0" smtClean="0">
                <a:solidFill>
                  <a:schemeClr val="tx1"/>
                </a:solidFill>
              </a:rPr>
              <a:t>Boubekeur</a:t>
            </a:r>
            <a:endParaRPr lang="en-US" sz="1600" dirty="0" smtClean="0">
              <a:solidFill>
                <a:schemeClr val="tx1"/>
              </a:solidFill>
            </a:endParaRPr>
          </a:p>
          <a:p>
            <a:pPr lvl="1" eaLnBrk="1" hangingPunct="1">
              <a:lnSpc>
                <a:spcPct val="70000"/>
              </a:lnSpc>
              <a:buFont typeface="Wingdings" pitchFamily="2" charset="2"/>
              <a:buNone/>
            </a:pPr>
            <a:r>
              <a:rPr lang="en-US" sz="1600" dirty="0" smtClean="0">
                <a:solidFill>
                  <a:schemeClr val="tx1"/>
                </a:solidFill>
              </a:rPr>
              <a:t>Telecom </a:t>
            </a:r>
            <a:r>
              <a:rPr lang="en-US" sz="1600" dirty="0" err="1" smtClean="0">
                <a:solidFill>
                  <a:schemeClr val="tx1"/>
                </a:solidFill>
              </a:rPr>
              <a:t>ParisTech</a:t>
            </a:r>
            <a:r>
              <a:rPr lang="en-US" sz="1600" dirty="0" smtClean="0">
                <a:solidFill>
                  <a:schemeClr val="tx1"/>
                </a:solidFill>
              </a:rPr>
              <a:t>/CNRS, France</a:t>
            </a:r>
            <a:endParaRPr lang="pt-BR" altLang="zh-CN" sz="1600" dirty="0" smtClean="0">
              <a:solidFill>
                <a:schemeClr val="tx1"/>
              </a:solidFill>
              <a:ea typeface="宋体" charset="-122"/>
            </a:endParaRPr>
          </a:p>
          <a:p>
            <a:pPr lvl="1" eaLnBrk="1" hangingPunct="1">
              <a:lnSpc>
                <a:spcPct val="70000"/>
              </a:lnSpc>
              <a:buNone/>
            </a:pPr>
            <a:r>
              <a:rPr lang="en-US" sz="1600" u="sng" dirty="0" smtClean="0">
                <a:solidFill>
                  <a:schemeClr val="tx1"/>
                </a:solidFill>
              </a:rPr>
              <a:t>Bo </a:t>
            </a:r>
            <a:r>
              <a:rPr lang="en-US" sz="1600" u="sng" dirty="0" smtClean="0">
                <a:solidFill>
                  <a:schemeClr val="tx1"/>
                </a:solidFill>
              </a:rPr>
              <a:t>Li, Henry </a:t>
            </a:r>
            <a:r>
              <a:rPr lang="en-US" sz="1600" u="sng" dirty="0">
                <a:solidFill>
                  <a:schemeClr val="tx1"/>
                </a:solidFill>
              </a:rPr>
              <a:t>Johan</a:t>
            </a:r>
            <a:endParaRPr lang="en-US" altLang="zh-CN" sz="1600" u="sng" dirty="0" smtClean="0">
              <a:solidFill>
                <a:schemeClr val="tx1"/>
              </a:solidFill>
              <a:ea typeface="宋体" charset="-122"/>
            </a:endParaRPr>
          </a:p>
          <a:p>
            <a:pPr lvl="1" eaLnBrk="1" hangingPunct="1">
              <a:lnSpc>
                <a:spcPct val="70000"/>
              </a:lnSpc>
              <a:buNone/>
            </a:pPr>
            <a:r>
              <a:rPr lang="en-US" sz="1600" dirty="0" err="1" smtClean="0">
                <a:solidFill>
                  <a:schemeClr val="tx1"/>
                </a:solidFill>
              </a:rPr>
              <a:t>Nanyang</a:t>
            </a:r>
            <a:r>
              <a:rPr lang="en-US" sz="1600" dirty="0" smtClean="0">
                <a:solidFill>
                  <a:schemeClr val="tx1"/>
                </a:solidFill>
              </a:rPr>
              <a:t> </a:t>
            </a:r>
            <a:r>
              <a:rPr lang="en-US" sz="1600" dirty="0">
                <a:solidFill>
                  <a:schemeClr val="tx1"/>
                </a:solidFill>
              </a:rPr>
              <a:t>Technological University, </a:t>
            </a:r>
            <a:r>
              <a:rPr lang="en-US" sz="1600" dirty="0" smtClean="0">
                <a:solidFill>
                  <a:schemeClr val="tx1"/>
                </a:solidFill>
              </a:rPr>
              <a:t>Singapore</a:t>
            </a:r>
            <a:endParaRPr lang="en-US" altLang="zh-CN" sz="1600" dirty="0" smtClean="0">
              <a:solidFill>
                <a:schemeClr val="tx1"/>
              </a:solidFill>
              <a:ea typeface="宋体" charset="-122"/>
            </a:endParaRPr>
          </a:p>
          <a:p>
            <a:pPr marL="0" indent="0">
              <a:buNone/>
            </a:pPr>
            <a:r>
              <a:rPr lang="en-US" sz="1600" dirty="0"/>
              <a:t> </a:t>
            </a:r>
            <a:r>
              <a:rPr lang="en-US" sz="1600" dirty="0" smtClean="0"/>
              <a:t>     </a:t>
            </a:r>
            <a:r>
              <a:rPr lang="en-US" sz="1600" u="sng" dirty="0" smtClean="0"/>
              <a:t>Jose </a:t>
            </a:r>
            <a:r>
              <a:rPr lang="en-US" sz="1600" u="sng" dirty="0"/>
              <a:t>M. </a:t>
            </a:r>
            <a:r>
              <a:rPr lang="en-US" sz="1600" u="sng" dirty="0" err="1"/>
              <a:t>Saavedra</a:t>
            </a:r>
            <a:r>
              <a:rPr lang="en-US" sz="1600" u="sng" dirty="0"/>
              <a:t>, Benjamin </a:t>
            </a:r>
            <a:r>
              <a:rPr lang="en-US" sz="1600" u="sng" dirty="0" err="1"/>
              <a:t>Bustos</a:t>
            </a:r>
            <a:endParaRPr lang="en-US" sz="1600" u="sng" dirty="0"/>
          </a:p>
          <a:p>
            <a:pPr marL="0" indent="0">
              <a:buNone/>
            </a:pPr>
            <a:r>
              <a:rPr lang="en-US" sz="1600" dirty="0"/>
              <a:t>      University of Chile, Chile</a:t>
            </a:r>
          </a:p>
          <a:p>
            <a:pPr marL="0" indent="0">
              <a:buNone/>
            </a:pPr>
            <a:r>
              <a:rPr lang="en-US" sz="1600" dirty="0" smtClean="0"/>
              <a:t>      </a:t>
            </a:r>
            <a:r>
              <a:rPr lang="en-US" sz="1600" u="sng" dirty="0"/>
              <a:t>Tobias </a:t>
            </a:r>
            <a:r>
              <a:rPr lang="en-US" sz="1600" u="sng" dirty="0" err="1"/>
              <a:t>Schreck</a:t>
            </a:r>
            <a:endParaRPr lang="en-US" sz="1600" u="sng" dirty="0"/>
          </a:p>
          <a:p>
            <a:pPr marL="0" indent="0">
              <a:buNone/>
            </a:pPr>
            <a:r>
              <a:rPr lang="en-US" sz="1600" dirty="0"/>
              <a:t>      University of Konstanz, Germany</a:t>
            </a:r>
          </a:p>
          <a:p>
            <a:pPr marL="0" indent="0">
              <a:buNone/>
            </a:pPr>
            <a:r>
              <a:rPr lang="en-US" sz="1600" dirty="0" smtClean="0"/>
              <a:t>      </a:t>
            </a:r>
            <a:r>
              <a:rPr lang="en-US" sz="1600" u="sng" dirty="0"/>
              <a:t>Sang Min Yoon</a:t>
            </a:r>
          </a:p>
          <a:p>
            <a:pPr marL="0" indent="0">
              <a:buNone/>
            </a:pPr>
            <a:r>
              <a:rPr lang="en-US" sz="1600" dirty="0"/>
              <a:t>      </a:t>
            </a:r>
            <a:r>
              <a:rPr lang="en-US" sz="1600" dirty="0" err="1"/>
              <a:t>Yonsei</a:t>
            </a:r>
            <a:r>
              <a:rPr lang="en-US" sz="1600" dirty="0"/>
              <a:t> University, Korea</a:t>
            </a:r>
            <a:endParaRPr lang="en-US" sz="1600" dirty="0">
              <a:ea typeface="宋体" charset="-122"/>
            </a:endParaRPr>
          </a:p>
          <a:p>
            <a:pPr marL="0" indent="0">
              <a:buNone/>
            </a:pPr>
            <a:r>
              <a:rPr lang="en-US" sz="1600" dirty="0" smtClean="0">
                <a:ea typeface="宋体" charset="-122"/>
              </a:rPr>
              <a:t>      </a:t>
            </a:r>
            <a:endParaRPr lang="en-US" altLang="zh-CN" sz="1600" dirty="0" smtClean="0">
              <a:solidFill>
                <a:srgbClr val="0D0D0D"/>
              </a:solidFill>
            </a:endParaRPr>
          </a:p>
        </p:txBody>
      </p:sp>
      <p:sp>
        <p:nvSpPr>
          <p:cNvPr id="9226" name="Rectangle 11"/>
          <p:cNvSpPr>
            <a:spLocks noChangeArrowheads="1"/>
          </p:cNvSpPr>
          <p:nvPr/>
        </p:nvSpPr>
        <p:spPr bwMode="auto">
          <a:xfrm>
            <a:off x="228600" y="3048000"/>
            <a:ext cx="381000" cy="366712"/>
          </a:xfrm>
          <a:prstGeom prst="rect">
            <a:avLst/>
          </a:prstGeom>
          <a:noFill/>
          <a:ln w="9525">
            <a:noFill/>
            <a:miter lim="800000"/>
            <a:headEnd/>
            <a:tailEnd/>
          </a:ln>
        </p:spPr>
        <p:txBody>
          <a:bodyPr>
            <a:spAutoFit/>
          </a:bodyPr>
          <a:lstStyle/>
          <a:p>
            <a:r>
              <a:rPr lang="zh-CN" altLang="en-US" dirty="0"/>
              <a:t>①</a:t>
            </a:r>
          </a:p>
        </p:txBody>
      </p:sp>
      <p:sp>
        <p:nvSpPr>
          <p:cNvPr id="9227" name="Rectangle 12"/>
          <p:cNvSpPr>
            <a:spLocks noChangeArrowheads="1"/>
          </p:cNvSpPr>
          <p:nvPr/>
        </p:nvSpPr>
        <p:spPr bwMode="auto">
          <a:xfrm>
            <a:off x="228600" y="3886200"/>
            <a:ext cx="412750" cy="366713"/>
          </a:xfrm>
          <a:prstGeom prst="rect">
            <a:avLst/>
          </a:prstGeom>
          <a:noFill/>
          <a:ln w="9525">
            <a:noFill/>
            <a:miter lim="800000"/>
            <a:headEnd/>
            <a:tailEnd/>
          </a:ln>
        </p:spPr>
        <p:txBody>
          <a:bodyPr wrap="none">
            <a:spAutoFit/>
          </a:bodyPr>
          <a:lstStyle/>
          <a:p>
            <a:r>
              <a:rPr lang="zh-CN" altLang="en-US" dirty="0"/>
              <a:t>②</a:t>
            </a:r>
          </a:p>
        </p:txBody>
      </p:sp>
      <p:sp>
        <p:nvSpPr>
          <p:cNvPr id="14" name="Rectangle 13"/>
          <p:cNvSpPr>
            <a:spLocks noChangeArrowheads="1"/>
          </p:cNvSpPr>
          <p:nvPr/>
        </p:nvSpPr>
        <p:spPr bwMode="auto">
          <a:xfrm>
            <a:off x="209309" y="4433887"/>
            <a:ext cx="412750" cy="366713"/>
          </a:xfrm>
          <a:prstGeom prst="rect">
            <a:avLst/>
          </a:prstGeom>
          <a:noFill/>
          <a:ln w="9525">
            <a:noFill/>
            <a:miter lim="800000"/>
            <a:headEnd/>
            <a:tailEnd/>
          </a:ln>
        </p:spPr>
        <p:txBody>
          <a:bodyPr wrap="none">
            <a:spAutoFit/>
          </a:bodyPr>
          <a:lstStyle/>
          <a:p>
            <a:r>
              <a:rPr lang="zh-CN" altLang="en-US" dirty="0"/>
              <a:t>③</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 </a:t>
            </a:r>
            <a:r>
              <a:rPr kumimoji="1" lang="en-US" altLang="ja-JP" dirty="0"/>
              <a:t>Q</a:t>
            </a:r>
            <a:r>
              <a:rPr kumimoji="1" lang="en-US" altLang="ja-JP" dirty="0" smtClean="0"/>
              <a:t>uick Hack</a:t>
            </a:r>
            <a:endParaRPr kumimoji="1" lang="ja-JP" altLang="en-US" dirty="0"/>
          </a:p>
        </p:txBody>
      </p:sp>
      <p:sp>
        <p:nvSpPr>
          <p:cNvPr id="3" name="コンテンツ プレースホルダ 2"/>
          <p:cNvSpPr>
            <a:spLocks noGrp="1"/>
          </p:cNvSpPr>
          <p:nvPr>
            <p:ph sz="quarter" idx="1"/>
          </p:nvPr>
        </p:nvSpPr>
        <p:spPr/>
        <p:txBody>
          <a:bodyPr/>
          <a:lstStyle/>
          <a:p>
            <a:r>
              <a:rPr kumimoji="1" lang="en-US" altLang="ja-JP" dirty="0" smtClean="0"/>
              <a:t>Compare by common denominator, i.e., silhouettes</a:t>
            </a:r>
          </a:p>
          <a:p>
            <a:pPr lvl="1"/>
            <a:r>
              <a:rPr kumimoji="1" lang="en-US" altLang="ja-JP" dirty="0" smtClean="0"/>
              <a:t>We did not anticipate watertight model…</a:t>
            </a:r>
          </a:p>
          <a:p>
            <a:r>
              <a:rPr kumimoji="1" lang="en-US" altLang="ja-JP" dirty="0" smtClean="0"/>
              <a:t>Use whatever visual features we have</a:t>
            </a:r>
          </a:p>
          <a:p>
            <a:pPr lvl="1"/>
            <a:r>
              <a:rPr kumimoji="1" lang="en-US" altLang="ja-JP" dirty="0" smtClean="0"/>
              <a:t>Bag-of local features (BF-DSIFT, BF-GSIFT), and a global feature (IM-1SIFT) per view</a:t>
            </a:r>
          </a:p>
          <a:p>
            <a:r>
              <a:rPr kumimoji="1" lang="en-US" altLang="ja-JP" dirty="0" smtClean="0"/>
              <a:t>A hack to turn sketches into silhouettes</a:t>
            </a:r>
          </a:p>
          <a:p>
            <a:pPr lvl="1"/>
            <a:r>
              <a:rPr kumimoji="1" lang="en-US" altLang="ja-JP" dirty="0" smtClean="0"/>
              <a:t>(Closing + filling) to convert (most) sketches to silhouettes</a:t>
            </a:r>
            <a:endParaRPr kumimoji="1" lang="ja-JP" altLang="en-US" dirty="0"/>
          </a:p>
        </p:txBody>
      </p:sp>
      <p:pic>
        <p:nvPicPr>
          <p:cNvPr id="4" name="図 3" descr="C:\Documents and Settings\shimono\デスクトップ\卒論\maru1.jpg"/>
          <p:cNvPicPr>
            <a:picLocks noChangeAspect="1"/>
          </p:cNvPicPr>
          <p:nvPr/>
        </p:nvPicPr>
        <p:blipFill>
          <a:blip r:embed="rId3" cstate="print"/>
          <a:srcRect/>
          <a:stretch>
            <a:fillRect/>
          </a:stretch>
        </p:blipFill>
        <p:spPr bwMode="auto">
          <a:xfrm>
            <a:off x="1066800" y="5045400"/>
            <a:ext cx="1191802" cy="1203000"/>
          </a:xfrm>
          <a:prstGeom prst="rect">
            <a:avLst/>
          </a:prstGeom>
          <a:noFill/>
          <a:ln w="9525">
            <a:noFill/>
            <a:miter lim="800000"/>
            <a:headEnd/>
            <a:tailEnd/>
          </a:ln>
        </p:spPr>
      </p:pic>
      <p:pic>
        <p:nvPicPr>
          <p:cNvPr id="5" name="図 4" descr="C:\Documents and Settings\shimono\デスクトップ\卒論\maru2.jpg"/>
          <p:cNvPicPr>
            <a:picLocks noChangeAspect="1"/>
          </p:cNvPicPr>
          <p:nvPr/>
        </p:nvPicPr>
        <p:blipFill>
          <a:blip r:embed="rId4" cstate="print"/>
          <a:srcRect/>
          <a:stretch>
            <a:fillRect/>
          </a:stretch>
        </p:blipFill>
        <p:spPr bwMode="auto">
          <a:xfrm>
            <a:off x="3276600" y="5045400"/>
            <a:ext cx="1198947" cy="1203000"/>
          </a:xfrm>
          <a:prstGeom prst="rect">
            <a:avLst/>
          </a:prstGeom>
          <a:noFill/>
          <a:ln w="9525">
            <a:noFill/>
            <a:miter lim="800000"/>
            <a:headEnd/>
            <a:tailEnd/>
          </a:ln>
        </p:spPr>
      </p:pic>
      <p:pic>
        <p:nvPicPr>
          <p:cNvPr id="6" name="図 5" descr="C:\Documents and Settings\shimono\デスクトップ\卒論\maru3.jpg"/>
          <p:cNvPicPr>
            <a:picLocks noChangeAspect="1"/>
          </p:cNvPicPr>
          <p:nvPr/>
        </p:nvPicPr>
        <p:blipFill>
          <a:blip r:embed="rId5" cstate="print"/>
          <a:srcRect/>
          <a:stretch>
            <a:fillRect/>
          </a:stretch>
        </p:blipFill>
        <p:spPr bwMode="auto">
          <a:xfrm>
            <a:off x="5506653" y="5045400"/>
            <a:ext cx="1198947" cy="1203000"/>
          </a:xfrm>
          <a:prstGeom prst="rect">
            <a:avLst/>
          </a:prstGeom>
          <a:noFill/>
          <a:ln w="9525">
            <a:noFill/>
            <a:miter lim="800000"/>
            <a:headEnd/>
            <a:tailEnd/>
          </a:ln>
        </p:spPr>
      </p:pic>
      <p:sp>
        <p:nvSpPr>
          <p:cNvPr id="7" name="テキスト ボックス 6"/>
          <p:cNvSpPr txBox="1"/>
          <p:nvPr/>
        </p:nvSpPr>
        <p:spPr>
          <a:xfrm>
            <a:off x="1143000" y="4740600"/>
            <a:ext cx="990600" cy="381000"/>
          </a:xfrm>
          <a:prstGeom prst="rect">
            <a:avLst/>
          </a:prstGeom>
          <a:noFill/>
        </p:spPr>
        <p:txBody>
          <a:bodyPr wrap="square" rtlCol="0">
            <a:spAutoFit/>
          </a:bodyPr>
          <a:lstStyle/>
          <a:p>
            <a:pPr algn="ctr"/>
            <a:r>
              <a:rPr kumimoji="1" lang="en-US" altLang="ja-JP" dirty="0" smtClean="0"/>
              <a:t>sketch</a:t>
            </a:r>
            <a:endParaRPr kumimoji="1" lang="ja-JP" altLang="en-US" dirty="0"/>
          </a:p>
        </p:txBody>
      </p:sp>
      <p:sp>
        <p:nvSpPr>
          <p:cNvPr id="8" name="テキスト ボックス 7"/>
          <p:cNvSpPr txBox="1"/>
          <p:nvPr/>
        </p:nvSpPr>
        <p:spPr>
          <a:xfrm>
            <a:off x="2286000" y="5045400"/>
            <a:ext cx="990600" cy="381000"/>
          </a:xfrm>
          <a:prstGeom prst="rect">
            <a:avLst/>
          </a:prstGeom>
          <a:noFill/>
        </p:spPr>
        <p:txBody>
          <a:bodyPr wrap="square" rtlCol="0">
            <a:spAutoFit/>
          </a:bodyPr>
          <a:lstStyle/>
          <a:p>
            <a:pPr algn="ctr"/>
            <a:r>
              <a:rPr kumimoji="1" lang="en-US" altLang="ja-JP" dirty="0" smtClean="0"/>
              <a:t>closing</a:t>
            </a:r>
            <a:endParaRPr kumimoji="1" lang="ja-JP" altLang="en-US" dirty="0"/>
          </a:p>
        </p:txBody>
      </p:sp>
      <p:sp>
        <p:nvSpPr>
          <p:cNvPr id="9" name="テキスト ボックス 8"/>
          <p:cNvSpPr txBox="1"/>
          <p:nvPr/>
        </p:nvSpPr>
        <p:spPr>
          <a:xfrm>
            <a:off x="4572000" y="5045400"/>
            <a:ext cx="914400" cy="381000"/>
          </a:xfrm>
          <a:prstGeom prst="rect">
            <a:avLst/>
          </a:prstGeom>
          <a:noFill/>
        </p:spPr>
        <p:txBody>
          <a:bodyPr wrap="square" rtlCol="0">
            <a:spAutoFit/>
          </a:bodyPr>
          <a:lstStyle/>
          <a:p>
            <a:pPr algn="ctr"/>
            <a:r>
              <a:rPr kumimoji="1" lang="en-US" altLang="ja-JP" dirty="0" smtClean="0"/>
              <a:t>filling</a:t>
            </a:r>
            <a:endParaRPr kumimoji="1" lang="ja-JP" altLang="en-US" dirty="0"/>
          </a:p>
        </p:txBody>
      </p:sp>
      <p:sp>
        <p:nvSpPr>
          <p:cNvPr id="10" name="テキスト ボックス 9"/>
          <p:cNvSpPr txBox="1"/>
          <p:nvPr/>
        </p:nvSpPr>
        <p:spPr>
          <a:xfrm>
            <a:off x="5486400" y="4740600"/>
            <a:ext cx="1295400" cy="369332"/>
          </a:xfrm>
          <a:prstGeom prst="rect">
            <a:avLst/>
          </a:prstGeom>
          <a:noFill/>
        </p:spPr>
        <p:txBody>
          <a:bodyPr wrap="square" rtlCol="0">
            <a:spAutoFit/>
          </a:bodyPr>
          <a:lstStyle/>
          <a:p>
            <a:pPr algn="ctr"/>
            <a:r>
              <a:rPr kumimoji="1" lang="en-US" altLang="ja-JP" dirty="0" smtClean="0"/>
              <a:t>silhouette</a:t>
            </a:r>
            <a:endParaRPr kumimoji="1" lang="ja-JP" altLang="en-US" dirty="0"/>
          </a:p>
        </p:txBody>
      </p:sp>
      <p:sp>
        <p:nvSpPr>
          <p:cNvPr id="11" name="円/楕円 10"/>
          <p:cNvSpPr/>
          <p:nvPr/>
        </p:nvSpPr>
        <p:spPr>
          <a:xfrm>
            <a:off x="2590800" y="5426400"/>
            <a:ext cx="381000" cy="381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4800600" y="5426400"/>
            <a:ext cx="381000" cy="381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AutoShape 208"/>
          <p:cNvSpPr>
            <a:spLocks noChangeArrowheads="1"/>
          </p:cNvSpPr>
          <p:nvPr/>
        </p:nvSpPr>
        <p:spPr bwMode="auto">
          <a:xfrm>
            <a:off x="2286000" y="5502600"/>
            <a:ext cx="304800" cy="228600"/>
          </a:xfrm>
          <a:prstGeom prst="rightArrow">
            <a:avLst>
              <a:gd name="adj1" fmla="val 50000"/>
              <a:gd name="adj2" fmla="val 83331"/>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5" name="AutoShape 208"/>
          <p:cNvSpPr>
            <a:spLocks noChangeArrowheads="1"/>
          </p:cNvSpPr>
          <p:nvPr/>
        </p:nvSpPr>
        <p:spPr bwMode="auto">
          <a:xfrm>
            <a:off x="2971800" y="5502600"/>
            <a:ext cx="304800" cy="228600"/>
          </a:xfrm>
          <a:prstGeom prst="rightArrow">
            <a:avLst>
              <a:gd name="adj1" fmla="val 50000"/>
              <a:gd name="adj2" fmla="val 83331"/>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6" name="AutoShape 208"/>
          <p:cNvSpPr>
            <a:spLocks noChangeArrowheads="1"/>
          </p:cNvSpPr>
          <p:nvPr/>
        </p:nvSpPr>
        <p:spPr bwMode="auto">
          <a:xfrm>
            <a:off x="4495800" y="5502600"/>
            <a:ext cx="304800" cy="228600"/>
          </a:xfrm>
          <a:prstGeom prst="rightArrow">
            <a:avLst>
              <a:gd name="adj1" fmla="val 50000"/>
              <a:gd name="adj2" fmla="val 83331"/>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7" name="AutoShape 208"/>
          <p:cNvSpPr>
            <a:spLocks noChangeArrowheads="1"/>
          </p:cNvSpPr>
          <p:nvPr/>
        </p:nvSpPr>
        <p:spPr bwMode="auto">
          <a:xfrm>
            <a:off x="5181600" y="5502600"/>
            <a:ext cx="304800" cy="228600"/>
          </a:xfrm>
          <a:prstGeom prst="rightArrow">
            <a:avLst>
              <a:gd name="adj1" fmla="val 50000"/>
              <a:gd name="adj2" fmla="val 83331"/>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Tree>
    <p:extLst>
      <p:ext uri="{BB962C8B-B14F-4D97-AF65-F5344CB8AC3E}">
        <p14:creationId xmlns:p14="http://schemas.microsoft.com/office/powerpoint/2010/main" val="922471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Visual Features on Silhouettes</a:t>
            </a:r>
            <a:endParaRPr kumimoji="1" lang="ja-JP" altLang="en-US" dirty="0"/>
          </a:p>
        </p:txBody>
      </p:sp>
      <p:sp>
        <p:nvSpPr>
          <p:cNvPr id="3" name="コンテンツ プレースホルダ 2"/>
          <p:cNvSpPr>
            <a:spLocks noGrp="1"/>
          </p:cNvSpPr>
          <p:nvPr>
            <p:ph sz="quarter" idx="1"/>
          </p:nvPr>
        </p:nvSpPr>
        <p:spPr/>
        <p:txBody>
          <a:bodyPr/>
          <a:lstStyle/>
          <a:p>
            <a:r>
              <a:rPr kumimoji="1" lang="en-US" altLang="ja-JP" dirty="0" smtClean="0"/>
              <a:t>Convert everything into silhouettes and compare</a:t>
            </a:r>
          </a:p>
          <a:p>
            <a:pPr lvl="1"/>
            <a:r>
              <a:rPr kumimoji="1" lang="en-US" altLang="ja-JP" dirty="0" smtClean="0"/>
              <a:t>Handle anything, e.g., polygon soup, point set, etc.</a:t>
            </a:r>
            <a:endParaRPr kumimoji="1" lang="ja-JP" altLang="en-US" dirty="0"/>
          </a:p>
        </p:txBody>
      </p:sp>
      <p:sp>
        <p:nvSpPr>
          <p:cNvPr id="25682" name="Rectangle 8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84" name="正方形/長方形 83"/>
          <p:cNvSpPr/>
          <p:nvPr/>
        </p:nvSpPr>
        <p:spPr bwMode="auto">
          <a:xfrm>
            <a:off x="609600" y="3810000"/>
            <a:ext cx="5943600" cy="2514600"/>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marL="533400" indent="-533400" fontAlgn="auto">
              <a:spcBef>
                <a:spcPct val="20000"/>
              </a:spcBef>
              <a:spcAft>
                <a:spcPts val="0"/>
              </a:spcAft>
              <a:buFont typeface="Monotype Sorts" pitchFamily="2" charset="2"/>
              <a:buChar char="n"/>
              <a:defRPr/>
            </a:pPr>
            <a:endParaRPr kumimoji="0" lang="ja-JP" altLang="en-US" dirty="0">
              <a:latin typeface="+mn-lt"/>
              <a:ea typeface="+mn-ea"/>
            </a:endParaRPr>
          </a:p>
        </p:txBody>
      </p:sp>
      <p:sp>
        <p:nvSpPr>
          <p:cNvPr id="85" name="AutoShape 208"/>
          <p:cNvSpPr>
            <a:spLocks noChangeArrowheads="1"/>
          </p:cNvSpPr>
          <p:nvPr/>
        </p:nvSpPr>
        <p:spPr bwMode="auto">
          <a:xfrm>
            <a:off x="6450013" y="4340225"/>
            <a:ext cx="277812" cy="228600"/>
          </a:xfrm>
          <a:prstGeom prst="rightArrow">
            <a:avLst>
              <a:gd name="adj1" fmla="val 50000"/>
              <a:gd name="adj2" fmla="val 83331"/>
            </a:avLst>
          </a:prstGeom>
          <a:solidFill>
            <a:schemeClr val="accent1"/>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86" name="AutoShape 208"/>
          <p:cNvSpPr>
            <a:spLocks noChangeArrowheads="1"/>
          </p:cNvSpPr>
          <p:nvPr/>
        </p:nvSpPr>
        <p:spPr bwMode="auto">
          <a:xfrm>
            <a:off x="8027988" y="4429780"/>
            <a:ext cx="277812" cy="228600"/>
          </a:xfrm>
          <a:prstGeom prst="rightArrow">
            <a:avLst>
              <a:gd name="adj1" fmla="val 50000"/>
              <a:gd name="adj2" fmla="val 83331"/>
            </a:avLst>
          </a:prstGeom>
          <a:solidFill>
            <a:schemeClr val="accent2">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pic>
        <p:nvPicPr>
          <p:cNvPr id="87" name="Picture 2" descr="\\LANDISK\disk1\furuya\作った図\VC2008\資料用\複数視点.bmp"/>
          <p:cNvPicPr>
            <a:picLocks noChangeAspect="1" noChangeArrowheads="1"/>
          </p:cNvPicPr>
          <p:nvPr/>
        </p:nvPicPr>
        <p:blipFill>
          <a:blip r:embed="rId3" cstate="print"/>
          <a:srcRect/>
          <a:stretch>
            <a:fillRect/>
          </a:stretch>
        </p:blipFill>
        <p:spPr bwMode="auto">
          <a:xfrm>
            <a:off x="2057400" y="4724400"/>
            <a:ext cx="876300" cy="872225"/>
          </a:xfrm>
          <a:prstGeom prst="rect">
            <a:avLst/>
          </a:prstGeom>
          <a:noFill/>
          <a:ln w="9525">
            <a:noFill/>
            <a:miter lim="800000"/>
            <a:headEnd/>
            <a:tailEnd/>
          </a:ln>
        </p:spPr>
      </p:pic>
      <p:sp>
        <p:nvSpPr>
          <p:cNvPr id="88" name="AutoShape 207"/>
          <p:cNvSpPr>
            <a:spLocks noChangeArrowheads="1"/>
          </p:cNvSpPr>
          <p:nvPr/>
        </p:nvSpPr>
        <p:spPr bwMode="auto">
          <a:xfrm rot="2279193">
            <a:off x="3170407" y="5731835"/>
            <a:ext cx="381000" cy="228600"/>
          </a:xfrm>
          <a:prstGeom prst="rightArrow">
            <a:avLst>
              <a:gd name="adj1" fmla="val 50000"/>
              <a:gd name="adj2" fmla="val 83333"/>
            </a:avLst>
          </a:prstGeom>
          <a:solidFill>
            <a:schemeClr val="accent1"/>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89" name="AutoShape 207"/>
          <p:cNvSpPr>
            <a:spLocks noChangeArrowheads="1"/>
          </p:cNvSpPr>
          <p:nvPr/>
        </p:nvSpPr>
        <p:spPr bwMode="auto">
          <a:xfrm rot="-1979793">
            <a:off x="3168880" y="4504908"/>
            <a:ext cx="381000" cy="228600"/>
          </a:xfrm>
          <a:prstGeom prst="rightArrow">
            <a:avLst>
              <a:gd name="adj1" fmla="val 50000"/>
              <a:gd name="adj2" fmla="val 83333"/>
            </a:avLst>
          </a:prstGeom>
          <a:solidFill>
            <a:schemeClr val="accent1"/>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90" name="Text Box 205"/>
          <p:cNvSpPr txBox="1">
            <a:spLocks noChangeAspect="1" noChangeArrowheads="1"/>
          </p:cNvSpPr>
          <p:nvPr/>
        </p:nvSpPr>
        <p:spPr bwMode="auto">
          <a:xfrm>
            <a:off x="4267200" y="5262563"/>
            <a:ext cx="465138" cy="309563"/>
          </a:xfrm>
          <a:prstGeom prst="rect">
            <a:avLst/>
          </a:prstGeom>
          <a:noFill/>
          <a:ln w="9525">
            <a:noFill/>
            <a:miter lim="800000"/>
            <a:headEnd/>
            <a:tailEnd/>
          </a:ln>
        </p:spPr>
        <p:txBody>
          <a:bodyPr lIns="18000" tIns="18000" rIns="18000" bIns="18000"/>
          <a:lstStyle/>
          <a:p>
            <a:pPr>
              <a:lnSpc>
                <a:spcPct val="88000"/>
              </a:lnSpc>
            </a:pPr>
            <a:r>
              <a:rPr kumimoji="0" lang="en-US" altLang="ja-JP" sz="2400" dirty="0">
                <a:latin typeface="Century" pitchFamily="18" charset="0"/>
                <a:ea typeface="ＭＳ Ｐ明朝" pitchFamily="18" charset="-128"/>
              </a:rPr>
              <a:t>…</a:t>
            </a:r>
            <a:endParaRPr kumimoji="0" lang="en-US" altLang="ja-JP" sz="2000" dirty="0">
              <a:latin typeface="Georgia" pitchFamily="18" charset="0"/>
              <a:ea typeface="ＭＳ Ｐ明朝" pitchFamily="18" charset="-128"/>
            </a:endParaRPr>
          </a:p>
        </p:txBody>
      </p:sp>
      <p:sp>
        <p:nvSpPr>
          <p:cNvPr id="91" name="Text Box 44"/>
          <p:cNvSpPr txBox="1">
            <a:spLocks noChangeAspect="1" noChangeArrowheads="1"/>
          </p:cNvSpPr>
          <p:nvPr/>
        </p:nvSpPr>
        <p:spPr bwMode="auto">
          <a:xfrm>
            <a:off x="8124825" y="4277380"/>
            <a:ext cx="1019175" cy="523220"/>
          </a:xfrm>
          <a:prstGeom prst="rect">
            <a:avLst/>
          </a:prstGeom>
          <a:noFill/>
          <a:ln w="9525">
            <a:noFill/>
            <a:miter lim="800000"/>
            <a:headEnd/>
            <a:tailEnd/>
          </a:ln>
        </p:spPr>
        <p:txBody>
          <a:bodyPr wrap="square">
            <a:spAutoFit/>
          </a:bodyPr>
          <a:lstStyle/>
          <a:p>
            <a:pPr algn="ctr"/>
            <a:r>
              <a:rPr kumimoji="0" lang="en-US" altLang="ja-JP" sz="1400" dirty="0" smtClean="0">
                <a:latin typeface="Georgia" pitchFamily="18" charset="0"/>
                <a:ea typeface="ＭＳ Ｐ明朝" pitchFamily="18" charset="-128"/>
              </a:rPr>
              <a:t>Pair-wise distance</a:t>
            </a:r>
            <a:endParaRPr kumimoji="0" lang="ja-JP" altLang="en-US" sz="1400" dirty="0">
              <a:latin typeface="Georgia" pitchFamily="18" charset="0"/>
              <a:ea typeface="ＭＳ Ｐ明朝" pitchFamily="18" charset="-128"/>
            </a:endParaRPr>
          </a:p>
        </p:txBody>
      </p:sp>
      <p:sp>
        <p:nvSpPr>
          <p:cNvPr id="92" name="AutoShape 208"/>
          <p:cNvSpPr>
            <a:spLocks noChangeArrowheads="1"/>
          </p:cNvSpPr>
          <p:nvPr/>
        </p:nvSpPr>
        <p:spPr bwMode="auto">
          <a:xfrm>
            <a:off x="4267200" y="5855253"/>
            <a:ext cx="277813" cy="228600"/>
          </a:xfrm>
          <a:prstGeom prst="rightArrow">
            <a:avLst>
              <a:gd name="adj1" fmla="val 50000"/>
              <a:gd name="adj2" fmla="val 83331"/>
            </a:avLst>
          </a:prstGeom>
          <a:solidFill>
            <a:schemeClr val="accent1"/>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93" name="AutoShape 208"/>
          <p:cNvSpPr>
            <a:spLocks noChangeArrowheads="1"/>
          </p:cNvSpPr>
          <p:nvPr/>
        </p:nvSpPr>
        <p:spPr bwMode="auto">
          <a:xfrm>
            <a:off x="4267200" y="4340225"/>
            <a:ext cx="277813" cy="228600"/>
          </a:xfrm>
          <a:prstGeom prst="rightArrow">
            <a:avLst>
              <a:gd name="adj1" fmla="val 50000"/>
              <a:gd name="adj2" fmla="val 83331"/>
            </a:avLst>
          </a:prstGeom>
          <a:solidFill>
            <a:schemeClr val="accent1"/>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94" name="正方形/長方形 93"/>
          <p:cNvSpPr/>
          <p:nvPr/>
        </p:nvSpPr>
        <p:spPr>
          <a:xfrm>
            <a:off x="5307013" y="4267200"/>
            <a:ext cx="106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kumimoji="1" lang="en-US" altLang="ja-JP" sz="1600" dirty="0" smtClean="0"/>
              <a:t>View1  feature</a:t>
            </a:r>
            <a:endParaRPr kumimoji="1" lang="ja-JP" altLang="en-US" sz="1600" dirty="0"/>
          </a:p>
        </p:txBody>
      </p:sp>
      <p:sp>
        <p:nvSpPr>
          <p:cNvPr id="95" name="正方形/長方形 94"/>
          <p:cNvSpPr/>
          <p:nvPr/>
        </p:nvSpPr>
        <p:spPr>
          <a:xfrm>
            <a:off x="5307013" y="5702853"/>
            <a:ext cx="106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kumimoji="1" lang="en-US" altLang="ja-JP" sz="1600" dirty="0" smtClean="0"/>
              <a:t>View 42</a:t>
            </a:r>
            <a:r>
              <a:rPr kumimoji="1" lang="en-US" altLang="ja-JP" sz="1600" i="1" dirty="0" smtClean="0"/>
              <a:t> </a:t>
            </a:r>
            <a:r>
              <a:rPr kumimoji="1" lang="en-US" altLang="ja-JP" sz="1600" dirty="0" smtClean="0"/>
              <a:t>feature</a:t>
            </a:r>
            <a:endParaRPr kumimoji="1" lang="ja-JP" altLang="en-US" sz="1600" dirty="0"/>
          </a:p>
        </p:txBody>
      </p:sp>
      <p:sp>
        <p:nvSpPr>
          <p:cNvPr id="96" name="AutoShape 208"/>
          <p:cNvSpPr>
            <a:spLocks noChangeArrowheads="1"/>
          </p:cNvSpPr>
          <p:nvPr/>
        </p:nvSpPr>
        <p:spPr bwMode="auto">
          <a:xfrm>
            <a:off x="6450013" y="5855253"/>
            <a:ext cx="277812" cy="228600"/>
          </a:xfrm>
          <a:prstGeom prst="rightArrow">
            <a:avLst>
              <a:gd name="adj1" fmla="val 50000"/>
              <a:gd name="adj2" fmla="val 83331"/>
            </a:avLst>
          </a:prstGeom>
          <a:solidFill>
            <a:schemeClr val="accent1"/>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97" name="Text Box 215"/>
          <p:cNvSpPr txBox="1">
            <a:spLocks noChangeAspect="1" noChangeArrowheads="1"/>
          </p:cNvSpPr>
          <p:nvPr/>
        </p:nvSpPr>
        <p:spPr bwMode="auto">
          <a:xfrm>
            <a:off x="609600" y="4492625"/>
            <a:ext cx="990600" cy="307975"/>
          </a:xfrm>
          <a:prstGeom prst="rect">
            <a:avLst/>
          </a:prstGeom>
          <a:noFill/>
          <a:ln w="9525">
            <a:noFill/>
            <a:miter lim="800000"/>
            <a:headEnd/>
            <a:tailEnd/>
          </a:ln>
        </p:spPr>
        <p:txBody>
          <a:bodyPr wrap="square">
            <a:spAutoFit/>
          </a:bodyPr>
          <a:lstStyle/>
          <a:p>
            <a:pPr algn="ctr"/>
            <a:r>
              <a:rPr kumimoji="0" lang="en-US" altLang="ja-JP" sz="1400" dirty="0">
                <a:latin typeface="Georgia" pitchFamily="18" charset="0"/>
                <a:ea typeface="ＭＳ Ｐ明朝" pitchFamily="18" charset="-128"/>
              </a:rPr>
              <a:t>3D model</a:t>
            </a:r>
            <a:endParaRPr kumimoji="0" lang="ja-JP" altLang="en-US" sz="1400" dirty="0">
              <a:latin typeface="Georgia" pitchFamily="18" charset="0"/>
              <a:ea typeface="ＭＳ Ｐ明朝" pitchFamily="18" charset="-128"/>
            </a:endParaRPr>
          </a:p>
        </p:txBody>
      </p:sp>
      <p:sp>
        <p:nvSpPr>
          <p:cNvPr id="98" name="角丸四角形 97"/>
          <p:cNvSpPr/>
          <p:nvPr/>
        </p:nvSpPr>
        <p:spPr>
          <a:xfrm>
            <a:off x="6808788" y="2819400"/>
            <a:ext cx="1143000" cy="35052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600" dirty="0" smtClean="0"/>
              <a:t>Minimum of distances among </a:t>
            </a:r>
          </a:p>
          <a:p>
            <a:pPr algn="ctr"/>
            <a:r>
              <a:rPr lang="en-US" altLang="ja-JP" sz="1600" dirty="0" smtClean="0"/>
              <a:t>42 image</a:t>
            </a:r>
          </a:p>
          <a:p>
            <a:pPr algn="ctr"/>
            <a:r>
              <a:rPr kumimoji="1" lang="en-US" altLang="ja-JP" sz="1600" dirty="0" smtClean="0"/>
              <a:t>pairs</a:t>
            </a:r>
            <a:endParaRPr kumimoji="1" lang="ja-JP" altLang="en-US" sz="1600" dirty="0"/>
          </a:p>
        </p:txBody>
      </p:sp>
      <p:sp>
        <p:nvSpPr>
          <p:cNvPr id="99" name="Text Box 205"/>
          <p:cNvSpPr txBox="1">
            <a:spLocks noChangeAspect="1" noChangeArrowheads="1"/>
          </p:cNvSpPr>
          <p:nvPr/>
        </p:nvSpPr>
        <p:spPr bwMode="auto">
          <a:xfrm>
            <a:off x="5715000" y="5257800"/>
            <a:ext cx="465138" cy="309563"/>
          </a:xfrm>
          <a:prstGeom prst="rect">
            <a:avLst/>
          </a:prstGeom>
          <a:noFill/>
          <a:ln w="9525">
            <a:noFill/>
            <a:miter lim="800000"/>
            <a:headEnd/>
            <a:tailEnd/>
          </a:ln>
        </p:spPr>
        <p:txBody>
          <a:bodyPr lIns="18000" tIns="18000" rIns="18000" bIns="18000"/>
          <a:lstStyle/>
          <a:p>
            <a:pPr>
              <a:lnSpc>
                <a:spcPct val="88000"/>
              </a:lnSpc>
            </a:pPr>
            <a:r>
              <a:rPr kumimoji="0" lang="en-US" altLang="ja-JP" sz="2400" dirty="0">
                <a:latin typeface="Century" pitchFamily="18" charset="0"/>
                <a:ea typeface="ＭＳ Ｐ明朝" pitchFamily="18" charset="-128"/>
              </a:rPr>
              <a:t>…</a:t>
            </a:r>
            <a:endParaRPr kumimoji="0" lang="en-US" altLang="ja-JP" sz="2000" dirty="0">
              <a:latin typeface="Georgia" pitchFamily="18" charset="0"/>
              <a:ea typeface="ＭＳ Ｐ明朝" pitchFamily="18" charset="-128"/>
            </a:endParaRPr>
          </a:p>
        </p:txBody>
      </p:sp>
      <p:sp>
        <p:nvSpPr>
          <p:cNvPr id="100" name="Text Box 205"/>
          <p:cNvSpPr txBox="1">
            <a:spLocks noChangeAspect="1" noChangeArrowheads="1"/>
          </p:cNvSpPr>
          <p:nvPr/>
        </p:nvSpPr>
        <p:spPr bwMode="auto">
          <a:xfrm>
            <a:off x="6392862" y="5257800"/>
            <a:ext cx="465138" cy="309563"/>
          </a:xfrm>
          <a:prstGeom prst="rect">
            <a:avLst/>
          </a:prstGeom>
          <a:noFill/>
          <a:ln w="9525">
            <a:noFill/>
            <a:miter lim="800000"/>
            <a:headEnd/>
            <a:tailEnd/>
          </a:ln>
        </p:spPr>
        <p:txBody>
          <a:bodyPr lIns="18000" tIns="18000" rIns="18000" bIns="18000"/>
          <a:lstStyle/>
          <a:p>
            <a:pPr>
              <a:lnSpc>
                <a:spcPct val="88000"/>
              </a:lnSpc>
            </a:pPr>
            <a:r>
              <a:rPr kumimoji="0" lang="en-US" altLang="ja-JP" sz="2400" dirty="0">
                <a:latin typeface="Century" pitchFamily="18" charset="0"/>
                <a:ea typeface="ＭＳ Ｐ明朝" pitchFamily="18" charset="-128"/>
              </a:rPr>
              <a:t>…</a:t>
            </a:r>
            <a:endParaRPr kumimoji="0" lang="en-US" altLang="ja-JP" sz="2000" dirty="0">
              <a:latin typeface="Georgia" pitchFamily="18" charset="0"/>
              <a:ea typeface="ＭＳ Ｐ明朝" pitchFamily="18" charset="-128"/>
            </a:endParaRPr>
          </a:p>
        </p:txBody>
      </p:sp>
      <p:sp>
        <p:nvSpPr>
          <p:cNvPr id="101" name="Text Box 213"/>
          <p:cNvSpPr txBox="1">
            <a:spLocks noChangeAspect="1" noChangeArrowheads="1"/>
          </p:cNvSpPr>
          <p:nvPr/>
        </p:nvSpPr>
        <p:spPr bwMode="auto">
          <a:xfrm>
            <a:off x="2971800" y="5410200"/>
            <a:ext cx="914400" cy="304800"/>
          </a:xfrm>
          <a:prstGeom prst="rect">
            <a:avLst/>
          </a:prstGeom>
          <a:noFill/>
          <a:ln w="9525">
            <a:noFill/>
            <a:miter lim="800000"/>
            <a:headEnd/>
            <a:tailEnd/>
          </a:ln>
        </p:spPr>
        <p:txBody>
          <a:bodyPr>
            <a:spAutoFit/>
          </a:bodyPr>
          <a:lstStyle/>
          <a:p>
            <a:r>
              <a:rPr kumimoji="0" lang="en-US" altLang="ja-JP" sz="1400" dirty="0">
                <a:latin typeface="Georgia" pitchFamily="18" charset="0"/>
                <a:ea typeface="ＭＳ Ｐ明朝" pitchFamily="18" charset="-128"/>
              </a:rPr>
              <a:t>View </a:t>
            </a:r>
            <a:r>
              <a:rPr kumimoji="0" lang="en-US" altLang="ja-JP" sz="1400" dirty="0" smtClean="0">
                <a:latin typeface="Georgia" pitchFamily="18" charset="0"/>
                <a:ea typeface="ＭＳ Ｐ明朝" pitchFamily="18" charset="-128"/>
              </a:rPr>
              <a:t>42</a:t>
            </a:r>
            <a:endParaRPr kumimoji="0" lang="en-US" altLang="ja-JP" sz="1400" dirty="0">
              <a:latin typeface="Georgia" pitchFamily="18" charset="0"/>
              <a:ea typeface="ＭＳ Ｐ明朝" pitchFamily="18" charset="-128"/>
            </a:endParaRPr>
          </a:p>
        </p:txBody>
      </p:sp>
      <p:sp>
        <p:nvSpPr>
          <p:cNvPr id="102" name="Text Box 214"/>
          <p:cNvSpPr txBox="1">
            <a:spLocks noChangeAspect="1" noChangeArrowheads="1"/>
          </p:cNvSpPr>
          <p:nvPr/>
        </p:nvSpPr>
        <p:spPr bwMode="auto">
          <a:xfrm>
            <a:off x="2971800" y="4110037"/>
            <a:ext cx="914400" cy="304800"/>
          </a:xfrm>
          <a:prstGeom prst="rect">
            <a:avLst/>
          </a:prstGeom>
          <a:noFill/>
          <a:ln w="9525">
            <a:noFill/>
            <a:miter lim="800000"/>
            <a:headEnd/>
            <a:tailEnd/>
          </a:ln>
        </p:spPr>
        <p:txBody>
          <a:bodyPr>
            <a:spAutoFit/>
          </a:bodyPr>
          <a:lstStyle/>
          <a:p>
            <a:r>
              <a:rPr kumimoji="0" lang="en-US" altLang="ja-JP" sz="1400" dirty="0">
                <a:latin typeface="Georgia" pitchFamily="18" charset="0"/>
                <a:ea typeface="ＭＳ Ｐ明朝" pitchFamily="18" charset="-128"/>
              </a:rPr>
              <a:t>View 1</a:t>
            </a:r>
          </a:p>
        </p:txBody>
      </p:sp>
      <p:sp>
        <p:nvSpPr>
          <p:cNvPr id="104" name="Text Box 205"/>
          <p:cNvSpPr txBox="1">
            <a:spLocks noChangeAspect="1" noChangeArrowheads="1"/>
          </p:cNvSpPr>
          <p:nvPr/>
        </p:nvSpPr>
        <p:spPr bwMode="auto">
          <a:xfrm>
            <a:off x="3276600" y="5257800"/>
            <a:ext cx="465138" cy="309563"/>
          </a:xfrm>
          <a:prstGeom prst="rect">
            <a:avLst/>
          </a:prstGeom>
          <a:noFill/>
          <a:ln w="9525">
            <a:noFill/>
            <a:miter lim="800000"/>
            <a:headEnd/>
            <a:tailEnd/>
          </a:ln>
        </p:spPr>
        <p:txBody>
          <a:bodyPr lIns="18000" tIns="18000" rIns="18000" bIns="18000"/>
          <a:lstStyle/>
          <a:p>
            <a:pPr>
              <a:lnSpc>
                <a:spcPct val="88000"/>
              </a:lnSpc>
            </a:pPr>
            <a:r>
              <a:rPr kumimoji="0" lang="en-US" altLang="ja-JP" sz="2400" dirty="0">
                <a:latin typeface="Century" pitchFamily="18" charset="0"/>
                <a:ea typeface="ＭＳ Ｐ明朝" pitchFamily="18" charset="-128"/>
              </a:rPr>
              <a:t>…</a:t>
            </a:r>
            <a:endParaRPr kumimoji="0" lang="en-US" altLang="ja-JP" sz="2000" dirty="0">
              <a:latin typeface="Georgia" pitchFamily="18" charset="0"/>
              <a:ea typeface="ＭＳ Ｐ明朝" pitchFamily="18" charset="-128"/>
            </a:endParaRPr>
          </a:p>
        </p:txBody>
      </p:sp>
      <p:sp>
        <p:nvSpPr>
          <p:cNvPr id="105" name="Text Box 11"/>
          <p:cNvSpPr txBox="1">
            <a:spLocks noChangeAspect="1" noChangeArrowheads="1"/>
          </p:cNvSpPr>
          <p:nvPr/>
        </p:nvSpPr>
        <p:spPr bwMode="auto">
          <a:xfrm>
            <a:off x="1752600" y="4343400"/>
            <a:ext cx="1428750" cy="425758"/>
          </a:xfrm>
          <a:prstGeom prst="rect">
            <a:avLst/>
          </a:prstGeom>
          <a:noFill/>
          <a:ln w="9525">
            <a:noFill/>
            <a:miter lim="800000"/>
            <a:headEnd/>
            <a:tailEnd/>
          </a:ln>
        </p:spPr>
        <p:txBody>
          <a:bodyPr>
            <a:spAutoFit/>
          </a:bodyPr>
          <a:lstStyle/>
          <a:p>
            <a:pPr algn="ctr">
              <a:lnSpc>
                <a:spcPts val="1300"/>
              </a:lnSpc>
            </a:pPr>
            <a:r>
              <a:rPr kumimoji="0" lang="en-US" altLang="ja-JP" sz="1400" dirty="0">
                <a:latin typeface="Georgia" pitchFamily="18" charset="0"/>
                <a:ea typeface="ＭＳ Ｐ明朝" pitchFamily="18" charset="-128"/>
              </a:rPr>
              <a:t>Multi-view rendering</a:t>
            </a:r>
            <a:endParaRPr kumimoji="0" lang="ja-JP" altLang="en-US" sz="1400" dirty="0">
              <a:latin typeface="Georgia" pitchFamily="18" charset="0"/>
              <a:ea typeface="ＭＳ Ｐ明朝" pitchFamily="18" charset="-128"/>
            </a:endParaRPr>
          </a:p>
        </p:txBody>
      </p:sp>
      <p:pic>
        <p:nvPicPr>
          <p:cNvPr id="106" name="Picture 71"/>
          <p:cNvPicPr>
            <a:picLocks noChangeAspect="1" noChangeArrowheads="1"/>
          </p:cNvPicPr>
          <p:nvPr/>
        </p:nvPicPr>
        <p:blipFill>
          <a:blip r:embed="rId4" cstate="print"/>
          <a:srcRect/>
          <a:stretch>
            <a:fillRect/>
          </a:stretch>
        </p:blipFill>
        <p:spPr bwMode="auto">
          <a:xfrm>
            <a:off x="3581400" y="4186237"/>
            <a:ext cx="635612" cy="635462"/>
          </a:xfrm>
          <a:prstGeom prst="rect">
            <a:avLst/>
          </a:prstGeom>
          <a:noFill/>
        </p:spPr>
      </p:pic>
      <p:pic>
        <p:nvPicPr>
          <p:cNvPr id="107" name="Picture 6"/>
          <p:cNvPicPr>
            <a:picLocks noChangeAspect="1" noChangeArrowheads="1"/>
          </p:cNvPicPr>
          <p:nvPr/>
        </p:nvPicPr>
        <p:blipFill>
          <a:blip r:embed="rId5" cstate="print"/>
          <a:srcRect/>
          <a:stretch>
            <a:fillRect/>
          </a:stretch>
        </p:blipFill>
        <p:spPr bwMode="auto">
          <a:xfrm>
            <a:off x="3581400" y="4838137"/>
            <a:ext cx="648415" cy="648263"/>
          </a:xfrm>
          <a:prstGeom prst="rect">
            <a:avLst/>
          </a:prstGeom>
          <a:noFill/>
        </p:spPr>
      </p:pic>
      <p:pic>
        <p:nvPicPr>
          <p:cNvPr id="108" name="Picture 5"/>
          <p:cNvPicPr>
            <a:picLocks noChangeAspect="1" noChangeArrowheads="1"/>
          </p:cNvPicPr>
          <p:nvPr/>
        </p:nvPicPr>
        <p:blipFill>
          <a:blip r:embed="rId6" cstate="print"/>
          <a:srcRect/>
          <a:stretch>
            <a:fillRect/>
          </a:stretch>
        </p:blipFill>
        <p:spPr bwMode="auto">
          <a:xfrm>
            <a:off x="3581400" y="5626653"/>
            <a:ext cx="621893" cy="621747"/>
          </a:xfrm>
          <a:prstGeom prst="rect">
            <a:avLst/>
          </a:prstGeom>
          <a:noFill/>
        </p:spPr>
      </p:pic>
      <p:sp>
        <p:nvSpPr>
          <p:cNvPr id="109" name="AutoShape 208"/>
          <p:cNvSpPr>
            <a:spLocks noChangeArrowheads="1"/>
          </p:cNvSpPr>
          <p:nvPr/>
        </p:nvSpPr>
        <p:spPr bwMode="auto">
          <a:xfrm>
            <a:off x="3200400" y="5029200"/>
            <a:ext cx="304800" cy="228600"/>
          </a:xfrm>
          <a:prstGeom prst="rightArrow">
            <a:avLst>
              <a:gd name="adj1" fmla="val 50000"/>
              <a:gd name="adj2" fmla="val 83331"/>
            </a:avLst>
          </a:prstGeom>
          <a:solidFill>
            <a:schemeClr val="accent1"/>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10" name="AutoShape 208"/>
          <p:cNvSpPr>
            <a:spLocks noChangeArrowheads="1"/>
          </p:cNvSpPr>
          <p:nvPr/>
        </p:nvSpPr>
        <p:spPr bwMode="auto">
          <a:xfrm>
            <a:off x="6450013" y="5026025"/>
            <a:ext cx="277812" cy="228600"/>
          </a:xfrm>
          <a:prstGeom prst="rightArrow">
            <a:avLst>
              <a:gd name="adj1" fmla="val 50000"/>
              <a:gd name="adj2" fmla="val 83331"/>
            </a:avLst>
          </a:prstGeom>
          <a:solidFill>
            <a:schemeClr val="accent1"/>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11" name="AutoShape 208"/>
          <p:cNvSpPr>
            <a:spLocks noChangeArrowheads="1"/>
          </p:cNvSpPr>
          <p:nvPr/>
        </p:nvSpPr>
        <p:spPr bwMode="auto">
          <a:xfrm>
            <a:off x="4267200" y="5026025"/>
            <a:ext cx="277813" cy="228600"/>
          </a:xfrm>
          <a:prstGeom prst="rightArrow">
            <a:avLst>
              <a:gd name="adj1" fmla="val 50000"/>
              <a:gd name="adj2" fmla="val 83331"/>
            </a:avLst>
          </a:prstGeom>
          <a:solidFill>
            <a:schemeClr val="accent1"/>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12" name="正方形/長方形 111"/>
          <p:cNvSpPr/>
          <p:nvPr/>
        </p:nvSpPr>
        <p:spPr>
          <a:xfrm>
            <a:off x="5307013" y="4953000"/>
            <a:ext cx="106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kumimoji="1" lang="en-US" altLang="ja-JP" sz="1600" dirty="0" smtClean="0"/>
              <a:t>View1  feature</a:t>
            </a:r>
            <a:endParaRPr kumimoji="1" lang="ja-JP" altLang="en-US" sz="1600" dirty="0"/>
          </a:p>
        </p:txBody>
      </p:sp>
      <p:grpSp>
        <p:nvGrpSpPr>
          <p:cNvPr id="113" name="グループ化 112"/>
          <p:cNvGrpSpPr/>
          <p:nvPr/>
        </p:nvGrpSpPr>
        <p:grpSpPr>
          <a:xfrm>
            <a:off x="762000" y="4800600"/>
            <a:ext cx="685800" cy="685800"/>
            <a:chOff x="1219200" y="4648200"/>
            <a:chExt cx="685800" cy="685800"/>
          </a:xfrm>
        </p:grpSpPr>
        <p:sp>
          <p:nvSpPr>
            <p:cNvPr id="114" name="正方形/長方形 113"/>
            <p:cNvSpPr/>
            <p:nvPr/>
          </p:nvSpPr>
          <p:spPr>
            <a:xfrm>
              <a:off x="1219200" y="4648200"/>
              <a:ext cx="6858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5" name="Picture 80"/>
            <p:cNvPicPr>
              <a:picLocks noChangeAspect="1" noChangeArrowheads="1"/>
            </p:cNvPicPr>
            <p:nvPr/>
          </p:nvPicPr>
          <p:blipFill>
            <a:blip r:embed="rId7" cstate="print"/>
            <a:srcRect/>
            <a:stretch>
              <a:fillRect/>
            </a:stretch>
          </p:blipFill>
          <p:spPr bwMode="auto">
            <a:xfrm>
              <a:off x="1313992" y="4648200"/>
              <a:ext cx="514808" cy="657131"/>
            </a:xfrm>
            <a:prstGeom prst="rect">
              <a:avLst/>
            </a:prstGeom>
            <a:noFill/>
          </p:spPr>
        </p:pic>
      </p:grpSp>
      <p:sp>
        <p:nvSpPr>
          <p:cNvPr id="116" name="AutoShape 208"/>
          <p:cNvSpPr>
            <a:spLocks noChangeArrowheads="1"/>
          </p:cNvSpPr>
          <p:nvPr/>
        </p:nvSpPr>
        <p:spPr bwMode="auto">
          <a:xfrm>
            <a:off x="1600200" y="5029200"/>
            <a:ext cx="304800" cy="228600"/>
          </a:xfrm>
          <a:prstGeom prst="rightArrow">
            <a:avLst>
              <a:gd name="adj1" fmla="val 50000"/>
              <a:gd name="adj2" fmla="val 83331"/>
            </a:avLst>
          </a:prstGeom>
          <a:solidFill>
            <a:schemeClr val="accent1"/>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17" name="正方形/長方形 116"/>
          <p:cNvSpPr/>
          <p:nvPr/>
        </p:nvSpPr>
        <p:spPr bwMode="auto">
          <a:xfrm>
            <a:off x="609600" y="2667000"/>
            <a:ext cx="5943600" cy="1066800"/>
          </a:xfrm>
          <a:prstGeom prst="rect">
            <a:avLst/>
          </a:prstGeom>
          <a:solidFill>
            <a:schemeClr val="accent5">
              <a:lumMod val="60000"/>
              <a:lumOff val="40000"/>
            </a:schemeClr>
          </a:solidFill>
          <a:ln w="9525" cap="flat" cmpd="sng" algn="ctr">
            <a:noFill/>
            <a:prstDash val="solid"/>
            <a:round/>
            <a:headEnd type="none" w="med" len="med"/>
            <a:tailEnd type="none" w="med" len="med"/>
          </a:ln>
          <a:effectLst/>
        </p:spPr>
        <p:txBody>
          <a:bodyPr/>
          <a:lstStyle/>
          <a:p>
            <a:pPr marL="533400" indent="-533400" fontAlgn="auto">
              <a:spcBef>
                <a:spcPct val="20000"/>
              </a:spcBef>
              <a:spcAft>
                <a:spcPts val="0"/>
              </a:spcAft>
              <a:buFont typeface="Monotype Sorts" pitchFamily="2" charset="2"/>
              <a:buChar char="n"/>
              <a:defRPr/>
            </a:pPr>
            <a:endParaRPr kumimoji="0" lang="ja-JP" altLang="en-US" dirty="0">
              <a:latin typeface="+mn-lt"/>
              <a:ea typeface="+mn-ea"/>
            </a:endParaRPr>
          </a:p>
        </p:txBody>
      </p:sp>
      <p:sp>
        <p:nvSpPr>
          <p:cNvPr id="118" name="AutoShape 208"/>
          <p:cNvSpPr>
            <a:spLocks noChangeArrowheads="1"/>
          </p:cNvSpPr>
          <p:nvPr/>
        </p:nvSpPr>
        <p:spPr bwMode="auto">
          <a:xfrm>
            <a:off x="6450013" y="3200400"/>
            <a:ext cx="277812" cy="228600"/>
          </a:xfrm>
          <a:prstGeom prst="rightArrow">
            <a:avLst>
              <a:gd name="adj1" fmla="val 50000"/>
              <a:gd name="adj2" fmla="val 83331"/>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19" name="AutoShape 208"/>
          <p:cNvSpPr>
            <a:spLocks noChangeArrowheads="1"/>
          </p:cNvSpPr>
          <p:nvPr/>
        </p:nvSpPr>
        <p:spPr bwMode="auto">
          <a:xfrm>
            <a:off x="4267200" y="3200400"/>
            <a:ext cx="277813" cy="228600"/>
          </a:xfrm>
          <a:prstGeom prst="rightArrow">
            <a:avLst>
              <a:gd name="adj1" fmla="val 50000"/>
              <a:gd name="adj2" fmla="val 83331"/>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20" name="正方形/長方形 119"/>
          <p:cNvSpPr/>
          <p:nvPr/>
        </p:nvSpPr>
        <p:spPr>
          <a:xfrm>
            <a:off x="5307013" y="3073202"/>
            <a:ext cx="1066800" cy="4572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kumimoji="1" lang="en-US" altLang="ja-JP" sz="1600" dirty="0" smtClean="0"/>
              <a:t>feature</a:t>
            </a:r>
            <a:endParaRPr kumimoji="1" lang="ja-JP" altLang="en-US" sz="1600" dirty="0"/>
          </a:p>
        </p:txBody>
      </p:sp>
      <p:sp>
        <p:nvSpPr>
          <p:cNvPr id="121" name="Text Box 11"/>
          <p:cNvSpPr txBox="1">
            <a:spLocks noChangeAspect="1" noChangeArrowheads="1"/>
          </p:cNvSpPr>
          <p:nvPr/>
        </p:nvSpPr>
        <p:spPr bwMode="auto">
          <a:xfrm>
            <a:off x="2362200" y="2941355"/>
            <a:ext cx="1219200" cy="259045"/>
          </a:xfrm>
          <a:prstGeom prst="rect">
            <a:avLst/>
          </a:prstGeom>
          <a:noFill/>
          <a:ln w="9525">
            <a:noFill/>
            <a:miter lim="800000"/>
            <a:headEnd/>
            <a:tailEnd/>
          </a:ln>
        </p:spPr>
        <p:txBody>
          <a:bodyPr wrap="square">
            <a:spAutoFit/>
          </a:bodyPr>
          <a:lstStyle/>
          <a:p>
            <a:pPr algn="ctr">
              <a:lnSpc>
                <a:spcPts val="1300"/>
              </a:lnSpc>
            </a:pPr>
            <a:r>
              <a:rPr kumimoji="0" lang="en-US" altLang="ja-JP" sz="1400" dirty="0" err="1" smtClean="0">
                <a:latin typeface="Georgia" pitchFamily="18" charset="0"/>
                <a:ea typeface="ＭＳ Ｐ明朝" pitchFamily="18" charset="-128"/>
              </a:rPr>
              <a:t>Fillng</a:t>
            </a:r>
            <a:endParaRPr kumimoji="0" lang="ja-JP" altLang="en-US" sz="1400" dirty="0">
              <a:latin typeface="Georgia" pitchFamily="18" charset="0"/>
              <a:ea typeface="ＭＳ Ｐ明朝" pitchFamily="18" charset="-128"/>
            </a:endParaRPr>
          </a:p>
        </p:txBody>
      </p:sp>
      <p:sp>
        <p:nvSpPr>
          <p:cNvPr id="122" name="AutoShape 208"/>
          <p:cNvSpPr>
            <a:spLocks noChangeArrowheads="1"/>
          </p:cNvSpPr>
          <p:nvPr/>
        </p:nvSpPr>
        <p:spPr bwMode="auto">
          <a:xfrm>
            <a:off x="3200400" y="3200400"/>
            <a:ext cx="304800" cy="228600"/>
          </a:xfrm>
          <a:prstGeom prst="rightArrow">
            <a:avLst>
              <a:gd name="adj1" fmla="val 50000"/>
              <a:gd name="adj2" fmla="val 83331"/>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23" name="Text Box 11"/>
          <p:cNvSpPr txBox="1">
            <a:spLocks noChangeAspect="1" noChangeArrowheads="1"/>
          </p:cNvSpPr>
          <p:nvPr/>
        </p:nvSpPr>
        <p:spPr bwMode="auto">
          <a:xfrm>
            <a:off x="1524000" y="2941355"/>
            <a:ext cx="1219200" cy="259045"/>
          </a:xfrm>
          <a:prstGeom prst="rect">
            <a:avLst/>
          </a:prstGeom>
          <a:noFill/>
          <a:ln w="9525">
            <a:noFill/>
            <a:miter lim="800000"/>
            <a:headEnd/>
            <a:tailEnd/>
          </a:ln>
        </p:spPr>
        <p:txBody>
          <a:bodyPr wrap="square">
            <a:spAutoFit/>
          </a:bodyPr>
          <a:lstStyle/>
          <a:p>
            <a:pPr algn="ctr">
              <a:lnSpc>
                <a:spcPts val="1300"/>
              </a:lnSpc>
            </a:pPr>
            <a:r>
              <a:rPr kumimoji="0" lang="en-US" altLang="ja-JP" sz="1400" dirty="0" smtClean="0">
                <a:latin typeface="Georgia" pitchFamily="18" charset="0"/>
                <a:ea typeface="ＭＳ Ｐ明朝" pitchFamily="18" charset="-128"/>
              </a:rPr>
              <a:t>Dilation</a:t>
            </a:r>
            <a:endParaRPr kumimoji="0" lang="ja-JP" altLang="en-US" sz="1400" dirty="0">
              <a:latin typeface="Georgia" pitchFamily="18" charset="0"/>
              <a:ea typeface="ＭＳ Ｐ明朝" pitchFamily="18" charset="-128"/>
            </a:endParaRPr>
          </a:p>
        </p:txBody>
      </p:sp>
      <p:pic>
        <p:nvPicPr>
          <p:cNvPr id="124" name="Picture 3" descr="C:\Users\ohbuchi\Documents\Research\3DSearch\SHREC\SHREC2012\Sketch_dataset_sample\SH12_Sketch_silimage\Query\Dilated\R00195.bmp"/>
          <p:cNvPicPr>
            <a:picLocks noChangeAspect="1" noChangeArrowheads="1"/>
          </p:cNvPicPr>
          <p:nvPr/>
        </p:nvPicPr>
        <p:blipFill>
          <a:blip r:embed="rId8" cstate="print"/>
          <a:srcRect/>
          <a:stretch>
            <a:fillRect/>
          </a:stretch>
        </p:blipFill>
        <p:spPr bwMode="auto">
          <a:xfrm>
            <a:off x="3581400" y="3048000"/>
            <a:ext cx="609600" cy="609600"/>
          </a:xfrm>
          <a:prstGeom prst="rect">
            <a:avLst/>
          </a:prstGeom>
          <a:noFill/>
          <a:ln w="9525">
            <a:noFill/>
            <a:miter lim="800000"/>
            <a:headEnd/>
            <a:tailEnd/>
          </a:ln>
        </p:spPr>
      </p:pic>
      <p:sp>
        <p:nvSpPr>
          <p:cNvPr id="125" name="円/楕円 124"/>
          <p:cNvSpPr/>
          <p:nvPr/>
        </p:nvSpPr>
        <p:spPr>
          <a:xfrm>
            <a:off x="1905000" y="3124200"/>
            <a:ext cx="381000" cy="381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125"/>
          <p:cNvSpPr/>
          <p:nvPr/>
        </p:nvSpPr>
        <p:spPr>
          <a:xfrm>
            <a:off x="2743200" y="3124200"/>
            <a:ext cx="381000" cy="381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AutoShape 208"/>
          <p:cNvSpPr>
            <a:spLocks noChangeArrowheads="1"/>
          </p:cNvSpPr>
          <p:nvPr/>
        </p:nvSpPr>
        <p:spPr bwMode="auto">
          <a:xfrm>
            <a:off x="1524000" y="3200400"/>
            <a:ext cx="304800" cy="228600"/>
          </a:xfrm>
          <a:prstGeom prst="rightArrow">
            <a:avLst>
              <a:gd name="adj1" fmla="val 50000"/>
              <a:gd name="adj2" fmla="val 83331"/>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28" name="AutoShape 208"/>
          <p:cNvSpPr>
            <a:spLocks noChangeArrowheads="1"/>
          </p:cNvSpPr>
          <p:nvPr/>
        </p:nvSpPr>
        <p:spPr bwMode="auto">
          <a:xfrm>
            <a:off x="2362200" y="3200400"/>
            <a:ext cx="304800" cy="228600"/>
          </a:xfrm>
          <a:prstGeom prst="rightArrow">
            <a:avLst>
              <a:gd name="adj1" fmla="val 50000"/>
              <a:gd name="adj2" fmla="val 83331"/>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129" name="Text Box 11"/>
          <p:cNvSpPr txBox="1">
            <a:spLocks noChangeAspect="1" noChangeArrowheads="1"/>
          </p:cNvSpPr>
          <p:nvPr/>
        </p:nvSpPr>
        <p:spPr bwMode="auto">
          <a:xfrm>
            <a:off x="3200400" y="2667000"/>
            <a:ext cx="1428750" cy="425758"/>
          </a:xfrm>
          <a:prstGeom prst="rect">
            <a:avLst/>
          </a:prstGeom>
          <a:noFill/>
          <a:ln w="9525">
            <a:noFill/>
            <a:miter lim="800000"/>
            <a:headEnd/>
            <a:tailEnd/>
          </a:ln>
        </p:spPr>
        <p:txBody>
          <a:bodyPr>
            <a:spAutoFit/>
          </a:bodyPr>
          <a:lstStyle/>
          <a:p>
            <a:pPr algn="ctr">
              <a:lnSpc>
                <a:spcPts val="1300"/>
              </a:lnSpc>
            </a:pPr>
            <a:r>
              <a:rPr kumimoji="0" lang="en-US" altLang="ja-JP" sz="1400" dirty="0" smtClean="0">
                <a:latin typeface="Georgia" pitchFamily="18" charset="0"/>
                <a:ea typeface="ＭＳ Ｐ明朝" pitchFamily="18" charset="-128"/>
              </a:rPr>
              <a:t>DSIFT, etc. on silhouette</a:t>
            </a:r>
            <a:endParaRPr kumimoji="0" lang="ja-JP" altLang="en-US" sz="1400" dirty="0">
              <a:latin typeface="Georgia" pitchFamily="18" charset="0"/>
              <a:ea typeface="ＭＳ Ｐ明朝" pitchFamily="18" charset="-128"/>
            </a:endParaRPr>
          </a:p>
        </p:txBody>
      </p:sp>
      <p:grpSp>
        <p:nvGrpSpPr>
          <p:cNvPr id="130" name="グループ化 129"/>
          <p:cNvGrpSpPr/>
          <p:nvPr/>
        </p:nvGrpSpPr>
        <p:grpSpPr>
          <a:xfrm>
            <a:off x="762000" y="2971800"/>
            <a:ext cx="685800" cy="685800"/>
            <a:chOff x="381000" y="3048000"/>
            <a:chExt cx="685800" cy="685800"/>
          </a:xfrm>
        </p:grpSpPr>
        <p:sp>
          <p:nvSpPr>
            <p:cNvPr id="131" name="正方形/長方形 130"/>
            <p:cNvSpPr/>
            <p:nvPr/>
          </p:nvSpPr>
          <p:spPr>
            <a:xfrm>
              <a:off x="381000" y="3048000"/>
              <a:ext cx="6858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2" name="Picture 73"/>
            <p:cNvPicPr>
              <a:picLocks noChangeAspect="1" noChangeArrowheads="1"/>
            </p:cNvPicPr>
            <p:nvPr/>
          </p:nvPicPr>
          <p:blipFill>
            <a:blip r:embed="rId9" cstate="print"/>
            <a:srcRect l="-7571" r="-7571"/>
            <a:stretch>
              <a:fillRect/>
            </a:stretch>
          </p:blipFill>
          <p:spPr bwMode="auto">
            <a:xfrm>
              <a:off x="381000" y="3048000"/>
              <a:ext cx="665514" cy="644606"/>
            </a:xfrm>
            <a:prstGeom prst="rect">
              <a:avLst/>
            </a:prstGeom>
            <a:noFill/>
            <a:ln>
              <a:noFill/>
            </a:ln>
          </p:spPr>
        </p:pic>
      </p:grpSp>
      <p:sp>
        <p:nvSpPr>
          <p:cNvPr id="133" name="Text Box 11"/>
          <p:cNvSpPr txBox="1">
            <a:spLocks noChangeAspect="1" noChangeArrowheads="1"/>
          </p:cNvSpPr>
          <p:nvPr/>
        </p:nvSpPr>
        <p:spPr bwMode="auto">
          <a:xfrm>
            <a:off x="609600" y="2743200"/>
            <a:ext cx="914400" cy="259045"/>
          </a:xfrm>
          <a:prstGeom prst="rect">
            <a:avLst/>
          </a:prstGeom>
          <a:noFill/>
          <a:ln w="9525">
            <a:noFill/>
            <a:miter lim="800000"/>
            <a:headEnd/>
            <a:tailEnd/>
          </a:ln>
        </p:spPr>
        <p:txBody>
          <a:bodyPr wrap="square">
            <a:spAutoFit/>
          </a:bodyPr>
          <a:lstStyle/>
          <a:p>
            <a:pPr algn="ctr">
              <a:lnSpc>
                <a:spcPts val="1300"/>
              </a:lnSpc>
            </a:pPr>
            <a:r>
              <a:rPr kumimoji="0" lang="en-US" altLang="ja-JP" sz="1400" dirty="0" smtClean="0">
                <a:latin typeface="Georgia" pitchFamily="18" charset="0"/>
                <a:ea typeface="ＭＳ Ｐ明朝" pitchFamily="18" charset="-128"/>
              </a:rPr>
              <a:t>Sketch</a:t>
            </a:r>
            <a:endParaRPr kumimoji="0" lang="ja-JP" altLang="en-US" sz="1400" dirty="0">
              <a:latin typeface="Georgia" pitchFamily="18" charset="0"/>
              <a:ea typeface="ＭＳ Ｐ明朝" pitchFamily="18" charset="-128"/>
            </a:endParaRPr>
          </a:p>
        </p:txBody>
      </p:sp>
      <p:grpSp>
        <p:nvGrpSpPr>
          <p:cNvPr id="134" name="Group 118"/>
          <p:cNvGrpSpPr>
            <a:grpSpLocks noChangeAspect="1"/>
          </p:cNvGrpSpPr>
          <p:nvPr/>
        </p:nvGrpSpPr>
        <p:grpSpPr bwMode="auto">
          <a:xfrm>
            <a:off x="3873500" y="5915025"/>
            <a:ext cx="82550" cy="90487"/>
            <a:chOff x="12807" y="5601"/>
            <a:chExt cx="126" cy="143"/>
          </a:xfrm>
        </p:grpSpPr>
        <p:sp>
          <p:nvSpPr>
            <p:cNvPr id="135" name="Line 119"/>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36" name="Line 120"/>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37" name="Group 121"/>
          <p:cNvGrpSpPr>
            <a:grpSpLocks noChangeAspect="1"/>
          </p:cNvGrpSpPr>
          <p:nvPr/>
        </p:nvGrpSpPr>
        <p:grpSpPr bwMode="auto">
          <a:xfrm>
            <a:off x="3616325" y="5876925"/>
            <a:ext cx="82550" cy="93662"/>
            <a:chOff x="12807" y="5601"/>
            <a:chExt cx="126" cy="143"/>
          </a:xfrm>
        </p:grpSpPr>
        <p:sp>
          <p:nvSpPr>
            <p:cNvPr id="138" name="Line 122"/>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39" name="Line 123"/>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40" name="Group 124"/>
          <p:cNvGrpSpPr>
            <a:grpSpLocks noChangeAspect="1"/>
          </p:cNvGrpSpPr>
          <p:nvPr/>
        </p:nvGrpSpPr>
        <p:grpSpPr bwMode="auto">
          <a:xfrm>
            <a:off x="4130675" y="5876925"/>
            <a:ext cx="82550" cy="93662"/>
            <a:chOff x="12807" y="5601"/>
            <a:chExt cx="126" cy="143"/>
          </a:xfrm>
        </p:grpSpPr>
        <p:sp>
          <p:nvSpPr>
            <p:cNvPr id="141" name="Line 125"/>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42" name="Line 126"/>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43" name="Group 127"/>
          <p:cNvGrpSpPr>
            <a:grpSpLocks noChangeAspect="1"/>
          </p:cNvGrpSpPr>
          <p:nvPr/>
        </p:nvGrpSpPr>
        <p:grpSpPr bwMode="auto">
          <a:xfrm>
            <a:off x="4022725" y="5915025"/>
            <a:ext cx="82550" cy="90487"/>
            <a:chOff x="12807" y="5601"/>
            <a:chExt cx="126" cy="143"/>
          </a:xfrm>
        </p:grpSpPr>
        <p:sp>
          <p:nvSpPr>
            <p:cNvPr id="144" name="Line 128"/>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45" name="Line 129"/>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46" name="Group 130"/>
          <p:cNvGrpSpPr>
            <a:grpSpLocks noChangeAspect="1"/>
          </p:cNvGrpSpPr>
          <p:nvPr/>
        </p:nvGrpSpPr>
        <p:grpSpPr bwMode="auto">
          <a:xfrm>
            <a:off x="3698875" y="5915025"/>
            <a:ext cx="82550" cy="90487"/>
            <a:chOff x="12807" y="5601"/>
            <a:chExt cx="126" cy="143"/>
          </a:xfrm>
        </p:grpSpPr>
        <p:sp>
          <p:nvSpPr>
            <p:cNvPr id="147" name="Line 131"/>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48" name="Line 132"/>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49" name="Group 133"/>
          <p:cNvGrpSpPr>
            <a:grpSpLocks noChangeAspect="1"/>
          </p:cNvGrpSpPr>
          <p:nvPr/>
        </p:nvGrpSpPr>
        <p:grpSpPr bwMode="auto">
          <a:xfrm>
            <a:off x="3810000" y="5811837"/>
            <a:ext cx="82550" cy="92075"/>
            <a:chOff x="12807" y="5601"/>
            <a:chExt cx="126" cy="143"/>
          </a:xfrm>
        </p:grpSpPr>
        <p:sp>
          <p:nvSpPr>
            <p:cNvPr id="150" name="Line 134"/>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51" name="Line 135"/>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52" name="Group 136"/>
          <p:cNvGrpSpPr>
            <a:grpSpLocks noChangeAspect="1"/>
          </p:cNvGrpSpPr>
          <p:nvPr/>
        </p:nvGrpSpPr>
        <p:grpSpPr bwMode="auto">
          <a:xfrm>
            <a:off x="3956050" y="5811837"/>
            <a:ext cx="82550" cy="92075"/>
            <a:chOff x="12807" y="5601"/>
            <a:chExt cx="126" cy="143"/>
          </a:xfrm>
        </p:grpSpPr>
        <p:sp>
          <p:nvSpPr>
            <p:cNvPr id="153"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54"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55" name="Group 139"/>
          <p:cNvGrpSpPr>
            <a:grpSpLocks noChangeAspect="1"/>
          </p:cNvGrpSpPr>
          <p:nvPr/>
        </p:nvGrpSpPr>
        <p:grpSpPr bwMode="auto">
          <a:xfrm>
            <a:off x="3748087" y="6042025"/>
            <a:ext cx="82550" cy="92075"/>
            <a:chOff x="12807" y="5601"/>
            <a:chExt cx="126" cy="143"/>
          </a:xfrm>
        </p:grpSpPr>
        <p:sp>
          <p:nvSpPr>
            <p:cNvPr id="156" name="Line 140"/>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57" name="Line 141"/>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58" name="Group 142"/>
          <p:cNvGrpSpPr>
            <a:grpSpLocks noChangeAspect="1"/>
          </p:cNvGrpSpPr>
          <p:nvPr/>
        </p:nvGrpSpPr>
        <p:grpSpPr bwMode="auto">
          <a:xfrm>
            <a:off x="4011612" y="6016625"/>
            <a:ext cx="82550" cy="92075"/>
            <a:chOff x="12807" y="5601"/>
            <a:chExt cx="126" cy="143"/>
          </a:xfrm>
        </p:grpSpPr>
        <p:sp>
          <p:nvSpPr>
            <p:cNvPr id="159" name="Line 143"/>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60" name="Line 144"/>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61" name="Group 145"/>
          <p:cNvGrpSpPr>
            <a:grpSpLocks noChangeAspect="1"/>
          </p:cNvGrpSpPr>
          <p:nvPr/>
        </p:nvGrpSpPr>
        <p:grpSpPr bwMode="auto">
          <a:xfrm>
            <a:off x="3884612" y="6016625"/>
            <a:ext cx="84138" cy="92075"/>
            <a:chOff x="12807" y="5601"/>
            <a:chExt cx="126" cy="143"/>
          </a:xfrm>
        </p:grpSpPr>
        <p:sp>
          <p:nvSpPr>
            <p:cNvPr id="162" name="Line 146"/>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63" name="Line 147"/>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64" name="Group 118"/>
          <p:cNvGrpSpPr>
            <a:grpSpLocks noChangeAspect="1"/>
          </p:cNvGrpSpPr>
          <p:nvPr/>
        </p:nvGrpSpPr>
        <p:grpSpPr bwMode="auto">
          <a:xfrm>
            <a:off x="3927475" y="5818187"/>
            <a:ext cx="82550" cy="88900"/>
            <a:chOff x="12807" y="5601"/>
            <a:chExt cx="126" cy="143"/>
          </a:xfrm>
        </p:grpSpPr>
        <p:sp>
          <p:nvSpPr>
            <p:cNvPr id="165" name="Line 119"/>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66" name="Line 120"/>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67" name="Group 121"/>
          <p:cNvGrpSpPr>
            <a:grpSpLocks noChangeAspect="1"/>
          </p:cNvGrpSpPr>
          <p:nvPr/>
        </p:nvGrpSpPr>
        <p:grpSpPr bwMode="auto">
          <a:xfrm>
            <a:off x="3670300" y="5778500"/>
            <a:ext cx="82550" cy="95250"/>
            <a:chOff x="12807" y="5601"/>
            <a:chExt cx="126" cy="143"/>
          </a:xfrm>
        </p:grpSpPr>
        <p:sp>
          <p:nvSpPr>
            <p:cNvPr id="168" name="Line 122"/>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69" name="Line 123"/>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70" name="Group 124"/>
          <p:cNvGrpSpPr>
            <a:grpSpLocks noChangeAspect="1"/>
          </p:cNvGrpSpPr>
          <p:nvPr/>
        </p:nvGrpSpPr>
        <p:grpSpPr bwMode="auto">
          <a:xfrm>
            <a:off x="3810000" y="6076950"/>
            <a:ext cx="82550" cy="95250"/>
            <a:chOff x="12807" y="5601"/>
            <a:chExt cx="126" cy="143"/>
          </a:xfrm>
        </p:grpSpPr>
        <p:sp>
          <p:nvSpPr>
            <p:cNvPr id="171" name="Line 125"/>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72" name="Line 126"/>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73" name="Group 127"/>
          <p:cNvGrpSpPr>
            <a:grpSpLocks noChangeAspect="1"/>
          </p:cNvGrpSpPr>
          <p:nvPr/>
        </p:nvGrpSpPr>
        <p:grpSpPr bwMode="auto">
          <a:xfrm>
            <a:off x="4076700" y="5818187"/>
            <a:ext cx="82550" cy="88900"/>
            <a:chOff x="12807" y="5601"/>
            <a:chExt cx="126" cy="143"/>
          </a:xfrm>
        </p:grpSpPr>
        <p:sp>
          <p:nvSpPr>
            <p:cNvPr id="174" name="Line 128"/>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75" name="Line 129"/>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76" name="Group 130"/>
          <p:cNvGrpSpPr>
            <a:grpSpLocks noChangeAspect="1"/>
          </p:cNvGrpSpPr>
          <p:nvPr/>
        </p:nvGrpSpPr>
        <p:grpSpPr bwMode="auto">
          <a:xfrm>
            <a:off x="3752850" y="5818187"/>
            <a:ext cx="82550" cy="88900"/>
            <a:chOff x="12807" y="5601"/>
            <a:chExt cx="126" cy="143"/>
          </a:xfrm>
        </p:grpSpPr>
        <p:sp>
          <p:nvSpPr>
            <p:cNvPr id="177" name="Line 131"/>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78" name="Line 132"/>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79" name="Group 133"/>
          <p:cNvGrpSpPr>
            <a:grpSpLocks noChangeAspect="1"/>
          </p:cNvGrpSpPr>
          <p:nvPr/>
        </p:nvGrpSpPr>
        <p:grpSpPr bwMode="auto">
          <a:xfrm>
            <a:off x="3863975" y="5715000"/>
            <a:ext cx="82550" cy="92075"/>
            <a:chOff x="12807" y="5601"/>
            <a:chExt cx="126" cy="143"/>
          </a:xfrm>
        </p:grpSpPr>
        <p:sp>
          <p:nvSpPr>
            <p:cNvPr id="180" name="Line 134"/>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81" name="Line 135"/>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82" name="Group 136"/>
          <p:cNvGrpSpPr>
            <a:grpSpLocks noChangeAspect="1"/>
          </p:cNvGrpSpPr>
          <p:nvPr/>
        </p:nvGrpSpPr>
        <p:grpSpPr bwMode="auto">
          <a:xfrm>
            <a:off x="3938587" y="6080125"/>
            <a:ext cx="82550" cy="92075"/>
            <a:chOff x="12807" y="5601"/>
            <a:chExt cx="126" cy="143"/>
          </a:xfrm>
        </p:grpSpPr>
        <p:sp>
          <p:nvSpPr>
            <p:cNvPr id="183"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84"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85" name="Group 139"/>
          <p:cNvGrpSpPr>
            <a:grpSpLocks noChangeAspect="1"/>
          </p:cNvGrpSpPr>
          <p:nvPr/>
        </p:nvGrpSpPr>
        <p:grpSpPr bwMode="auto">
          <a:xfrm>
            <a:off x="3802062" y="5945187"/>
            <a:ext cx="82550" cy="90488"/>
            <a:chOff x="12807" y="5601"/>
            <a:chExt cx="126" cy="143"/>
          </a:xfrm>
        </p:grpSpPr>
        <p:sp>
          <p:nvSpPr>
            <p:cNvPr id="186" name="Line 140"/>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87" name="Line 141"/>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88" name="Group 142"/>
          <p:cNvGrpSpPr>
            <a:grpSpLocks noChangeAspect="1"/>
          </p:cNvGrpSpPr>
          <p:nvPr/>
        </p:nvGrpSpPr>
        <p:grpSpPr bwMode="auto">
          <a:xfrm>
            <a:off x="4065587" y="5919787"/>
            <a:ext cx="82550" cy="90488"/>
            <a:chOff x="12807" y="5601"/>
            <a:chExt cx="126" cy="143"/>
          </a:xfrm>
        </p:grpSpPr>
        <p:sp>
          <p:nvSpPr>
            <p:cNvPr id="189" name="Line 143"/>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90" name="Line 144"/>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91" name="Group 145"/>
          <p:cNvGrpSpPr>
            <a:grpSpLocks noChangeAspect="1"/>
          </p:cNvGrpSpPr>
          <p:nvPr/>
        </p:nvGrpSpPr>
        <p:grpSpPr bwMode="auto">
          <a:xfrm>
            <a:off x="3938587" y="5919787"/>
            <a:ext cx="82550" cy="90488"/>
            <a:chOff x="12807" y="5601"/>
            <a:chExt cx="126" cy="143"/>
          </a:xfrm>
        </p:grpSpPr>
        <p:sp>
          <p:nvSpPr>
            <p:cNvPr id="192" name="Line 146"/>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93" name="Line 147"/>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94" name="Group 136"/>
          <p:cNvGrpSpPr>
            <a:grpSpLocks noChangeAspect="1"/>
          </p:cNvGrpSpPr>
          <p:nvPr/>
        </p:nvGrpSpPr>
        <p:grpSpPr bwMode="auto">
          <a:xfrm>
            <a:off x="4048125" y="5751512"/>
            <a:ext cx="82550" cy="92075"/>
            <a:chOff x="12807" y="5601"/>
            <a:chExt cx="126" cy="143"/>
          </a:xfrm>
        </p:grpSpPr>
        <p:sp>
          <p:nvSpPr>
            <p:cNvPr id="195"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96"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197" name="Group 136"/>
          <p:cNvGrpSpPr>
            <a:grpSpLocks noChangeAspect="1"/>
          </p:cNvGrpSpPr>
          <p:nvPr/>
        </p:nvGrpSpPr>
        <p:grpSpPr bwMode="auto">
          <a:xfrm>
            <a:off x="3609975" y="6007100"/>
            <a:ext cx="82550" cy="92075"/>
            <a:chOff x="12807" y="5601"/>
            <a:chExt cx="126" cy="143"/>
          </a:xfrm>
        </p:grpSpPr>
        <p:sp>
          <p:nvSpPr>
            <p:cNvPr id="198"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199"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00" name="Group 136"/>
          <p:cNvGrpSpPr>
            <a:grpSpLocks noChangeAspect="1"/>
          </p:cNvGrpSpPr>
          <p:nvPr/>
        </p:nvGrpSpPr>
        <p:grpSpPr bwMode="auto">
          <a:xfrm>
            <a:off x="4084637" y="6116637"/>
            <a:ext cx="82550" cy="92075"/>
            <a:chOff x="12807" y="5601"/>
            <a:chExt cx="126" cy="143"/>
          </a:xfrm>
        </p:grpSpPr>
        <p:sp>
          <p:nvSpPr>
            <p:cNvPr id="201"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02"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03" name="Group 136"/>
          <p:cNvGrpSpPr>
            <a:grpSpLocks noChangeAspect="1"/>
          </p:cNvGrpSpPr>
          <p:nvPr/>
        </p:nvGrpSpPr>
        <p:grpSpPr bwMode="auto">
          <a:xfrm>
            <a:off x="3865562" y="5824537"/>
            <a:ext cx="82550" cy="92075"/>
            <a:chOff x="12807" y="5601"/>
            <a:chExt cx="126" cy="143"/>
          </a:xfrm>
        </p:grpSpPr>
        <p:sp>
          <p:nvSpPr>
            <p:cNvPr id="204"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05"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06" name="Group 118"/>
          <p:cNvGrpSpPr>
            <a:grpSpLocks noChangeAspect="1"/>
          </p:cNvGrpSpPr>
          <p:nvPr/>
        </p:nvGrpSpPr>
        <p:grpSpPr bwMode="auto">
          <a:xfrm>
            <a:off x="3797300" y="5116513"/>
            <a:ext cx="82550" cy="90487"/>
            <a:chOff x="12807" y="5601"/>
            <a:chExt cx="126" cy="143"/>
          </a:xfrm>
        </p:grpSpPr>
        <p:sp>
          <p:nvSpPr>
            <p:cNvPr id="207" name="Line 119"/>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08" name="Line 120"/>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09" name="Group 121"/>
          <p:cNvGrpSpPr>
            <a:grpSpLocks noChangeAspect="1"/>
          </p:cNvGrpSpPr>
          <p:nvPr/>
        </p:nvGrpSpPr>
        <p:grpSpPr bwMode="auto">
          <a:xfrm>
            <a:off x="3879850" y="4935538"/>
            <a:ext cx="82550" cy="93662"/>
            <a:chOff x="12807" y="5601"/>
            <a:chExt cx="126" cy="143"/>
          </a:xfrm>
        </p:grpSpPr>
        <p:sp>
          <p:nvSpPr>
            <p:cNvPr id="210" name="Line 122"/>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11" name="Line 123"/>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12" name="Group 124"/>
          <p:cNvGrpSpPr>
            <a:grpSpLocks noChangeAspect="1"/>
          </p:cNvGrpSpPr>
          <p:nvPr/>
        </p:nvGrpSpPr>
        <p:grpSpPr bwMode="auto">
          <a:xfrm>
            <a:off x="4054475" y="5078413"/>
            <a:ext cx="82550" cy="93662"/>
            <a:chOff x="12807" y="5601"/>
            <a:chExt cx="126" cy="143"/>
          </a:xfrm>
        </p:grpSpPr>
        <p:sp>
          <p:nvSpPr>
            <p:cNvPr id="213" name="Line 125"/>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14" name="Line 126"/>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15" name="Group 127"/>
          <p:cNvGrpSpPr>
            <a:grpSpLocks noChangeAspect="1"/>
          </p:cNvGrpSpPr>
          <p:nvPr/>
        </p:nvGrpSpPr>
        <p:grpSpPr bwMode="auto">
          <a:xfrm>
            <a:off x="3946525" y="5116513"/>
            <a:ext cx="82550" cy="90487"/>
            <a:chOff x="12807" y="5601"/>
            <a:chExt cx="126" cy="143"/>
          </a:xfrm>
        </p:grpSpPr>
        <p:sp>
          <p:nvSpPr>
            <p:cNvPr id="216" name="Line 128"/>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17" name="Line 129"/>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18" name="Group 130"/>
          <p:cNvGrpSpPr>
            <a:grpSpLocks noChangeAspect="1"/>
          </p:cNvGrpSpPr>
          <p:nvPr/>
        </p:nvGrpSpPr>
        <p:grpSpPr bwMode="auto">
          <a:xfrm>
            <a:off x="3622675" y="5116513"/>
            <a:ext cx="82550" cy="90487"/>
            <a:chOff x="12807" y="5601"/>
            <a:chExt cx="126" cy="143"/>
          </a:xfrm>
        </p:grpSpPr>
        <p:sp>
          <p:nvSpPr>
            <p:cNvPr id="219" name="Line 131"/>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20" name="Line 132"/>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21" name="Group 133"/>
          <p:cNvGrpSpPr>
            <a:grpSpLocks noChangeAspect="1"/>
          </p:cNvGrpSpPr>
          <p:nvPr/>
        </p:nvGrpSpPr>
        <p:grpSpPr bwMode="auto">
          <a:xfrm>
            <a:off x="3733800" y="5013325"/>
            <a:ext cx="82550" cy="92075"/>
            <a:chOff x="12807" y="5601"/>
            <a:chExt cx="126" cy="143"/>
          </a:xfrm>
        </p:grpSpPr>
        <p:sp>
          <p:nvSpPr>
            <p:cNvPr id="222" name="Line 134"/>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23" name="Line 135"/>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24" name="Group 136"/>
          <p:cNvGrpSpPr>
            <a:grpSpLocks noChangeAspect="1"/>
          </p:cNvGrpSpPr>
          <p:nvPr/>
        </p:nvGrpSpPr>
        <p:grpSpPr bwMode="auto">
          <a:xfrm>
            <a:off x="3879850" y="5013325"/>
            <a:ext cx="82550" cy="92075"/>
            <a:chOff x="12807" y="5601"/>
            <a:chExt cx="126" cy="143"/>
          </a:xfrm>
        </p:grpSpPr>
        <p:sp>
          <p:nvSpPr>
            <p:cNvPr id="225"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26"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27" name="Group 139"/>
          <p:cNvGrpSpPr>
            <a:grpSpLocks noChangeAspect="1"/>
          </p:cNvGrpSpPr>
          <p:nvPr/>
        </p:nvGrpSpPr>
        <p:grpSpPr bwMode="auto">
          <a:xfrm>
            <a:off x="3671887" y="5243513"/>
            <a:ext cx="82550" cy="92075"/>
            <a:chOff x="12807" y="5601"/>
            <a:chExt cx="126" cy="143"/>
          </a:xfrm>
        </p:grpSpPr>
        <p:sp>
          <p:nvSpPr>
            <p:cNvPr id="228" name="Line 140"/>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29" name="Line 141"/>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30" name="Group 142"/>
          <p:cNvGrpSpPr>
            <a:grpSpLocks noChangeAspect="1"/>
          </p:cNvGrpSpPr>
          <p:nvPr/>
        </p:nvGrpSpPr>
        <p:grpSpPr bwMode="auto">
          <a:xfrm>
            <a:off x="3935412" y="5218113"/>
            <a:ext cx="82550" cy="92075"/>
            <a:chOff x="12807" y="5601"/>
            <a:chExt cx="126" cy="143"/>
          </a:xfrm>
        </p:grpSpPr>
        <p:sp>
          <p:nvSpPr>
            <p:cNvPr id="231" name="Line 143"/>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32" name="Line 144"/>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33" name="Group 145"/>
          <p:cNvGrpSpPr>
            <a:grpSpLocks noChangeAspect="1"/>
          </p:cNvGrpSpPr>
          <p:nvPr/>
        </p:nvGrpSpPr>
        <p:grpSpPr bwMode="auto">
          <a:xfrm>
            <a:off x="3808412" y="5218113"/>
            <a:ext cx="84138" cy="92075"/>
            <a:chOff x="12807" y="5601"/>
            <a:chExt cx="126" cy="143"/>
          </a:xfrm>
        </p:grpSpPr>
        <p:sp>
          <p:nvSpPr>
            <p:cNvPr id="234" name="Line 146"/>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35" name="Line 147"/>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36" name="Group 118"/>
          <p:cNvGrpSpPr>
            <a:grpSpLocks noChangeAspect="1"/>
          </p:cNvGrpSpPr>
          <p:nvPr/>
        </p:nvGrpSpPr>
        <p:grpSpPr bwMode="auto">
          <a:xfrm>
            <a:off x="3851275" y="5019675"/>
            <a:ext cx="82550" cy="88900"/>
            <a:chOff x="12807" y="5601"/>
            <a:chExt cx="126" cy="143"/>
          </a:xfrm>
        </p:grpSpPr>
        <p:sp>
          <p:nvSpPr>
            <p:cNvPr id="237" name="Line 119"/>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38" name="Line 120"/>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39" name="Group 121"/>
          <p:cNvGrpSpPr>
            <a:grpSpLocks noChangeAspect="1"/>
          </p:cNvGrpSpPr>
          <p:nvPr/>
        </p:nvGrpSpPr>
        <p:grpSpPr bwMode="auto">
          <a:xfrm>
            <a:off x="3651250" y="4979988"/>
            <a:ext cx="82550" cy="95250"/>
            <a:chOff x="12807" y="5601"/>
            <a:chExt cx="126" cy="143"/>
          </a:xfrm>
        </p:grpSpPr>
        <p:sp>
          <p:nvSpPr>
            <p:cNvPr id="240" name="Line 122"/>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41" name="Line 123"/>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42" name="Group 124"/>
          <p:cNvGrpSpPr>
            <a:grpSpLocks noChangeAspect="1"/>
          </p:cNvGrpSpPr>
          <p:nvPr/>
        </p:nvGrpSpPr>
        <p:grpSpPr bwMode="auto">
          <a:xfrm>
            <a:off x="4038600" y="5238750"/>
            <a:ext cx="82550" cy="95250"/>
            <a:chOff x="12807" y="5601"/>
            <a:chExt cx="126" cy="143"/>
          </a:xfrm>
        </p:grpSpPr>
        <p:sp>
          <p:nvSpPr>
            <p:cNvPr id="243" name="Line 125"/>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44" name="Line 126"/>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45" name="Group 127"/>
          <p:cNvGrpSpPr>
            <a:grpSpLocks noChangeAspect="1"/>
          </p:cNvGrpSpPr>
          <p:nvPr/>
        </p:nvGrpSpPr>
        <p:grpSpPr bwMode="auto">
          <a:xfrm>
            <a:off x="4000500" y="5019675"/>
            <a:ext cx="82550" cy="88900"/>
            <a:chOff x="12807" y="5601"/>
            <a:chExt cx="126" cy="143"/>
          </a:xfrm>
        </p:grpSpPr>
        <p:sp>
          <p:nvSpPr>
            <p:cNvPr id="246" name="Line 128"/>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47" name="Line 129"/>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48" name="Group 130"/>
          <p:cNvGrpSpPr>
            <a:grpSpLocks noChangeAspect="1"/>
          </p:cNvGrpSpPr>
          <p:nvPr/>
        </p:nvGrpSpPr>
        <p:grpSpPr bwMode="auto">
          <a:xfrm>
            <a:off x="3676650" y="5019675"/>
            <a:ext cx="82550" cy="88900"/>
            <a:chOff x="12807" y="5601"/>
            <a:chExt cx="126" cy="143"/>
          </a:xfrm>
        </p:grpSpPr>
        <p:sp>
          <p:nvSpPr>
            <p:cNvPr id="249" name="Line 131"/>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50" name="Line 132"/>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51" name="Group 133"/>
          <p:cNvGrpSpPr>
            <a:grpSpLocks noChangeAspect="1"/>
          </p:cNvGrpSpPr>
          <p:nvPr/>
        </p:nvGrpSpPr>
        <p:grpSpPr bwMode="auto">
          <a:xfrm>
            <a:off x="3787775" y="4916488"/>
            <a:ext cx="82550" cy="92075"/>
            <a:chOff x="12807" y="5601"/>
            <a:chExt cx="126" cy="143"/>
          </a:xfrm>
        </p:grpSpPr>
        <p:sp>
          <p:nvSpPr>
            <p:cNvPr id="252" name="Line 134"/>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53" name="Line 135"/>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54" name="Group 136"/>
          <p:cNvGrpSpPr>
            <a:grpSpLocks noChangeAspect="1"/>
          </p:cNvGrpSpPr>
          <p:nvPr/>
        </p:nvGrpSpPr>
        <p:grpSpPr bwMode="auto">
          <a:xfrm>
            <a:off x="3862387" y="5281613"/>
            <a:ext cx="82550" cy="92075"/>
            <a:chOff x="12807" y="5601"/>
            <a:chExt cx="126" cy="143"/>
          </a:xfrm>
        </p:grpSpPr>
        <p:sp>
          <p:nvSpPr>
            <p:cNvPr id="255"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56"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57" name="Group 139"/>
          <p:cNvGrpSpPr>
            <a:grpSpLocks noChangeAspect="1"/>
          </p:cNvGrpSpPr>
          <p:nvPr/>
        </p:nvGrpSpPr>
        <p:grpSpPr bwMode="auto">
          <a:xfrm>
            <a:off x="3725862" y="5146675"/>
            <a:ext cx="82550" cy="90488"/>
            <a:chOff x="12807" y="5601"/>
            <a:chExt cx="126" cy="143"/>
          </a:xfrm>
        </p:grpSpPr>
        <p:sp>
          <p:nvSpPr>
            <p:cNvPr id="258" name="Line 140"/>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59" name="Line 141"/>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60" name="Group 142"/>
          <p:cNvGrpSpPr>
            <a:grpSpLocks noChangeAspect="1"/>
          </p:cNvGrpSpPr>
          <p:nvPr/>
        </p:nvGrpSpPr>
        <p:grpSpPr bwMode="auto">
          <a:xfrm>
            <a:off x="3989387" y="5121275"/>
            <a:ext cx="82550" cy="90488"/>
            <a:chOff x="12807" y="5601"/>
            <a:chExt cx="126" cy="143"/>
          </a:xfrm>
        </p:grpSpPr>
        <p:sp>
          <p:nvSpPr>
            <p:cNvPr id="261" name="Line 143"/>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62" name="Line 144"/>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63" name="Group 145"/>
          <p:cNvGrpSpPr>
            <a:grpSpLocks noChangeAspect="1"/>
          </p:cNvGrpSpPr>
          <p:nvPr/>
        </p:nvGrpSpPr>
        <p:grpSpPr bwMode="auto">
          <a:xfrm>
            <a:off x="3862387" y="5121275"/>
            <a:ext cx="82550" cy="90488"/>
            <a:chOff x="12807" y="5601"/>
            <a:chExt cx="126" cy="143"/>
          </a:xfrm>
        </p:grpSpPr>
        <p:sp>
          <p:nvSpPr>
            <p:cNvPr id="264" name="Line 146"/>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65" name="Line 147"/>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66" name="Group 136"/>
          <p:cNvGrpSpPr>
            <a:grpSpLocks noChangeAspect="1"/>
          </p:cNvGrpSpPr>
          <p:nvPr/>
        </p:nvGrpSpPr>
        <p:grpSpPr bwMode="auto">
          <a:xfrm>
            <a:off x="3971925" y="4953000"/>
            <a:ext cx="82550" cy="92075"/>
            <a:chOff x="12807" y="5601"/>
            <a:chExt cx="126" cy="143"/>
          </a:xfrm>
        </p:grpSpPr>
        <p:sp>
          <p:nvSpPr>
            <p:cNvPr id="267"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68"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69" name="Group 136"/>
          <p:cNvGrpSpPr>
            <a:grpSpLocks noChangeAspect="1"/>
          </p:cNvGrpSpPr>
          <p:nvPr/>
        </p:nvGrpSpPr>
        <p:grpSpPr bwMode="auto">
          <a:xfrm>
            <a:off x="3803650" y="5318125"/>
            <a:ext cx="82550" cy="92075"/>
            <a:chOff x="12807" y="5601"/>
            <a:chExt cx="126" cy="143"/>
          </a:xfrm>
        </p:grpSpPr>
        <p:sp>
          <p:nvSpPr>
            <p:cNvPr id="270"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71"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72" name="Group 136"/>
          <p:cNvGrpSpPr>
            <a:grpSpLocks noChangeAspect="1"/>
          </p:cNvGrpSpPr>
          <p:nvPr/>
        </p:nvGrpSpPr>
        <p:grpSpPr bwMode="auto">
          <a:xfrm>
            <a:off x="4008437" y="5318125"/>
            <a:ext cx="82550" cy="92075"/>
            <a:chOff x="12807" y="5601"/>
            <a:chExt cx="126" cy="143"/>
          </a:xfrm>
        </p:grpSpPr>
        <p:sp>
          <p:nvSpPr>
            <p:cNvPr id="273"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74"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75" name="Group 136"/>
          <p:cNvGrpSpPr>
            <a:grpSpLocks noChangeAspect="1"/>
          </p:cNvGrpSpPr>
          <p:nvPr/>
        </p:nvGrpSpPr>
        <p:grpSpPr bwMode="auto">
          <a:xfrm>
            <a:off x="3789362" y="5026025"/>
            <a:ext cx="82550" cy="92075"/>
            <a:chOff x="12807" y="5601"/>
            <a:chExt cx="126" cy="143"/>
          </a:xfrm>
        </p:grpSpPr>
        <p:sp>
          <p:nvSpPr>
            <p:cNvPr id="276"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77"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78" name="Group 118"/>
          <p:cNvGrpSpPr>
            <a:grpSpLocks noChangeAspect="1"/>
          </p:cNvGrpSpPr>
          <p:nvPr/>
        </p:nvGrpSpPr>
        <p:grpSpPr bwMode="auto">
          <a:xfrm>
            <a:off x="3797300" y="4506913"/>
            <a:ext cx="82550" cy="90487"/>
            <a:chOff x="12807" y="5601"/>
            <a:chExt cx="126" cy="143"/>
          </a:xfrm>
        </p:grpSpPr>
        <p:sp>
          <p:nvSpPr>
            <p:cNvPr id="279" name="Line 119"/>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80" name="Line 120"/>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81" name="Group 121"/>
          <p:cNvGrpSpPr>
            <a:grpSpLocks noChangeAspect="1"/>
          </p:cNvGrpSpPr>
          <p:nvPr/>
        </p:nvGrpSpPr>
        <p:grpSpPr bwMode="auto">
          <a:xfrm>
            <a:off x="3727450" y="4267200"/>
            <a:ext cx="82550" cy="93662"/>
            <a:chOff x="12807" y="5601"/>
            <a:chExt cx="126" cy="143"/>
          </a:xfrm>
        </p:grpSpPr>
        <p:sp>
          <p:nvSpPr>
            <p:cNvPr id="282" name="Line 122"/>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83" name="Line 123"/>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84" name="Group 124"/>
          <p:cNvGrpSpPr>
            <a:grpSpLocks noChangeAspect="1"/>
          </p:cNvGrpSpPr>
          <p:nvPr/>
        </p:nvGrpSpPr>
        <p:grpSpPr bwMode="auto">
          <a:xfrm>
            <a:off x="4054475" y="4468813"/>
            <a:ext cx="82550" cy="93662"/>
            <a:chOff x="12807" y="5601"/>
            <a:chExt cx="126" cy="143"/>
          </a:xfrm>
        </p:grpSpPr>
        <p:sp>
          <p:nvSpPr>
            <p:cNvPr id="285" name="Line 125"/>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86" name="Line 126"/>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87" name="Group 127"/>
          <p:cNvGrpSpPr>
            <a:grpSpLocks noChangeAspect="1"/>
          </p:cNvGrpSpPr>
          <p:nvPr/>
        </p:nvGrpSpPr>
        <p:grpSpPr bwMode="auto">
          <a:xfrm>
            <a:off x="3946525" y="4506913"/>
            <a:ext cx="82550" cy="90487"/>
            <a:chOff x="12807" y="5601"/>
            <a:chExt cx="126" cy="143"/>
          </a:xfrm>
        </p:grpSpPr>
        <p:sp>
          <p:nvSpPr>
            <p:cNvPr id="288" name="Line 128"/>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89" name="Line 129"/>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90" name="Group 130"/>
          <p:cNvGrpSpPr>
            <a:grpSpLocks noChangeAspect="1"/>
          </p:cNvGrpSpPr>
          <p:nvPr/>
        </p:nvGrpSpPr>
        <p:grpSpPr bwMode="auto">
          <a:xfrm>
            <a:off x="4032250" y="4633913"/>
            <a:ext cx="82550" cy="90487"/>
            <a:chOff x="12807" y="5601"/>
            <a:chExt cx="126" cy="143"/>
          </a:xfrm>
        </p:grpSpPr>
        <p:sp>
          <p:nvSpPr>
            <p:cNvPr id="291" name="Line 131"/>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92" name="Line 132"/>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93" name="Group 133"/>
          <p:cNvGrpSpPr>
            <a:grpSpLocks noChangeAspect="1"/>
          </p:cNvGrpSpPr>
          <p:nvPr/>
        </p:nvGrpSpPr>
        <p:grpSpPr bwMode="auto">
          <a:xfrm>
            <a:off x="3733800" y="4403725"/>
            <a:ext cx="82550" cy="92075"/>
            <a:chOff x="12807" y="5601"/>
            <a:chExt cx="126" cy="143"/>
          </a:xfrm>
        </p:grpSpPr>
        <p:sp>
          <p:nvSpPr>
            <p:cNvPr id="294" name="Line 134"/>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95" name="Line 135"/>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96" name="Group 136"/>
          <p:cNvGrpSpPr>
            <a:grpSpLocks noChangeAspect="1"/>
          </p:cNvGrpSpPr>
          <p:nvPr/>
        </p:nvGrpSpPr>
        <p:grpSpPr bwMode="auto">
          <a:xfrm>
            <a:off x="3879850" y="4403725"/>
            <a:ext cx="82550" cy="92075"/>
            <a:chOff x="12807" y="5601"/>
            <a:chExt cx="126" cy="143"/>
          </a:xfrm>
        </p:grpSpPr>
        <p:sp>
          <p:nvSpPr>
            <p:cNvPr id="297"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298"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299" name="Group 139"/>
          <p:cNvGrpSpPr>
            <a:grpSpLocks noChangeAspect="1"/>
          </p:cNvGrpSpPr>
          <p:nvPr/>
        </p:nvGrpSpPr>
        <p:grpSpPr bwMode="auto">
          <a:xfrm>
            <a:off x="3727450" y="4633913"/>
            <a:ext cx="82550" cy="92075"/>
            <a:chOff x="12807" y="5601"/>
            <a:chExt cx="126" cy="143"/>
          </a:xfrm>
        </p:grpSpPr>
        <p:sp>
          <p:nvSpPr>
            <p:cNvPr id="300" name="Line 140"/>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01" name="Line 141"/>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02" name="Group 142"/>
          <p:cNvGrpSpPr>
            <a:grpSpLocks noChangeAspect="1"/>
          </p:cNvGrpSpPr>
          <p:nvPr/>
        </p:nvGrpSpPr>
        <p:grpSpPr bwMode="auto">
          <a:xfrm>
            <a:off x="3935412" y="4608513"/>
            <a:ext cx="82550" cy="92075"/>
            <a:chOff x="12807" y="5601"/>
            <a:chExt cx="126" cy="143"/>
          </a:xfrm>
        </p:grpSpPr>
        <p:sp>
          <p:nvSpPr>
            <p:cNvPr id="303" name="Line 143"/>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04" name="Line 144"/>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05" name="Group 145"/>
          <p:cNvGrpSpPr>
            <a:grpSpLocks noChangeAspect="1"/>
          </p:cNvGrpSpPr>
          <p:nvPr/>
        </p:nvGrpSpPr>
        <p:grpSpPr bwMode="auto">
          <a:xfrm>
            <a:off x="3808412" y="4608513"/>
            <a:ext cx="84138" cy="92075"/>
            <a:chOff x="12807" y="5601"/>
            <a:chExt cx="126" cy="143"/>
          </a:xfrm>
        </p:grpSpPr>
        <p:sp>
          <p:nvSpPr>
            <p:cNvPr id="306" name="Line 146"/>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07" name="Line 147"/>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08" name="Group 118"/>
          <p:cNvGrpSpPr>
            <a:grpSpLocks noChangeAspect="1"/>
          </p:cNvGrpSpPr>
          <p:nvPr/>
        </p:nvGrpSpPr>
        <p:grpSpPr bwMode="auto">
          <a:xfrm>
            <a:off x="3851275" y="4410075"/>
            <a:ext cx="82550" cy="88900"/>
            <a:chOff x="12807" y="5601"/>
            <a:chExt cx="126" cy="143"/>
          </a:xfrm>
        </p:grpSpPr>
        <p:sp>
          <p:nvSpPr>
            <p:cNvPr id="309" name="Line 119"/>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10" name="Line 120"/>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11" name="Group 121"/>
          <p:cNvGrpSpPr>
            <a:grpSpLocks noChangeAspect="1"/>
          </p:cNvGrpSpPr>
          <p:nvPr/>
        </p:nvGrpSpPr>
        <p:grpSpPr bwMode="auto">
          <a:xfrm>
            <a:off x="3594100" y="4370388"/>
            <a:ext cx="82550" cy="95250"/>
            <a:chOff x="12807" y="5601"/>
            <a:chExt cx="126" cy="143"/>
          </a:xfrm>
        </p:grpSpPr>
        <p:sp>
          <p:nvSpPr>
            <p:cNvPr id="312" name="Line 122"/>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13" name="Line 123"/>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14" name="Group 124"/>
          <p:cNvGrpSpPr>
            <a:grpSpLocks noChangeAspect="1"/>
          </p:cNvGrpSpPr>
          <p:nvPr/>
        </p:nvGrpSpPr>
        <p:grpSpPr bwMode="auto">
          <a:xfrm>
            <a:off x="3886200" y="4370388"/>
            <a:ext cx="82550" cy="95250"/>
            <a:chOff x="12807" y="5601"/>
            <a:chExt cx="126" cy="143"/>
          </a:xfrm>
        </p:grpSpPr>
        <p:sp>
          <p:nvSpPr>
            <p:cNvPr id="315" name="Line 125"/>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16" name="Line 126"/>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17" name="Group 127"/>
          <p:cNvGrpSpPr>
            <a:grpSpLocks noChangeAspect="1"/>
          </p:cNvGrpSpPr>
          <p:nvPr/>
        </p:nvGrpSpPr>
        <p:grpSpPr bwMode="auto">
          <a:xfrm>
            <a:off x="4000500" y="4410075"/>
            <a:ext cx="82550" cy="88900"/>
            <a:chOff x="12807" y="5601"/>
            <a:chExt cx="126" cy="143"/>
          </a:xfrm>
        </p:grpSpPr>
        <p:sp>
          <p:nvSpPr>
            <p:cNvPr id="318" name="Line 128"/>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19" name="Line 129"/>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20" name="Group 130"/>
          <p:cNvGrpSpPr>
            <a:grpSpLocks noChangeAspect="1"/>
          </p:cNvGrpSpPr>
          <p:nvPr/>
        </p:nvGrpSpPr>
        <p:grpSpPr bwMode="auto">
          <a:xfrm>
            <a:off x="3676650" y="4410075"/>
            <a:ext cx="82550" cy="88900"/>
            <a:chOff x="12807" y="5601"/>
            <a:chExt cx="126" cy="143"/>
          </a:xfrm>
        </p:grpSpPr>
        <p:sp>
          <p:nvSpPr>
            <p:cNvPr id="321" name="Line 131"/>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22" name="Line 132"/>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23" name="Group 133"/>
          <p:cNvGrpSpPr>
            <a:grpSpLocks noChangeAspect="1"/>
          </p:cNvGrpSpPr>
          <p:nvPr/>
        </p:nvGrpSpPr>
        <p:grpSpPr bwMode="auto">
          <a:xfrm>
            <a:off x="3787775" y="4306888"/>
            <a:ext cx="82550" cy="92075"/>
            <a:chOff x="12807" y="5601"/>
            <a:chExt cx="126" cy="143"/>
          </a:xfrm>
        </p:grpSpPr>
        <p:sp>
          <p:nvSpPr>
            <p:cNvPr id="324" name="Line 134"/>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25" name="Line 135"/>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26" name="Group 136"/>
          <p:cNvGrpSpPr>
            <a:grpSpLocks noChangeAspect="1"/>
          </p:cNvGrpSpPr>
          <p:nvPr/>
        </p:nvGrpSpPr>
        <p:grpSpPr bwMode="auto">
          <a:xfrm>
            <a:off x="3862387" y="4672013"/>
            <a:ext cx="82550" cy="92075"/>
            <a:chOff x="12807" y="5601"/>
            <a:chExt cx="126" cy="143"/>
          </a:xfrm>
        </p:grpSpPr>
        <p:sp>
          <p:nvSpPr>
            <p:cNvPr id="327"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28"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29" name="Group 139"/>
          <p:cNvGrpSpPr>
            <a:grpSpLocks noChangeAspect="1"/>
          </p:cNvGrpSpPr>
          <p:nvPr/>
        </p:nvGrpSpPr>
        <p:grpSpPr bwMode="auto">
          <a:xfrm>
            <a:off x="3725862" y="4537075"/>
            <a:ext cx="82550" cy="90488"/>
            <a:chOff x="12807" y="5601"/>
            <a:chExt cx="126" cy="143"/>
          </a:xfrm>
        </p:grpSpPr>
        <p:sp>
          <p:nvSpPr>
            <p:cNvPr id="330" name="Line 140"/>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31" name="Line 141"/>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32" name="Group 142"/>
          <p:cNvGrpSpPr>
            <a:grpSpLocks noChangeAspect="1"/>
          </p:cNvGrpSpPr>
          <p:nvPr/>
        </p:nvGrpSpPr>
        <p:grpSpPr bwMode="auto">
          <a:xfrm>
            <a:off x="3989387" y="4511675"/>
            <a:ext cx="82550" cy="90488"/>
            <a:chOff x="12807" y="5601"/>
            <a:chExt cx="126" cy="143"/>
          </a:xfrm>
        </p:grpSpPr>
        <p:sp>
          <p:nvSpPr>
            <p:cNvPr id="333" name="Line 143"/>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34" name="Line 144"/>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35" name="Group 145"/>
          <p:cNvGrpSpPr>
            <a:grpSpLocks noChangeAspect="1"/>
          </p:cNvGrpSpPr>
          <p:nvPr/>
        </p:nvGrpSpPr>
        <p:grpSpPr bwMode="auto">
          <a:xfrm>
            <a:off x="3862387" y="4511675"/>
            <a:ext cx="82550" cy="90488"/>
            <a:chOff x="12807" y="5601"/>
            <a:chExt cx="126" cy="143"/>
          </a:xfrm>
        </p:grpSpPr>
        <p:sp>
          <p:nvSpPr>
            <p:cNvPr id="336" name="Line 146"/>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37" name="Line 147"/>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38" name="Group 136"/>
          <p:cNvGrpSpPr>
            <a:grpSpLocks noChangeAspect="1"/>
          </p:cNvGrpSpPr>
          <p:nvPr/>
        </p:nvGrpSpPr>
        <p:grpSpPr bwMode="auto">
          <a:xfrm>
            <a:off x="3971925" y="4343400"/>
            <a:ext cx="82550" cy="92075"/>
            <a:chOff x="12807" y="5601"/>
            <a:chExt cx="126" cy="143"/>
          </a:xfrm>
        </p:grpSpPr>
        <p:sp>
          <p:nvSpPr>
            <p:cNvPr id="339"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40"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41" name="Group 136"/>
          <p:cNvGrpSpPr>
            <a:grpSpLocks noChangeAspect="1"/>
          </p:cNvGrpSpPr>
          <p:nvPr/>
        </p:nvGrpSpPr>
        <p:grpSpPr bwMode="auto">
          <a:xfrm>
            <a:off x="3879850" y="4267200"/>
            <a:ext cx="82550" cy="92075"/>
            <a:chOff x="12807" y="5601"/>
            <a:chExt cx="126" cy="143"/>
          </a:xfrm>
        </p:grpSpPr>
        <p:sp>
          <p:nvSpPr>
            <p:cNvPr id="342"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43"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44" name="Group 136"/>
          <p:cNvGrpSpPr>
            <a:grpSpLocks noChangeAspect="1"/>
          </p:cNvGrpSpPr>
          <p:nvPr/>
        </p:nvGrpSpPr>
        <p:grpSpPr bwMode="auto">
          <a:xfrm>
            <a:off x="4008437" y="4708525"/>
            <a:ext cx="82550" cy="92075"/>
            <a:chOff x="12807" y="5601"/>
            <a:chExt cx="126" cy="143"/>
          </a:xfrm>
        </p:grpSpPr>
        <p:sp>
          <p:nvSpPr>
            <p:cNvPr id="345"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46"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47" name="Group 136"/>
          <p:cNvGrpSpPr>
            <a:grpSpLocks noChangeAspect="1"/>
          </p:cNvGrpSpPr>
          <p:nvPr/>
        </p:nvGrpSpPr>
        <p:grpSpPr bwMode="auto">
          <a:xfrm>
            <a:off x="3789362" y="4416425"/>
            <a:ext cx="82550" cy="92075"/>
            <a:chOff x="12807" y="5601"/>
            <a:chExt cx="126" cy="143"/>
          </a:xfrm>
        </p:grpSpPr>
        <p:sp>
          <p:nvSpPr>
            <p:cNvPr id="348"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49"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50" name="Group 118"/>
          <p:cNvGrpSpPr>
            <a:grpSpLocks noChangeAspect="1"/>
          </p:cNvGrpSpPr>
          <p:nvPr/>
        </p:nvGrpSpPr>
        <p:grpSpPr bwMode="auto">
          <a:xfrm>
            <a:off x="3797300" y="3248025"/>
            <a:ext cx="82550" cy="90487"/>
            <a:chOff x="12807" y="5601"/>
            <a:chExt cx="126" cy="143"/>
          </a:xfrm>
        </p:grpSpPr>
        <p:sp>
          <p:nvSpPr>
            <p:cNvPr id="351" name="Line 119"/>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52" name="Line 120"/>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53" name="Group 121"/>
          <p:cNvGrpSpPr>
            <a:grpSpLocks noChangeAspect="1"/>
          </p:cNvGrpSpPr>
          <p:nvPr/>
        </p:nvGrpSpPr>
        <p:grpSpPr bwMode="auto">
          <a:xfrm>
            <a:off x="4038600" y="3581400"/>
            <a:ext cx="82550" cy="93662"/>
            <a:chOff x="12807" y="5601"/>
            <a:chExt cx="126" cy="143"/>
          </a:xfrm>
        </p:grpSpPr>
        <p:sp>
          <p:nvSpPr>
            <p:cNvPr id="354" name="Line 122"/>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55" name="Line 123"/>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56" name="Group 124"/>
          <p:cNvGrpSpPr>
            <a:grpSpLocks noChangeAspect="1"/>
          </p:cNvGrpSpPr>
          <p:nvPr/>
        </p:nvGrpSpPr>
        <p:grpSpPr bwMode="auto">
          <a:xfrm>
            <a:off x="3962400" y="3563938"/>
            <a:ext cx="82550" cy="93662"/>
            <a:chOff x="12807" y="5601"/>
            <a:chExt cx="126" cy="143"/>
          </a:xfrm>
        </p:grpSpPr>
        <p:sp>
          <p:nvSpPr>
            <p:cNvPr id="357" name="Line 125"/>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58" name="Line 126"/>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59" name="Group 127"/>
          <p:cNvGrpSpPr>
            <a:grpSpLocks noChangeAspect="1"/>
          </p:cNvGrpSpPr>
          <p:nvPr/>
        </p:nvGrpSpPr>
        <p:grpSpPr bwMode="auto">
          <a:xfrm>
            <a:off x="3946525" y="3248025"/>
            <a:ext cx="82550" cy="90487"/>
            <a:chOff x="12807" y="5601"/>
            <a:chExt cx="126" cy="143"/>
          </a:xfrm>
        </p:grpSpPr>
        <p:sp>
          <p:nvSpPr>
            <p:cNvPr id="360" name="Line 128"/>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61" name="Line 129"/>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62" name="Group 130"/>
          <p:cNvGrpSpPr>
            <a:grpSpLocks noChangeAspect="1"/>
          </p:cNvGrpSpPr>
          <p:nvPr/>
        </p:nvGrpSpPr>
        <p:grpSpPr bwMode="auto">
          <a:xfrm>
            <a:off x="3622675" y="3248025"/>
            <a:ext cx="82550" cy="90487"/>
            <a:chOff x="12807" y="5601"/>
            <a:chExt cx="126" cy="143"/>
          </a:xfrm>
        </p:grpSpPr>
        <p:sp>
          <p:nvSpPr>
            <p:cNvPr id="363" name="Line 131"/>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64" name="Line 132"/>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65" name="Group 133"/>
          <p:cNvGrpSpPr>
            <a:grpSpLocks noChangeAspect="1"/>
          </p:cNvGrpSpPr>
          <p:nvPr/>
        </p:nvGrpSpPr>
        <p:grpSpPr bwMode="auto">
          <a:xfrm>
            <a:off x="3733800" y="3144837"/>
            <a:ext cx="82550" cy="92075"/>
            <a:chOff x="12807" y="5601"/>
            <a:chExt cx="126" cy="143"/>
          </a:xfrm>
        </p:grpSpPr>
        <p:sp>
          <p:nvSpPr>
            <p:cNvPr id="366" name="Line 134"/>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67" name="Line 135"/>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68" name="Group 136"/>
          <p:cNvGrpSpPr>
            <a:grpSpLocks noChangeAspect="1"/>
          </p:cNvGrpSpPr>
          <p:nvPr/>
        </p:nvGrpSpPr>
        <p:grpSpPr bwMode="auto">
          <a:xfrm>
            <a:off x="3886200" y="3048000"/>
            <a:ext cx="82550" cy="92075"/>
            <a:chOff x="12807" y="5601"/>
            <a:chExt cx="126" cy="143"/>
          </a:xfrm>
        </p:grpSpPr>
        <p:sp>
          <p:nvSpPr>
            <p:cNvPr id="369"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70"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71" name="Group 139"/>
          <p:cNvGrpSpPr>
            <a:grpSpLocks noChangeAspect="1"/>
          </p:cNvGrpSpPr>
          <p:nvPr/>
        </p:nvGrpSpPr>
        <p:grpSpPr bwMode="auto">
          <a:xfrm>
            <a:off x="3733800" y="3565525"/>
            <a:ext cx="82550" cy="92075"/>
            <a:chOff x="12807" y="5601"/>
            <a:chExt cx="126" cy="143"/>
          </a:xfrm>
        </p:grpSpPr>
        <p:sp>
          <p:nvSpPr>
            <p:cNvPr id="372" name="Line 140"/>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73" name="Line 141"/>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74" name="Group 142"/>
          <p:cNvGrpSpPr>
            <a:grpSpLocks noChangeAspect="1"/>
          </p:cNvGrpSpPr>
          <p:nvPr/>
        </p:nvGrpSpPr>
        <p:grpSpPr bwMode="auto">
          <a:xfrm>
            <a:off x="3935412" y="3349625"/>
            <a:ext cx="82550" cy="92075"/>
            <a:chOff x="12807" y="5601"/>
            <a:chExt cx="126" cy="143"/>
          </a:xfrm>
        </p:grpSpPr>
        <p:sp>
          <p:nvSpPr>
            <p:cNvPr id="375" name="Line 143"/>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76" name="Line 144"/>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77" name="Group 145"/>
          <p:cNvGrpSpPr>
            <a:grpSpLocks noChangeAspect="1"/>
          </p:cNvGrpSpPr>
          <p:nvPr/>
        </p:nvGrpSpPr>
        <p:grpSpPr bwMode="auto">
          <a:xfrm>
            <a:off x="3808412" y="3349625"/>
            <a:ext cx="84138" cy="92075"/>
            <a:chOff x="12807" y="5601"/>
            <a:chExt cx="126" cy="143"/>
          </a:xfrm>
        </p:grpSpPr>
        <p:sp>
          <p:nvSpPr>
            <p:cNvPr id="378" name="Line 146"/>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79" name="Line 147"/>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80" name="Group 118"/>
          <p:cNvGrpSpPr>
            <a:grpSpLocks noChangeAspect="1"/>
          </p:cNvGrpSpPr>
          <p:nvPr/>
        </p:nvGrpSpPr>
        <p:grpSpPr bwMode="auto">
          <a:xfrm>
            <a:off x="3851275" y="3151187"/>
            <a:ext cx="82550" cy="88900"/>
            <a:chOff x="12807" y="5601"/>
            <a:chExt cx="126" cy="143"/>
          </a:xfrm>
        </p:grpSpPr>
        <p:sp>
          <p:nvSpPr>
            <p:cNvPr id="381" name="Line 119"/>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82" name="Line 120"/>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83" name="Group 121"/>
          <p:cNvGrpSpPr>
            <a:grpSpLocks noChangeAspect="1"/>
          </p:cNvGrpSpPr>
          <p:nvPr/>
        </p:nvGrpSpPr>
        <p:grpSpPr bwMode="auto">
          <a:xfrm>
            <a:off x="3657600" y="3409950"/>
            <a:ext cx="82550" cy="95250"/>
            <a:chOff x="12807" y="5601"/>
            <a:chExt cx="126" cy="143"/>
          </a:xfrm>
        </p:grpSpPr>
        <p:sp>
          <p:nvSpPr>
            <p:cNvPr id="384" name="Line 122"/>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85" name="Line 123"/>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86" name="Group 124"/>
          <p:cNvGrpSpPr>
            <a:grpSpLocks noChangeAspect="1"/>
          </p:cNvGrpSpPr>
          <p:nvPr/>
        </p:nvGrpSpPr>
        <p:grpSpPr bwMode="auto">
          <a:xfrm>
            <a:off x="3733800" y="3429000"/>
            <a:ext cx="82550" cy="95250"/>
            <a:chOff x="12807" y="5601"/>
            <a:chExt cx="126" cy="143"/>
          </a:xfrm>
        </p:grpSpPr>
        <p:sp>
          <p:nvSpPr>
            <p:cNvPr id="387" name="Line 125"/>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88" name="Line 126"/>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89" name="Group 127"/>
          <p:cNvGrpSpPr>
            <a:grpSpLocks noChangeAspect="1"/>
          </p:cNvGrpSpPr>
          <p:nvPr/>
        </p:nvGrpSpPr>
        <p:grpSpPr bwMode="auto">
          <a:xfrm>
            <a:off x="4000500" y="3151187"/>
            <a:ext cx="82550" cy="88900"/>
            <a:chOff x="12807" y="5601"/>
            <a:chExt cx="126" cy="143"/>
          </a:xfrm>
        </p:grpSpPr>
        <p:sp>
          <p:nvSpPr>
            <p:cNvPr id="390" name="Line 128"/>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91" name="Line 129"/>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92" name="Group 130"/>
          <p:cNvGrpSpPr>
            <a:grpSpLocks noChangeAspect="1"/>
          </p:cNvGrpSpPr>
          <p:nvPr/>
        </p:nvGrpSpPr>
        <p:grpSpPr bwMode="auto">
          <a:xfrm>
            <a:off x="3676650" y="3124200"/>
            <a:ext cx="82550" cy="88900"/>
            <a:chOff x="12807" y="5601"/>
            <a:chExt cx="126" cy="143"/>
          </a:xfrm>
        </p:grpSpPr>
        <p:sp>
          <p:nvSpPr>
            <p:cNvPr id="393" name="Line 131"/>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94" name="Line 132"/>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95" name="Group 133"/>
          <p:cNvGrpSpPr>
            <a:grpSpLocks noChangeAspect="1"/>
          </p:cNvGrpSpPr>
          <p:nvPr/>
        </p:nvGrpSpPr>
        <p:grpSpPr bwMode="auto">
          <a:xfrm>
            <a:off x="3879850" y="3489325"/>
            <a:ext cx="82550" cy="92075"/>
            <a:chOff x="12807" y="5601"/>
            <a:chExt cx="126" cy="143"/>
          </a:xfrm>
        </p:grpSpPr>
        <p:sp>
          <p:nvSpPr>
            <p:cNvPr id="396" name="Line 134"/>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397" name="Line 135"/>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398" name="Group 136"/>
          <p:cNvGrpSpPr>
            <a:grpSpLocks noChangeAspect="1"/>
          </p:cNvGrpSpPr>
          <p:nvPr/>
        </p:nvGrpSpPr>
        <p:grpSpPr bwMode="auto">
          <a:xfrm>
            <a:off x="3862387" y="3413125"/>
            <a:ext cx="82550" cy="92075"/>
            <a:chOff x="12807" y="5601"/>
            <a:chExt cx="126" cy="143"/>
          </a:xfrm>
        </p:grpSpPr>
        <p:sp>
          <p:nvSpPr>
            <p:cNvPr id="399"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400"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401" name="Group 139"/>
          <p:cNvGrpSpPr>
            <a:grpSpLocks noChangeAspect="1"/>
          </p:cNvGrpSpPr>
          <p:nvPr/>
        </p:nvGrpSpPr>
        <p:grpSpPr bwMode="auto">
          <a:xfrm>
            <a:off x="3725862" y="3278187"/>
            <a:ext cx="82550" cy="90488"/>
            <a:chOff x="12807" y="5601"/>
            <a:chExt cx="126" cy="143"/>
          </a:xfrm>
        </p:grpSpPr>
        <p:sp>
          <p:nvSpPr>
            <p:cNvPr id="402" name="Line 140"/>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403" name="Line 141"/>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404" name="Group 142"/>
          <p:cNvGrpSpPr>
            <a:grpSpLocks noChangeAspect="1"/>
          </p:cNvGrpSpPr>
          <p:nvPr/>
        </p:nvGrpSpPr>
        <p:grpSpPr bwMode="auto">
          <a:xfrm>
            <a:off x="3989387" y="3252787"/>
            <a:ext cx="82550" cy="90488"/>
            <a:chOff x="12807" y="5601"/>
            <a:chExt cx="126" cy="143"/>
          </a:xfrm>
        </p:grpSpPr>
        <p:sp>
          <p:nvSpPr>
            <p:cNvPr id="405" name="Line 143"/>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406" name="Line 144"/>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407" name="Group 145"/>
          <p:cNvGrpSpPr>
            <a:grpSpLocks noChangeAspect="1"/>
          </p:cNvGrpSpPr>
          <p:nvPr/>
        </p:nvGrpSpPr>
        <p:grpSpPr bwMode="auto">
          <a:xfrm>
            <a:off x="3862387" y="3252787"/>
            <a:ext cx="82550" cy="90488"/>
            <a:chOff x="12807" y="5601"/>
            <a:chExt cx="126" cy="143"/>
          </a:xfrm>
        </p:grpSpPr>
        <p:sp>
          <p:nvSpPr>
            <p:cNvPr id="408" name="Line 146"/>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409" name="Line 147"/>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410" name="Group 136"/>
          <p:cNvGrpSpPr>
            <a:grpSpLocks noChangeAspect="1"/>
          </p:cNvGrpSpPr>
          <p:nvPr/>
        </p:nvGrpSpPr>
        <p:grpSpPr bwMode="auto">
          <a:xfrm>
            <a:off x="3971925" y="3084512"/>
            <a:ext cx="82550" cy="92075"/>
            <a:chOff x="12807" y="5601"/>
            <a:chExt cx="126" cy="143"/>
          </a:xfrm>
        </p:grpSpPr>
        <p:sp>
          <p:nvSpPr>
            <p:cNvPr id="411"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412"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413" name="Group 136"/>
          <p:cNvGrpSpPr>
            <a:grpSpLocks noChangeAspect="1"/>
          </p:cNvGrpSpPr>
          <p:nvPr/>
        </p:nvGrpSpPr>
        <p:grpSpPr bwMode="auto">
          <a:xfrm>
            <a:off x="3886200" y="3581400"/>
            <a:ext cx="82550" cy="92075"/>
            <a:chOff x="12807" y="5601"/>
            <a:chExt cx="126" cy="143"/>
          </a:xfrm>
        </p:grpSpPr>
        <p:sp>
          <p:nvSpPr>
            <p:cNvPr id="414"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415"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416" name="Group 136"/>
          <p:cNvGrpSpPr>
            <a:grpSpLocks noChangeAspect="1"/>
          </p:cNvGrpSpPr>
          <p:nvPr/>
        </p:nvGrpSpPr>
        <p:grpSpPr bwMode="auto">
          <a:xfrm>
            <a:off x="3962400" y="3429000"/>
            <a:ext cx="82550" cy="92075"/>
            <a:chOff x="12807" y="5601"/>
            <a:chExt cx="126" cy="143"/>
          </a:xfrm>
        </p:grpSpPr>
        <p:sp>
          <p:nvSpPr>
            <p:cNvPr id="417"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418"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419" name="Group 136"/>
          <p:cNvGrpSpPr>
            <a:grpSpLocks noChangeAspect="1"/>
          </p:cNvGrpSpPr>
          <p:nvPr/>
        </p:nvGrpSpPr>
        <p:grpSpPr bwMode="auto">
          <a:xfrm>
            <a:off x="3789362" y="3157537"/>
            <a:ext cx="82550" cy="92075"/>
            <a:chOff x="12807" y="5601"/>
            <a:chExt cx="126" cy="143"/>
          </a:xfrm>
        </p:grpSpPr>
        <p:sp>
          <p:nvSpPr>
            <p:cNvPr id="420" name="Line 137"/>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421" name="Line 138"/>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grpSp>
        <p:nvGrpSpPr>
          <p:cNvPr id="422" name="Group 139"/>
          <p:cNvGrpSpPr>
            <a:grpSpLocks noChangeAspect="1"/>
          </p:cNvGrpSpPr>
          <p:nvPr/>
        </p:nvGrpSpPr>
        <p:grpSpPr bwMode="auto">
          <a:xfrm>
            <a:off x="3657600" y="3505200"/>
            <a:ext cx="82550" cy="92075"/>
            <a:chOff x="12807" y="5601"/>
            <a:chExt cx="126" cy="143"/>
          </a:xfrm>
        </p:grpSpPr>
        <p:sp>
          <p:nvSpPr>
            <p:cNvPr id="423" name="Line 140"/>
            <p:cNvSpPr>
              <a:spLocks noChangeAspect="1" noChangeShapeType="1"/>
            </p:cNvSpPr>
            <p:nvPr/>
          </p:nvSpPr>
          <p:spPr bwMode="auto">
            <a:xfrm rot="-303385">
              <a:off x="12817" y="5601"/>
              <a:ext cx="95" cy="143"/>
            </a:xfrm>
            <a:prstGeom prst="line">
              <a:avLst/>
            </a:prstGeom>
            <a:noFill/>
            <a:ln w="12700">
              <a:solidFill>
                <a:srgbClr val="FF0000"/>
              </a:solidFill>
              <a:round/>
              <a:headEnd/>
              <a:tailEnd/>
            </a:ln>
          </p:spPr>
          <p:txBody>
            <a:bodyPr/>
            <a:lstStyle/>
            <a:p>
              <a:endParaRPr lang="ja-JP" altLang="en-US"/>
            </a:p>
          </p:txBody>
        </p:sp>
        <p:sp>
          <p:nvSpPr>
            <p:cNvPr id="424" name="Line 141"/>
            <p:cNvSpPr>
              <a:spLocks noChangeAspect="1" noChangeShapeType="1"/>
            </p:cNvSpPr>
            <p:nvPr/>
          </p:nvSpPr>
          <p:spPr bwMode="auto">
            <a:xfrm rot="21300564" flipH="1">
              <a:off x="12807" y="5610"/>
              <a:ext cx="126" cy="126"/>
            </a:xfrm>
            <a:prstGeom prst="line">
              <a:avLst/>
            </a:prstGeom>
            <a:noFill/>
            <a:ln w="12700">
              <a:solidFill>
                <a:srgbClr val="FF0000"/>
              </a:solidFill>
              <a:round/>
              <a:headEnd/>
              <a:tailEnd/>
            </a:ln>
          </p:spPr>
          <p:txBody>
            <a:bodyPr/>
            <a:lstStyle/>
            <a:p>
              <a:endParaRPr lang="ja-JP" altLang="en-US"/>
            </a:p>
          </p:txBody>
        </p:sp>
      </p:grpSp>
      <p:sp>
        <p:nvSpPr>
          <p:cNvPr id="425" name="円/楕円 424"/>
          <p:cNvSpPr/>
          <p:nvPr/>
        </p:nvSpPr>
        <p:spPr>
          <a:xfrm>
            <a:off x="4572000" y="3124200"/>
            <a:ext cx="381000" cy="381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6" name="AutoShape 208"/>
          <p:cNvSpPr>
            <a:spLocks noChangeArrowheads="1"/>
          </p:cNvSpPr>
          <p:nvPr/>
        </p:nvSpPr>
        <p:spPr bwMode="auto">
          <a:xfrm>
            <a:off x="4979987" y="3200400"/>
            <a:ext cx="277813" cy="228600"/>
          </a:xfrm>
          <a:prstGeom prst="rightArrow">
            <a:avLst>
              <a:gd name="adj1" fmla="val 50000"/>
              <a:gd name="adj2" fmla="val 83331"/>
            </a:avLst>
          </a:prstGeom>
          <a:solidFill>
            <a:schemeClr val="accent5">
              <a:lumMod val="75000"/>
            </a:schemeClr>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427" name="円/楕円 426"/>
          <p:cNvSpPr/>
          <p:nvPr/>
        </p:nvSpPr>
        <p:spPr>
          <a:xfrm>
            <a:off x="4572000" y="4267200"/>
            <a:ext cx="381000" cy="381000"/>
          </a:xfrm>
          <a:prstGeom prst="ellipse">
            <a:avLst/>
          </a:prstGeom>
          <a:solidFill>
            <a:srgbClr val="D163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8" name="円/楕円 427"/>
          <p:cNvSpPr/>
          <p:nvPr/>
        </p:nvSpPr>
        <p:spPr>
          <a:xfrm>
            <a:off x="4572000" y="4953000"/>
            <a:ext cx="381000" cy="381000"/>
          </a:xfrm>
          <a:prstGeom prst="ellipse">
            <a:avLst/>
          </a:prstGeom>
          <a:solidFill>
            <a:srgbClr val="D163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9" name="円/楕円 428"/>
          <p:cNvSpPr/>
          <p:nvPr/>
        </p:nvSpPr>
        <p:spPr>
          <a:xfrm>
            <a:off x="4572000" y="5791200"/>
            <a:ext cx="381000" cy="381000"/>
          </a:xfrm>
          <a:prstGeom prst="ellipse">
            <a:avLst/>
          </a:prstGeom>
          <a:solidFill>
            <a:srgbClr val="D163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0" name="AutoShape 208"/>
          <p:cNvSpPr>
            <a:spLocks noChangeArrowheads="1"/>
          </p:cNvSpPr>
          <p:nvPr/>
        </p:nvSpPr>
        <p:spPr bwMode="auto">
          <a:xfrm>
            <a:off x="4979987" y="4343400"/>
            <a:ext cx="277813" cy="228600"/>
          </a:xfrm>
          <a:prstGeom prst="rightArrow">
            <a:avLst>
              <a:gd name="adj1" fmla="val 50000"/>
              <a:gd name="adj2" fmla="val 83331"/>
            </a:avLst>
          </a:prstGeom>
          <a:solidFill>
            <a:schemeClr val="accent1"/>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431" name="AutoShape 208"/>
          <p:cNvSpPr>
            <a:spLocks noChangeArrowheads="1"/>
          </p:cNvSpPr>
          <p:nvPr/>
        </p:nvSpPr>
        <p:spPr bwMode="auto">
          <a:xfrm>
            <a:off x="4979987" y="5029200"/>
            <a:ext cx="277813" cy="228600"/>
          </a:xfrm>
          <a:prstGeom prst="rightArrow">
            <a:avLst>
              <a:gd name="adj1" fmla="val 50000"/>
              <a:gd name="adj2" fmla="val 83331"/>
            </a:avLst>
          </a:prstGeom>
          <a:solidFill>
            <a:schemeClr val="accent1"/>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432" name="AutoShape 208"/>
          <p:cNvSpPr>
            <a:spLocks noChangeArrowheads="1"/>
          </p:cNvSpPr>
          <p:nvPr/>
        </p:nvSpPr>
        <p:spPr bwMode="auto">
          <a:xfrm>
            <a:off x="4979987" y="5867400"/>
            <a:ext cx="277813" cy="228600"/>
          </a:xfrm>
          <a:prstGeom prst="rightArrow">
            <a:avLst>
              <a:gd name="adj1" fmla="val 50000"/>
              <a:gd name="adj2" fmla="val 83331"/>
            </a:avLst>
          </a:prstGeom>
          <a:solidFill>
            <a:schemeClr val="accent1"/>
          </a:solidFill>
          <a:ln w="9525">
            <a:solidFill>
              <a:schemeClr val="tx1"/>
            </a:solidFill>
            <a:miter lim="800000"/>
            <a:headEnd/>
            <a:tailEnd/>
          </a:ln>
        </p:spPr>
        <p:txBody>
          <a:bodyPr wrap="none" anchor="ctr"/>
          <a:lstStyle/>
          <a:p>
            <a:endParaRPr kumimoji="0" lang="ja-JP" altLang="en-US">
              <a:latin typeface="Georgia" pitchFamily="18" charset="0"/>
              <a:ea typeface="ＭＳ Ｐ明朝" pitchFamily="18" charset="-128"/>
            </a:endParaRPr>
          </a:p>
        </p:txBody>
      </p:sp>
      <p:sp>
        <p:nvSpPr>
          <p:cNvPr id="433" name="Text Box 11"/>
          <p:cNvSpPr txBox="1">
            <a:spLocks noChangeAspect="1" noChangeArrowheads="1"/>
          </p:cNvSpPr>
          <p:nvPr/>
        </p:nvSpPr>
        <p:spPr bwMode="auto">
          <a:xfrm>
            <a:off x="4267200" y="2941355"/>
            <a:ext cx="1143000" cy="259045"/>
          </a:xfrm>
          <a:prstGeom prst="rect">
            <a:avLst/>
          </a:prstGeom>
          <a:noFill/>
          <a:ln w="9525">
            <a:noFill/>
            <a:miter lim="800000"/>
            <a:headEnd/>
            <a:tailEnd/>
          </a:ln>
        </p:spPr>
        <p:txBody>
          <a:bodyPr wrap="square">
            <a:spAutoFit/>
          </a:bodyPr>
          <a:lstStyle/>
          <a:p>
            <a:pPr algn="ctr">
              <a:lnSpc>
                <a:spcPts val="1300"/>
              </a:lnSpc>
            </a:pPr>
            <a:r>
              <a:rPr kumimoji="0" lang="en-US" altLang="ja-JP" sz="1400" dirty="0" smtClean="0">
                <a:latin typeface="Georgia" pitchFamily="18" charset="0"/>
                <a:ea typeface="ＭＳ Ｐ明朝" pitchFamily="18" charset="-128"/>
              </a:rPr>
              <a:t>BOF</a:t>
            </a:r>
            <a:endParaRPr kumimoji="0" lang="ja-JP" altLang="en-US" sz="1400" dirty="0">
              <a:latin typeface="Georgia" pitchFamily="18" charset="0"/>
              <a:ea typeface="ＭＳ Ｐ明朝" pitchFamily="18" charset="-128"/>
            </a:endParaRPr>
          </a:p>
        </p:txBody>
      </p:sp>
      <p:sp>
        <p:nvSpPr>
          <p:cNvPr id="434" name="Text Box 11"/>
          <p:cNvSpPr txBox="1">
            <a:spLocks noChangeAspect="1" noChangeArrowheads="1"/>
          </p:cNvSpPr>
          <p:nvPr/>
        </p:nvSpPr>
        <p:spPr bwMode="auto">
          <a:xfrm>
            <a:off x="4267200" y="4084355"/>
            <a:ext cx="1143000" cy="259045"/>
          </a:xfrm>
          <a:prstGeom prst="rect">
            <a:avLst/>
          </a:prstGeom>
          <a:noFill/>
          <a:ln w="9525">
            <a:noFill/>
            <a:miter lim="800000"/>
            <a:headEnd/>
            <a:tailEnd/>
          </a:ln>
        </p:spPr>
        <p:txBody>
          <a:bodyPr wrap="square">
            <a:spAutoFit/>
          </a:bodyPr>
          <a:lstStyle/>
          <a:p>
            <a:pPr algn="ctr">
              <a:lnSpc>
                <a:spcPts val="1300"/>
              </a:lnSpc>
            </a:pPr>
            <a:r>
              <a:rPr kumimoji="0" lang="en-US" altLang="ja-JP" sz="1400" dirty="0" smtClean="0">
                <a:latin typeface="Georgia" pitchFamily="18" charset="0"/>
                <a:ea typeface="ＭＳ Ｐ明朝" pitchFamily="18" charset="-128"/>
              </a:rPr>
              <a:t>BOF</a:t>
            </a:r>
            <a:endParaRPr kumimoji="0" lang="ja-JP" altLang="en-US" sz="1400" dirty="0">
              <a:latin typeface="Georgia" pitchFamily="18" charset="0"/>
              <a:ea typeface="ＭＳ Ｐ明朝" pitchFamily="18" charset="-128"/>
            </a:endParaRPr>
          </a:p>
        </p:txBody>
      </p:sp>
      <p:sp>
        <p:nvSpPr>
          <p:cNvPr id="435" name="Text Box 11"/>
          <p:cNvSpPr txBox="1">
            <a:spLocks noChangeAspect="1" noChangeArrowheads="1"/>
          </p:cNvSpPr>
          <p:nvPr/>
        </p:nvSpPr>
        <p:spPr bwMode="auto">
          <a:xfrm>
            <a:off x="3200400" y="3841442"/>
            <a:ext cx="1428750" cy="425758"/>
          </a:xfrm>
          <a:prstGeom prst="rect">
            <a:avLst/>
          </a:prstGeom>
          <a:noFill/>
          <a:ln w="9525">
            <a:noFill/>
            <a:miter lim="800000"/>
            <a:headEnd/>
            <a:tailEnd/>
          </a:ln>
        </p:spPr>
        <p:txBody>
          <a:bodyPr>
            <a:spAutoFit/>
          </a:bodyPr>
          <a:lstStyle/>
          <a:p>
            <a:pPr algn="ctr">
              <a:lnSpc>
                <a:spcPts val="1300"/>
              </a:lnSpc>
            </a:pPr>
            <a:r>
              <a:rPr kumimoji="0" lang="en-US" altLang="ja-JP" sz="1400" dirty="0" smtClean="0">
                <a:latin typeface="Georgia" pitchFamily="18" charset="0"/>
                <a:ea typeface="ＭＳ Ｐ明朝" pitchFamily="18" charset="-128"/>
              </a:rPr>
              <a:t>DSIFT, etc. on silhouette</a:t>
            </a:r>
            <a:endParaRPr kumimoji="0" lang="ja-JP" altLang="en-US" sz="1400" dirty="0">
              <a:latin typeface="Georgia" pitchFamily="18" charset="0"/>
              <a:ea typeface="ＭＳ Ｐ明朝" pitchFamily="18" charset="-128"/>
            </a:endParaRPr>
          </a:p>
        </p:txBody>
      </p:sp>
    </p:spTree>
    <p:extLst>
      <p:ext uri="{BB962C8B-B14F-4D97-AF65-F5344CB8AC3E}">
        <p14:creationId xmlns:p14="http://schemas.microsoft.com/office/powerpoint/2010/main" val="3466532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Visual Features on Silhouettes</a:t>
            </a:r>
            <a:endParaRPr kumimoji="1" lang="ja-JP" altLang="en-US" dirty="0"/>
          </a:p>
        </p:txBody>
      </p:sp>
      <p:sp>
        <p:nvSpPr>
          <p:cNvPr id="3" name="コンテンツ プレースホルダ 2"/>
          <p:cNvSpPr>
            <a:spLocks noGrp="1"/>
          </p:cNvSpPr>
          <p:nvPr>
            <p:ph sz="quarter" idx="1"/>
          </p:nvPr>
        </p:nvSpPr>
        <p:spPr/>
        <p:txBody>
          <a:bodyPr/>
          <a:lstStyle/>
          <a:p>
            <a:r>
              <a:rPr kumimoji="1" lang="en-US" altLang="ja-JP" dirty="0" smtClean="0"/>
              <a:t>Add distances from 3 features</a:t>
            </a:r>
          </a:p>
          <a:p>
            <a:pPr lvl="1"/>
            <a:r>
              <a:rPr kumimoji="1" lang="en-US" altLang="ja-JP" dirty="0" smtClean="0"/>
              <a:t>BF-DSIFT</a:t>
            </a:r>
          </a:p>
          <a:p>
            <a:pPr lvl="2"/>
            <a:r>
              <a:rPr kumimoji="1" lang="en-US" altLang="ja-JP" dirty="0" smtClean="0"/>
              <a:t>Hundreds of SIFT features per image, </a:t>
            </a:r>
            <a:r>
              <a:rPr kumimoji="1" lang="en-US" altLang="ja-JP" dirty="0" err="1" smtClean="0"/>
              <a:t>BoF</a:t>
            </a:r>
            <a:r>
              <a:rPr kumimoji="1" lang="en-US" altLang="ja-JP" dirty="0" smtClean="0"/>
              <a:t> integration</a:t>
            </a:r>
          </a:p>
          <a:p>
            <a:pPr lvl="2"/>
            <a:r>
              <a:rPr kumimoji="1" lang="en-US" altLang="ja-JP" dirty="0" smtClean="0"/>
              <a:t>Randomly placed with prior</a:t>
            </a:r>
          </a:p>
          <a:p>
            <a:pPr lvl="1"/>
            <a:r>
              <a:rPr kumimoji="1" lang="en-US" altLang="ja-JP" dirty="0" smtClean="0"/>
              <a:t>BF-GSIFT</a:t>
            </a:r>
          </a:p>
          <a:p>
            <a:pPr lvl="2"/>
            <a:r>
              <a:rPr kumimoji="1" lang="en-US" altLang="ja-JP" dirty="0" smtClean="0"/>
              <a:t>Hundreds of SIFT features per image</a:t>
            </a:r>
          </a:p>
          <a:p>
            <a:pPr lvl="2"/>
            <a:r>
              <a:rPr kumimoji="1" lang="en-US" altLang="ja-JP" dirty="0" smtClean="0"/>
              <a:t>Regularly placed grid sampling, </a:t>
            </a:r>
            <a:r>
              <a:rPr kumimoji="1" lang="en-US" altLang="ja-JP" dirty="0" err="1" smtClean="0"/>
              <a:t>BoF</a:t>
            </a:r>
            <a:r>
              <a:rPr kumimoji="1" lang="en-US" altLang="ja-JP" dirty="0" smtClean="0"/>
              <a:t> integration</a:t>
            </a:r>
          </a:p>
          <a:p>
            <a:pPr lvl="2"/>
            <a:r>
              <a:rPr kumimoji="1" lang="en-US" altLang="ja-JP" dirty="0" err="1" smtClean="0"/>
              <a:t>BoF</a:t>
            </a:r>
            <a:r>
              <a:rPr kumimoji="1" lang="en-US" altLang="ja-JP" dirty="0" smtClean="0"/>
              <a:t> integration</a:t>
            </a:r>
          </a:p>
          <a:p>
            <a:pPr lvl="1"/>
            <a:r>
              <a:rPr kumimoji="1" lang="en-US" altLang="ja-JP" dirty="0" smtClean="0"/>
              <a:t>IM-1SIFT</a:t>
            </a:r>
          </a:p>
          <a:p>
            <a:pPr lvl="2"/>
            <a:r>
              <a:rPr kumimoji="1" lang="en-US" altLang="ja-JP" dirty="0" smtClean="0"/>
              <a:t>A global SIFT feature per image</a:t>
            </a:r>
          </a:p>
          <a:p>
            <a:pPr lvl="2"/>
            <a:r>
              <a:rPr kumimoji="1" lang="en-US" altLang="ja-JP" dirty="0" smtClean="0"/>
              <a:t>Compare all the pairs, and take minimum</a:t>
            </a:r>
          </a:p>
        </p:txBody>
      </p:sp>
      <p:grpSp>
        <p:nvGrpSpPr>
          <p:cNvPr id="301" name="グループ化 300"/>
          <p:cNvGrpSpPr/>
          <p:nvPr/>
        </p:nvGrpSpPr>
        <p:grpSpPr>
          <a:xfrm>
            <a:off x="7543800" y="1826729"/>
            <a:ext cx="1449871" cy="1449871"/>
            <a:chOff x="7315200" y="1685997"/>
            <a:chExt cx="1449871" cy="1449871"/>
          </a:xfrm>
        </p:grpSpPr>
        <p:pic>
          <p:nvPicPr>
            <p:cNvPr id="4" name="Picture 2" descr="\\LANDISK\disk1\furuya\作った図\SHREC2009_partial_view関連\SIFT_GridSIFTの例\Partialトラックのクエリ(虫)\09 _GridSIFT_低周波Gridのみプロット_特徴領域.png"/>
            <p:cNvPicPr>
              <a:picLocks noChangeAspect="1" noChangeArrowheads="1"/>
            </p:cNvPicPr>
            <p:nvPr/>
          </p:nvPicPr>
          <p:blipFill>
            <a:blip r:embed="rId2" cstate="print"/>
            <a:srcRect/>
            <a:stretch>
              <a:fillRect/>
            </a:stretch>
          </p:blipFill>
          <p:spPr bwMode="auto">
            <a:xfrm>
              <a:off x="7315200" y="1685997"/>
              <a:ext cx="1449871" cy="1449871"/>
            </a:xfrm>
            <a:prstGeom prst="rect">
              <a:avLst/>
            </a:prstGeom>
            <a:noFill/>
            <a:ln w="9525">
              <a:noFill/>
              <a:miter lim="800000"/>
              <a:headEnd/>
              <a:tailEnd/>
            </a:ln>
          </p:spPr>
        </p:pic>
        <p:sp>
          <p:nvSpPr>
            <p:cNvPr id="6" name="テキスト ボックス 5"/>
            <p:cNvSpPr txBox="1"/>
            <p:nvPr/>
          </p:nvSpPr>
          <p:spPr>
            <a:xfrm>
              <a:off x="7315200" y="1699736"/>
              <a:ext cx="1447800" cy="369332"/>
            </a:xfrm>
            <a:prstGeom prst="rect">
              <a:avLst/>
            </a:prstGeom>
            <a:noFill/>
          </p:spPr>
          <p:txBody>
            <a:bodyPr wrap="square" rtlCol="0">
              <a:spAutoFit/>
            </a:bodyPr>
            <a:lstStyle/>
            <a:p>
              <a:pPr algn="ctr"/>
              <a:r>
                <a:rPr kumimoji="1" lang="en-US" altLang="ja-JP" dirty="0" smtClean="0">
                  <a:solidFill>
                    <a:schemeClr val="bg1"/>
                  </a:solidFill>
                </a:rPr>
                <a:t>DSIFT</a:t>
              </a:r>
              <a:endParaRPr kumimoji="1" lang="ja-JP" altLang="en-US" dirty="0">
                <a:solidFill>
                  <a:schemeClr val="bg1"/>
                </a:solidFill>
              </a:endParaRPr>
            </a:p>
          </p:txBody>
        </p:sp>
      </p:grpSp>
      <p:grpSp>
        <p:nvGrpSpPr>
          <p:cNvPr id="304" name="グループ化 303"/>
          <p:cNvGrpSpPr/>
          <p:nvPr/>
        </p:nvGrpSpPr>
        <p:grpSpPr>
          <a:xfrm>
            <a:off x="7543800" y="3368980"/>
            <a:ext cx="1447800" cy="1431620"/>
            <a:chOff x="3124200" y="2057400"/>
            <a:chExt cx="1447800" cy="1431620"/>
          </a:xfrm>
        </p:grpSpPr>
        <p:pic>
          <p:nvPicPr>
            <p:cNvPr id="5" name="図 4" descr="m221_GSIFT_Np336"/>
            <p:cNvPicPr/>
            <p:nvPr/>
          </p:nvPicPr>
          <p:blipFill>
            <a:blip r:embed="rId3" cstate="print"/>
            <a:srcRect/>
            <a:stretch>
              <a:fillRect/>
            </a:stretch>
          </p:blipFill>
          <p:spPr bwMode="auto">
            <a:xfrm>
              <a:off x="3124200" y="2057400"/>
              <a:ext cx="1447248" cy="1431620"/>
            </a:xfrm>
            <a:prstGeom prst="rect">
              <a:avLst/>
            </a:prstGeom>
            <a:noFill/>
            <a:ln w="9525">
              <a:noFill/>
              <a:miter lim="800000"/>
              <a:headEnd/>
              <a:tailEnd/>
            </a:ln>
          </p:spPr>
        </p:pic>
        <p:sp>
          <p:nvSpPr>
            <p:cNvPr id="7" name="テキスト ボックス 6"/>
            <p:cNvSpPr txBox="1"/>
            <p:nvPr/>
          </p:nvSpPr>
          <p:spPr>
            <a:xfrm>
              <a:off x="3124200" y="2057400"/>
              <a:ext cx="1447800" cy="369332"/>
            </a:xfrm>
            <a:prstGeom prst="rect">
              <a:avLst/>
            </a:prstGeom>
            <a:noFill/>
          </p:spPr>
          <p:txBody>
            <a:bodyPr wrap="square" rtlCol="0">
              <a:spAutoFit/>
            </a:bodyPr>
            <a:lstStyle/>
            <a:p>
              <a:pPr algn="ctr"/>
              <a:r>
                <a:rPr kumimoji="1" lang="en-US" altLang="ja-JP" dirty="0" smtClean="0">
                  <a:solidFill>
                    <a:schemeClr val="bg1"/>
                  </a:solidFill>
                </a:rPr>
                <a:t>GSIFT</a:t>
              </a:r>
              <a:endParaRPr kumimoji="1" lang="ja-JP" altLang="en-US" dirty="0">
                <a:solidFill>
                  <a:schemeClr val="bg1"/>
                </a:solidFill>
              </a:endParaRPr>
            </a:p>
          </p:txBody>
        </p:sp>
      </p:grpSp>
      <p:grpSp>
        <p:nvGrpSpPr>
          <p:cNvPr id="305" name="グループ化 304"/>
          <p:cNvGrpSpPr/>
          <p:nvPr/>
        </p:nvGrpSpPr>
        <p:grpSpPr>
          <a:xfrm>
            <a:off x="7543800" y="4876800"/>
            <a:ext cx="1447800" cy="1447800"/>
            <a:chOff x="6629400" y="2045732"/>
            <a:chExt cx="1447800" cy="1447800"/>
          </a:xfrm>
        </p:grpSpPr>
        <p:pic>
          <p:nvPicPr>
            <p:cNvPr id="8" name="図 7" descr="m221_1SIFT_Np1"/>
            <p:cNvPicPr>
              <a:picLocks noChangeAspect="1"/>
            </p:cNvPicPr>
            <p:nvPr/>
          </p:nvPicPr>
          <p:blipFill>
            <a:blip r:embed="rId4" cstate="print"/>
            <a:srcRect/>
            <a:stretch>
              <a:fillRect/>
            </a:stretch>
          </p:blipFill>
          <p:spPr bwMode="auto">
            <a:xfrm>
              <a:off x="6629400" y="2045732"/>
              <a:ext cx="1447800" cy="1447800"/>
            </a:xfrm>
            <a:prstGeom prst="rect">
              <a:avLst/>
            </a:prstGeom>
            <a:noFill/>
            <a:ln w="9525">
              <a:noFill/>
              <a:miter lim="800000"/>
              <a:headEnd/>
              <a:tailEnd/>
            </a:ln>
          </p:spPr>
        </p:pic>
        <p:sp>
          <p:nvSpPr>
            <p:cNvPr id="9" name="テキスト ボックス 8"/>
            <p:cNvSpPr txBox="1"/>
            <p:nvPr/>
          </p:nvSpPr>
          <p:spPr>
            <a:xfrm>
              <a:off x="6629400" y="2057400"/>
              <a:ext cx="1447800" cy="369332"/>
            </a:xfrm>
            <a:prstGeom prst="rect">
              <a:avLst/>
            </a:prstGeom>
            <a:noFill/>
          </p:spPr>
          <p:txBody>
            <a:bodyPr wrap="square" rtlCol="0">
              <a:spAutoFit/>
            </a:bodyPr>
            <a:lstStyle/>
            <a:p>
              <a:pPr algn="ctr"/>
              <a:r>
                <a:rPr kumimoji="1" lang="en-US" altLang="ja-JP" dirty="0" smtClean="0">
                  <a:solidFill>
                    <a:schemeClr val="bg1"/>
                  </a:solidFill>
                </a:rPr>
                <a:t>1SIFT</a:t>
              </a:r>
              <a:endParaRPr kumimoji="1" lang="ja-JP" altLang="en-US" dirty="0">
                <a:solidFill>
                  <a:schemeClr val="bg1"/>
                </a:solidFill>
              </a:endParaRPr>
            </a:p>
          </p:txBody>
        </p:sp>
      </p:grpSp>
    </p:spTree>
    <p:extLst>
      <p:ext uri="{BB962C8B-B14F-4D97-AF65-F5344CB8AC3E}">
        <p14:creationId xmlns:p14="http://schemas.microsoft.com/office/powerpoint/2010/main" val="3677431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0302" y="5153357"/>
            <a:ext cx="2628900" cy="1085850"/>
          </a:xfrm>
          <a:prstGeom prst="rect">
            <a:avLst/>
          </a:prstGeom>
        </p:spPr>
      </p:pic>
      <p:sp>
        <p:nvSpPr>
          <p:cNvPr id="22529" name="Rectangle 2"/>
          <p:cNvSpPr>
            <a:spLocks noGrp="1" noChangeArrowheads="1"/>
          </p:cNvSpPr>
          <p:nvPr>
            <p:ph type="title" idx="4294967295"/>
          </p:nvPr>
        </p:nvSpPr>
        <p:spPr>
          <a:xfrm>
            <a:off x="468313" y="1714500"/>
            <a:ext cx="8137525" cy="876300"/>
          </a:xfrm>
        </p:spPr>
        <p:txBody>
          <a:bodyPr/>
          <a:lstStyle/>
          <a:p>
            <a:pPr eaLnBrk="1" hangingPunct="1"/>
            <a:r>
              <a:rPr lang="en-US" altLang="ja-JP" dirty="0" smtClean="0"/>
              <a:t>HOG_DTF </a:t>
            </a:r>
            <a:r>
              <a:rPr lang="en-US" altLang="ja-JP" dirty="0"/>
              <a:t> </a:t>
            </a:r>
            <a:r>
              <a:rPr lang="en-US" altLang="ja-JP" dirty="0" smtClean="0"/>
              <a:t>from Suggestive Contour</a:t>
            </a:r>
            <a:endParaRPr lang="el-GR" altLang="ja-JP" dirty="0" smtClean="0"/>
          </a:p>
        </p:txBody>
      </p:sp>
      <p:sp>
        <p:nvSpPr>
          <p:cNvPr id="22530" name="Rectangle 7"/>
          <p:cNvSpPr>
            <a:spLocks noGrp="1" noChangeArrowheads="1"/>
          </p:cNvSpPr>
          <p:nvPr>
            <p:ph type="body" idx="4294967295"/>
          </p:nvPr>
        </p:nvSpPr>
        <p:spPr>
          <a:xfrm>
            <a:off x="755650" y="2757714"/>
            <a:ext cx="7632700" cy="2087563"/>
          </a:xfrm>
        </p:spPr>
        <p:txBody>
          <a:bodyPr/>
          <a:lstStyle/>
          <a:p>
            <a:pPr algn="ctr" eaLnBrk="1" hangingPunct="1">
              <a:buFontTx/>
              <a:buNone/>
            </a:pPr>
            <a:r>
              <a:rPr lang="fi-FI" altLang="ja-JP" dirty="0" smtClean="0">
                <a:ea typeface="ＭＳ Ｐゴシック" pitchFamily="34" charset="-128"/>
              </a:rPr>
              <a:t>S.M. Yoon, M. Scherer, T. Schreck, and A.Kuijper</a:t>
            </a:r>
            <a:endParaRPr lang="en-US" altLang="ja-JP" dirty="0" smtClean="0">
              <a:ea typeface="ＭＳ Ｐゴシック" pitchFamily="34" charset="-128"/>
            </a:endParaRPr>
          </a:p>
          <a:p>
            <a:pPr algn="ctr" eaLnBrk="1" hangingPunct="1">
              <a:buFontTx/>
              <a:buNone/>
            </a:pPr>
            <a:r>
              <a:rPr lang="en-US" altLang="ja-JP" sz="2400" dirty="0" smtClean="0">
                <a:ea typeface="ＭＳ Ｐゴシック" pitchFamily="34" charset="-128"/>
              </a:rPr>
              <a:t>Yonsei University, Korea</a:t>
            </a:r>
          </a:p>
          <a:p>
            <a:pPr algn="ctr" eaLnBrk="1" hangingPunct="1">
              <a:buFontTx/>
              <a:buNone/>
            </a:pPr>
            <a:r>
              <a:rPr lang="en-US" altLang="ja-JP" sz="2400" dirty="0" err="1" smtClean="0">
                <a:ea typeface="ＭＳ Ｐゴシック" pitchFamily="34" charset="-128"/>
              </a:rPr>
              <a:t>Technische</a:t>
            </a:r>
            <a:r>
              <a:rPr lang="en-US" altLang="ja-JP" sz="2400" dirty="0" smtClean="0">
                <a:ea typeface="ＭＳ Ｐゴシック" pitchFamily="34" charset="-128"/>
              </a:rPr>
              <a:t> </a:t>
            </a:r>
            <a:r>
              <a:rPr lang="en-US" altLang="ja-JP" sz="2400" dirty="0" err="1">
                <a:ea typeface="ＭＳ Ｐゴシック" pitchFamily="34" charset="-128"/>
              </a:rPr>
              <a:t>Universität</a:t>
            </a:r>
            <a:r>
              <a:rPr lang="en-US" altLang="ja-JP" sz="2400" dirty="0">
                <a:ea typeface="ＭＳ Ｐゴシック" pitchFamily="34" charset="-128"/>
              </a:rPr>
              <a:t> </a:t>
            </a:r>
            <a:r>
              <a:rPr lang="en-US" altLang="ja-JP" sz="2400" dirty="0" smtClean="0">
                <a:ea typeface="ＭＳ Ｐゴシック" pitchFamily="34" charset="-128"/>
              </a:rPr>
              <a:t>Darmstadt, Germany</a:t>
            </a:r>
          </a:p>
          <a:p>
            <a:pPr algn="ctr" eaLnBrk="1" hangingPunct="1">
              <a:buFontTx/>
              <a:buNone/>
            </a:pPr>
            <a:r>
              <a:rPr lang="en-US" altLang="ja-JP" sz="2400" dirty="0" err="1">
                <a:ea typeface="ＭＳ Ｐゴシック" pitchFamily="34" charset="-128"/>
              </a:rPr>
              <a:t>Universität</a:t>
            </a:r>
            <a:r>
              <a:rPr lang="en-US" altLang="ja-JP" sz="2400" dirty="0">
                <a:ea typeface="ＭＳ Ｐゴシック" pitchFamily="34" charset="-128"/>
              </a:rPr>
              <a:t> </a:t>
            </a:r>
            <a:r>
              <a:rPr lang="en-US" altLang="ja-JP" sz="2400" dirty="0" smtClean="0">
                <a:ea typeface="ＭＳ Ｐゴシック" pitchFamily="34" charset="-128"/>
              </a:rPr>
              <a:t>Konstanz, Germany</a:t>
            </a:r>
          </a:p>
          <a:p>
            <a:pPr algn="ctr" eaLnBrk="1" hangingPunct="1">
              <a:buFontTx/>
              <a:buNone/>
            </a:pPr>
            <a:r>
              <a:rPr lang="en-US" altLang="ja-JP" sz="2400" dirty="0" err="1" smtClean="0">
                <a:ea typeface="ＭＳ Ｐゴシック" pitchFamily="34" charset="-128"/>
              </a:rPr>
              <a:t>Fraunhofer</a:t>
            </a:r>
            <a:r>
              <a:rPr lang="en-US" altLang="ja-JP" sz="2400" dirty="0" smtClean="0">
                <a:ea typeface="ＭＳ Ｐゴシック" pitchFamily="34" charset="-128"/>
              </a:rPr>
              <a:t> IGD, Germany</a:t>
            </a:r>
          </a:p>
        </p:txBody>
      </p:sp>
      <p:sp>
        <p:nvSpPr>
          <p:cNvPr id="2" name="TextBox 1"/>
          <p:cNvSpPr txBox="1"/>
          <p:nvPr/>
        </p:nvSpPr>
        <p:spPr>
          <a:xfrm>
            <a:off x="609600" y="2678668"/>
            <a:ext cx="8534400" cy="369332"/>
          </a:xfrm>
          <a:prstGeom prst="rect">
            <a:avLst/>
          </a:prstGeom>
          <a:noFill/>
        </p:spPr>
        <p:txBody>
          <a:bodyPr wrap="square" rtlCol="0">
            <a:spAutoFit/>
          </a:bodyPr>
          <a:lstStyle/>
          <a:p>
            <a:r>
              <a:rPr lang="en-US" altLang="ko-KR" dirty="0" smtClean="0"/>
              <a:t>                          1                            2                          3                                  2,4 </a:t>
            </a:r>
            <a:endParaRPr lang="ko-KR" altLang="en-US" dirty="0"/>
          </a:p>
        </p:txBody>
      </p:sp>
      <p:sp>
        <p:nvSpPr>
          <p:cNvPr id="7" name="TextBox 6"/>
          <p:cNvSpPr txBox="1"/>
          <p:nvPr/>
        </p:nvSpPr>
        <p:spPr>
          <a:xfrm>
            <a:off x="2667000" y="3200400"/>
            <a:ext cx="609600" cy="369332"/>
          </a:xfrm>
          <a:prstGeom prst="rect">
            <a:avLst/>
          </a:prstGeom>
          <a:noFill/>
        </p:spPr>
        <p:txBody>
          <a:bodyPr wrap="square" rtlCol="0">
            <a:spAutoFit/>
          </a:bodyPr>
          <a:lstStyle/>
          <a:p>
            <a:r>
              <a:rPr lang="en-US" altLang="ko-KR" dirty="0" smtClean="0"/>
              <a:t>1</a:t>
            </a:r>
            <a:endParaRPr lang="ko-KR" altLang="en-US" dirty="0"/>
          </a:p>
        </p:txBody>
      </p:sp>
      <p:sp>
        <p:nvSpPr>
          <p:cNvPr id="8" name="TextBox 7"/>
          <p:cNvSpPr txBox="1"/>
          <p:nvPr/>
        </p:nvSpPr>
        <p:spPr>
          <a:xfrm>
            <a:off x="1295400" y="3657600"/>
            <a:ext cx="609600" cy="369332"/>
          </a:xfrm>
          <a:prstGeom prst="rect">
            <a:avLst/>
          </a:prstGeom>
          <a:noFill/>
        </p:spPr>
        <p:txBody>
          <a:bodyPr wrap="square" rtlCol="0">
            <a:spAutoFit/>
          </a:bodyPr>
          <a:lstStyle/>
          <a:p>
            <a:r>
              <a:rPr lang="en-US" altLang="ko-KR" dirty="0"/>
              <a:t>2</a:t>
            </a:r>
            <a:endParaRPr lang="ko-KR" altLang="en-US" dirty="0"/>
          </a:p>
        </p:txBody>
      </p:sp>
      <p:sp>
        <p:nvSpPr>
          <p:cNvPr id="9" name="TextBox 8"/>
          <p:cNvSpPr txBox="1"/>
          <p:nvPr/>
        </p:nvSpPr>
        <p:spPr>
          <a:xfrm>
            <a:off x="2209800" y="4097440"/>
            <a:ext cx="609600" cy="369332"/>
          </a:xfrm>
          <a:prstGeom prst="rect">
            <a:avLst/>
          </a:prstGeom>
          <a:noFill/>
        </p:spPr>
        <p:txBody>
          <a:bodyPr wrap="square" rtlCol="0">
            <a:spAutoFit/>
          </a:bodyPr>
          <a:lstStyle/>
          <a:p>
            <a:r>
              <a:rPr lang="en-US" altLang="ko-KR" dirty="0" smtClean="0"/>
              <a:t>3</a:t>
            </a:r>
            <a:endParaRPr lang="ko-KR" altLang="en-US" dirty="0"/>
          </a:p>
        </p:txBody>
      </p:sp>
      <p:sp>
        <p:nvSpPr>
          <p:cNvPr id="10" name="TextBox 9"/>
          <p:cNvSpPr txBox="1"/>
          <p:nvPr/>
        </p:nvSpPr>
        <p:spPr>
          <a:xfrm>
            <a:off x="2548994" y="4510314"/>
            <a:ext cx="651406" cy="369332"/>
          </a:xfrm>
          <a:prstGeom prst="rect">
            <a:avLst/>
          </a:prstGeom>
          <a:noFill/>
        </p:spPr>
        <p:txBody>
          <a:bodyPr wrap="square" rtlCol="0">
            <a:spAutoFit/>
          </a:bodyPr>
          <a:lstStyle/>
          <a:p>
            <a:r>
              <a:rPr lang="en-US" altLang="ko-KR" dirty="0" smtClean="0"/>
              <a:t>4</a:t>
            </a:r>
            <a:endParaRPr lang="ko-KR" altLang="en-US" dirty="0"/>
          </a:p>
        </p:txBody>
      </p:sp>
      <p:pic>
        <p:nvPicPr>
          <p:cNvPr id="5" name="그림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5146100"/>
            <a:ext cx="2507189" cy="1155796"/>
          </a:xfrm>
          <a:prstGeom prst="rect">
            <a:avLst/>
          </a:prstGeom>
        </p:spPr>
      </p:pic>
      <p:pic>
        <p:nvPicPr>
          <p:cNvPr id="4" name="그림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346" y="5133646"/>
            <a:ext cx="1226306" cy="1226306"/>
          </a:xfrm>
          <a:prstGeom prst="rect">
            <a:avLst/>
          </a:prstGeom>
        </p:spPr>
      </p:pic>
      <p:pic>
        <p:nvPicPr>
          <p:cNvPr id="11" name="그림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9202" y="5342835"/>
            <a:ext cx="2699656" cy="766163"/>
          </a:xfrm>
          <a:prstGeom prst="rect">
            <a:avLst/>
          </a:prstGeom>
        </p:spPr>
      </p:pic>
    </p:spTree>
    <p:extLst>
      <p:ext uri="{BB962C8B-B14F-4D97-AF65-F5344CB8AC3E}">
        <p14:creationId xmlns:p14="http://schemas.microsoft.com/office/powerpoint/2010/main" val="819224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p:cNvSpPr>
          <p:nvPr/>
        </p:nvSpPr>
        <p:spPr bwMode="auto">
          <a:xfrm>
            <a:off x="457200" y="152400"/>
            <a:ext cx="8229600" cy="1143000"/>
          </a:xfrm>
          <a:prstGeom prst="rect">
            <a:avLst/>
          </a:prstGeom>
          <a:noFill/>
          <a:ln w="9525">
            <a:noFill/>
            <a:miter lim="800000"/>
            <a:headEnd/>
            <a:tailEnd/>
          </a:ln>
        </p:spPr>
        <p:txBody>
          <a:bodyPr anchor="ctr"/>
          <a:lstStyle/>
          <a:p>
            <a:pPr algn="ctr" eaLnBrk="0" hangingPunct="0"/>
            <a:r>
              <a:rPr lang="en-US" altLang="ja-JP" sz="2900" dirty="0" smtClean="0">
                <a:solidFill>
                  <a:srgbClr val="7B9899"/>
                </a:solidFill>
                <a:latin typeface="Georgia" pitchFamily="18" charset="0"/>
                <a:ea typeface="ＭＳ Ｐゴシック" pitchFamily="34" charset="-128"/>
              </a:rPr>
              <a:t>Suggestive Contour from 3D Mesh Model</a:t>
            </a:r>
            <a:endParaRPr lang="ja-JP" altLang="en-US" sz="2900" dirty="0">
              <a:solidFill>
                <a:srgbClr val="7B9899"/>
              </a:solidFill>
              <a:latin typeface="Georgia" pitchFamily="18" charset="0"/>
              <a:ea typeface="ＭＳ Ｐゴシック" pitchFamily="34" charset="-128"/>
            </a:endParaRPr>
          </a:p>
        </p:txBody>
      </p:sp>
      <p:sp>
        <p:nvSpPr>
          <p:cNvPr id="24578" name="コンテンツ プレースホルダ 2"/>
          <p:cNvSpPr>
            <a:spLocks/>
          </p:cNvSpPr>
          <p:nvPr/>
        </p:nvSpPr>
        <p:spPr bwMode="auto">
          <a:xfrm>
            <a:off x="381000" y="1447800"/>
            <a:ext cx="8564563" cy="2362200"/>
          </a:xfrm>
          <a:prstGeom prst="rect">
            <a:avLst/>
          </a:prstGeom>
          <a:noFill/>
          <a:ln w="9525">
            <a:noFill/>
            <a:miter lim="800000"/>
            <a:headEnd/>
            <a:tailEnd/>
          </a:ln>
        </p:spPr>
        <p:txBody>
          <a:bodyPr/>
          <a:lstStyle/>
          <a:p>
            <a:pPr marL="273050" indent="-273050" eaLnBrk="0" hangingPunct="0">
              <a:spcBef>
                <a:spcPct val="20000"/>
              </a:spcBef>
              <a:buClr>
                <a:schemeClr val="accent1"/>
              </a:buClr>
              <a:buSzPct val="85000"/>
              <a:buFont typeface="Wingdings 2" pitchFamily="18" charset="2"/>
              <a:buChar char=""/>
            </a:pPr>
            <a:r>
              <a:rPr lang="en-US" altLang="ja-JP" sz="2000" dirty="0" smtClean="0">
                <a:latin typeface="Georgia" pitchFamily="18" charset="0"/>
                <a:ea typeface="ＭＳ Ｐゴシック" pitchFamily="34" charset="-128"/>
              </a:rPr>
              <a:t>Suggestive contour</a:t>
            </a:r>
            <a:endParaRPr lang="en-US" altLang="ja-JP" sz="2000" dirty="0">
              <a:latin typeface="Georgia" pitchFamily="18" charset="0"/>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r>
              <a:rPr lang="en-US" altLang="ja-JP" dirty="0" smtClean="0">
                <a:solidFill>
                  <a:schemeClr val="tx2"/>
                </a:solidFill>
                <a:latin typeface="Georgia" pitchFamily="18" charset="0"/>
                <a:ea typeface="ＭＳ Ｐゴシック" pitchFamily="34" charset="-128"/>
              </a:rPr>
              <a:t>Provide more </a:t>
            </a:r>
            <a:r>
              <a:rPr lang="en-US" altLang="ja-JP" dirty="0">
                <a:solidFill>
                  <a:schemeClr val="tx2"/>
                </a:solidFill>
                <a:latin typeface="Georgia" pitchFamily="18" charset="0"/>
                <a:ea typeface="ＭＳ Ｐゴシック" pitchFamily="34" charset="-128"/>
              </a:rPr>
              <a:t>detailed information </a:t>
            </a:r>
            <a:r>
              <a:rPr lang="en-US" altLang="ja-JP" dirty="0" smtClean="0">
                <a:solidFill>
                  <a:schemeClr val="tx2"/>
                </a:solidFill>
                <a:latin typeface="Georgia" pitchFamily="18" charset="0"/>
                <a:ea typeface="ＭＳ Ｐゴシック" pitchFamily="34" charset="-128"/>
              </a:rPr>
              <a:t>than boundaries, ridges and valleys</a:t>
            </a:r>
            <a:endParaRPr lang="en-US" altLang="ja-JP" dirty="0">
              <a:solidFill>
                <a:schemeClr val="tx2"/>
              </a:solidFill>
              <a:latin typeface="Georgia" pitchFamily="18" charset="0"/>
              <a:ea typeface="ＭＳ Ｐゴシック" pitchFamily="34" charset="-128"/>
            </a:endParaRPr>
          </a:p>
          <a:p>
            <a:pPr marL="273050" indent="-273050" eaLnBrk="0" hangingPunct="0">
              <a:spcBef>
                <a:spcPct val="20000"/>
              </a:spcBef>
              <a:buClr>
                <a:schemeClr val="accent1"/>
              </a:buClr>
              <a:buSzPct val="85000"/>
              <a:buFont typeface="Wingdings 2" pitchFamily="18" charset="2"/>
              <a:buChar char=""/>
            </a:pPr>
            <a:r>
              <a:rPr lang="en-US" altLang="ja-JP" sz="2000" dirty="0" smtClean="0">
                <a:latin typeface="Georgia" pitchFamily="18" charset="0"/>
                <a:ea typeface="ＭＳ Ｐゴシック" pitchFamily="34" charset="-128"/>
              </a:rPr>
              <a:t>14 regularly rotated projected viewpoints from 3D model</a:t>
            </a:r>
            <a:endParaRPr lang="en-US" altLang="ja-JP" sz="2000" dirty="0">
              <a:latin typeface="Georgia" pitchFamily="18" charset="0"/>
              <a:ea typeface="ＭＳ Ｐゴシック" pitchFamily="34" charset="-128"/>
            </a:endParaRPr>
          </a:p>
        </p:txBody>
      </p:sp>
      <p:pic>
        <p:nvPicPr>
          <p:cNvPr id="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819400"/>
            <a:ext cx="8458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08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タイトル 1"/>
          <p:cNvSpPr>
            <a:spLocks/>
          </p:cNvSpPr>
          <p:nvPr/>
        </p:nvSpPr>
        <p:spPr bwMode="auto">
          <a:xfrm>
            <a:off x="457200" y="76200"/>
            <a:ext cx="8229600" cy="1143000"/>
          </a:xfrm>
          <a:prstGeom prst="rect">
            <a:avLst/>
          </a:prstGeom>
          <a:noFill/>
          <a:ln w="9525">
            <a:noFill/>
            <a:miter lim="800000"/>
            <a:headEnd/>
            <a:tailEnd/>
          </a:ln>
        </p:spPr>
        <p:txBody>
          <a:bodyPr anchor="ctr"/>
          <a:lstStyle/>
          <a:p>
            <a:pPr algn="ctr" eaLnBrk="0" hangingPunct="0"/>
            <a:r>
              <a:rPr lang="en-US" altLang="ja-JP" sz="2900" dirty="0" smtClean="0">
                <a:solidFill>
                  <a:srgbClr val="7B9899"/>
                </a:solidFill>
                <a:latin typeface="Georgia" pitchFamily="18" charset="0"/>
                <a:ea typeface="ＭＳ Ｐゴシック" pitchFamily="34" charset="-128"/>
              </a:rPr>
              <a:t>HOG-DTF Descriptor Extraction</a:t>
            </a:r>
            <a:endParaRPr lang="ja-JP" altLang="en-US" sz="2900" dirty="0">
              <a:solidFill>
                <a:srgbClr val="7B9899"/>
              </a:solidFill>
              <a:latin typeface="Georgia" pitchFamily="18" charset="0"/>
              <a:ea typeface="ＭＳ Ｐゴシック" pitchFamily="34" charset="-128"/>
            </a:endParaRPr>
          </a:p>
        </p:txBody>
      </p:sp>
      <p:sp>
        <p:nvSpPr>
          <p:cNvPr id="25602" name="コンテンツ プレースホルダ 2"/>
          <p:cNvSpPr>
            <a:spLocks/>
          </p:cNvSpPr>
          <p:nvPr/>
        </p:nvSpPr>
        <p:spPr bwMode="auto">
          <a:xfrm>
            <a:off x="457200" y="1447800"/>
            <a:ext cx="8305800" cy="4525963"/>
          </a:xfrm>
          <a:prstGeom prst="rect">
            <a:avLst/>
          </a:prstGeom>
          <a:noFill/>
          <a:ln w="9525">
            <a:noFill/>
            <a:miter lim="800000"/>
            <a:headEnd/>
            <a:tailEnd/>
          </a:ln>
        </p:spPr>
        <p:txBody>
          <a:bodyPr/>
          <a:lstStyle/>
          <a:p>
            <a:pPr marL="273050" indent="-273050" eaLnBrk="0" hangingPunct="0">
              <a:spcBef>
                <a:spcPct val="20000"/>
              </a:spcBef>
              <a:buClr>
                <a:schemeClr val="accent1"/>
              </a:buClr>
              <a:buSzPct val="85000"/>
              <a:buFont typeface="Wingdings 2" pitchFamily="18" charset="2"/>
              <a:buChar char=""/>
            </a:pPr>
            <a:r>
              <a:rPr lang="en-US" altLang="ja-JP" sz="2000" dirty="0" smtClean="0">
                <a:latin typeface="Georgia" pitchFamily="18" charset="0"/>
                <a:ea typeface="ＭＳ Ｐゴシック" pitchFamily="34" charset="-128"/>
              </a:rPr>
              <a:t>Each suggestive contour pixel is represented as a 2D ellipsoidal model in the topological space of </a:t>
            </a:r>
            <a:r>
              <a:rPr lang="en-US" altLang="ja-JP" sz="2000" dirty="0" smtClean="0">
                <a:solidFill>
                  <a:srgbClr val="FF0000"/>
                </a:solidFill>
                <a:latin typeface="Georgia" pitchFamily="18" charset="0"/>
                <a:ea typeface="ＭＳ Ｐゴシック" pitchFamily="34" charset="-128"/>
              </a:rPr>
              <a:t>D</a:t>
            </a:r>
            <a:r>
              <a:rPr lang="en-US" altLang="ja-JP" sz="2000" dirty="0" smtClean="0">
                <a:latin typeface="Georgia" pitchFamily="18" charset="0"/>
                <a:ea typeface="ＭＳ Ｐゴシック" pitchFamily="34" charset="-128"/>
              </a:rPr>
              <a:t>iffusion </a:t>
            </a:r>
            <a:r>
              <a:rPr lang="en-US" altLang="ja-JP" sz="2000" dirty="0" smtClean="0">
                <a:solidFill>
                  <a:srgbClr val="FF0000"/>
                </a:solidFill>
                <a:latin typeface="Georgia" pitchFamily="18" charset="0"/>
                <a:ea typeface="ＭＳ Ｐゴシック" pitchFamily="34" charset="-128"/>
              </a:rPr>
              <a:t>T</a:t>
            </a:r>
            <a:r>
              <a:rPr lang="en-US" altLang="ja-JP" sz="2000" dirty="0" smtClean="0">
                <a:latin typeface="Georgia" pitchFamily="18" charset="0"/>
                <a:ea typeface="ＭＳ Ｐゴシック" pitchFamily="34" charset="-128"/>
              </a:rPr>
              <a:t>ensor </a:t>
            </a:r>
            <a:r>
              <a:rPr lang="en-US" altLang="ja-JP" sz="2000" dirty="0" smtClean="0">
                <a:solidFill>
                  <a:srgbClr val="FF0000"/>
                </a:solidFill>
                <a:latin typeface="Georgia" pitchFamily="18" charset="0"/>
                <a:ea typeface="ＭＳ Ｐゴシック" pitchFamily="34" charset="-128"/>
              </a:rPr>
              <a:t>F</a:t>
            </a:r>
            <a:r>
              <a:rPr lang="en-US" altLang="ja-JP" sz="2000" dirty="0" smtClean="0">
                <a:latin typeface="Georgia" pitchFamily="18" charset="0"/>
                <a:ea typeface="ＭＳ Ｐゴシック" pitchFamily="34" charset="-128"/>
              </a:rPr>
              <a:t>ields</a:t>
            </a:r>
            <a:endParaRPr lang="en-US" altLang="ja-JP" sz="2000" dirty="0">
              <a:latin typeface="Georgia" pitchFamily="18" charset="0"/>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r>
              <a:rPr lang="en-US" altLang="ja-JP" dirty="0" smtClean="0">
                <a:solidFill>
                  <a:schemeClr val="tx2"/>
                </a:solidFill>
                <a:latin typeface="Georgia" pitchFamily="18" charset="0"/>
                <a:ea typeface="ＭＳ Ｐゴシック" pitchFamily="34" charset="-128"/>
              </a:rPr>
              <a:t>Normalize the feature vectors obtained from projected suggestive contours</a:t>
            </a:r>
          </a:p>
          <a:p>
            <a:pPr marL="547688" lvl="1" indent="-273050" eaLnBrk="0" hangingPunct="0">
              <a:spcBef>
                <a:spcPct val="20000"/>
              </a:spcBef>
              <a:buClr>
                <a:schemeClr val="accent2"/>
              </a:buClr>
              <a:buSzPct val="70000"/>
              <a:buFont typeface="Wingdings" pitchFamily="2" charset="2"/>
              <a:buChar char=""/>
            </a:pPr>
            <a:r>
              <a:rPr lang="en-US" altLang="ja-JP" dirty="0" smtClean="0">
                <a:solidFill>
                  <a:schemeClr val="tx2"/>
                </a:solidFill>
                <a:latin typeface="Georgia" pitchFamily="18" charset="0"/>
                <a:ea typeface="ＭＳ Ｐゴシック" pitchFamily="34" charset="-128"/>
              </a:rPr>
              <a:t>Represent as a Histogram of Oriented Gradient using the properties of diffusion tensor fields</a:t>
            </a:r>
          </a:p>
          <a:p>
            <a:pPr marL="547688" lvl="1" indent="-273050" eaLnBrk="0" hangingPunct="0">
              <a:spcBef>
                <a:spcPct val="20000"/>
              </a:spcBef>
              <a:buClr>
                <a:schemeClr val="accent2"/>
              </a:buClr>
              <a:buSzPct val="70000"/>
              <a:buFont typeface="Wingdings" pitchFamily="2" charset="2"/>
              <a:buChar char=""/>
            </a:pPr>
            <a:r>
              <a:rPr lang="en-US" altLang="ja-JP" dirty="0" smtClean="0">
                <a:solidFill>
                  <a:schemeClr val="tx2"/>
                </a:solidFill>
                <a:latin typeface="Georgia" pitchFamily="18" charset="0"/>
                <a:ea typeface="ＭＳ Ｐゴシック" pitchFamily="34" charset="-128"/>
              </a:rPr>
              <a:t>Robust against translation, rotation, and partial occlusions</a:t>
            </a:r>
            <a:endParaRPr lang="en-US" altLang="ja-JP" dirty="0">
              <a:solidFill>
                <a:schemeClr val="tx2"/>
              </a:solidFill>
              <a:latin typeface="Georgia" pitchFamily="18" charset="0"/>
              <a:ea typeface="ＭＳ Ｐゴシック" pitchFamily="34" charset="-128"/>
            </a:endParaRPr>
          </a:p>
        </p:txBody>
      </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710" y="3425242"/>
            <a:ext cx="2072344" cy="162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731" y="4800600"/>
            <a:ext cx="2230302" cy="153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6548" y="4101658"/>
            <a:ext cx="2958852" cy="1397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직선 화살표 연결선 32"/>
          <p:cNvCxnSpPr/>
          <p:nvPr/>
        </p:nvCxnSpPr>
        <p:spPr>
          <a:xfrm>
            <a:off x="5534710" y="4800600"/>
            <a:ext cx="4218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733800"/>
            <a:ext cx="2152787" cy="2228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5" name="직선 화살표 연결선 34"/>
          <p:cNvCxnSpPr/>
          <p:nvPr/>
        </p:nvCxnSpPr>
        <p:spPr>
          <a:xfrm>
            <a:off x="2549962" y="4800600"/>
            <a:ext cx="4218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33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タイトル 1"/>
          <p:cNvSpPr>
            <a:spLocks/>
          </p:cNvSpPr>
          <p:nvPr/>
        </p:nvSpPr>
        <p:spPr bwMode="auto">
          <a:xfrm>
            <a:off x="457200" y="76200"/>
            <a:ext cx="8229600" cy="1143000"/>
          </a:xfrm>
          <a:prstGeom prst="rect">
            <a:avLst/>
          </a:prstGeom>
          <a:noFill/>
          <a:ln w="9525">
            <a:noFill/>
            <a:miter lim="800000"/>
            <a:headEnd/>
            <a:tailEnd/>
          </a:ln>
        </p:spPr>
        <p:txBody>
          <a:bodyPr anchor="ctr"/>
          <a:lstStyle/>
          <a:p>
            <a:pPr algn="ctr" eaLnBrk="0" hangingPunct="0"/>
            <a:r>
              <a:rPr lang="en-US" altLang="ja-JP" sz="2900" dirty="0" smtClean="0">
                <a:solidFill>
                  <a:srgbClr val="7B9899"/>
                </a:solidFill>
                <a:latin typeface="Georgia" pitchFamily="18" charset="0"/>
                <a:ea typeface="ＭＳ Ｐゴシック" pitchFamily="34" charset="-128"/>
              </a:rPr>
              <a:t>3D Model Retrieval</a:t>
            </a:r>
            <a:endParaRPr lang="ja-JP" altLang="en-US" sz="2900" dirty="0">
              <a:solidFill>
                <a:srgbClr val="7B9899"/>
              </a:solidFill>
              <a:latin typeface="Georgia" pitchFamily="18" charset="0"/>
              <a:ea typeface="ＭＳ Ｐゴシック" pitchFamily="34" charset="-128"/>
            </a:endParaRPr>
          </a:p>
        </p:txBody>
      </p:sp>
      <p:sp>
        <p:nvSpPr>
          <p:cNvPr id="25602" name="コンテンツ プレースホルダ 2"/>
          <p:cNvSpPr>
            <a:spLocks/>
          </p:cNvSpPr>
          <p:nvPr/>
        </p:nvSpPr>
        <p:spPr bwMode="auto">
          <a:xfrm>
            <a:off x="457200" y="1447800"/>
            <a:ext cx="8305800" cy="4525963"/>
          </a:xfrm>
          <a:prstGeom prst="rect">
            <a:avLst/>
          </a:prstGeom>
          <a:noFill/>
          <a:ln w="9525">
            <a:noFill/>
            <a:miter lim="800000"/>
            <a:headEnd/>
            <a:tailEnd/>
          </a:ln>
        </p:spPr>
        <p:txBody>
          <a:bodyPr/>
          <a:lstStyle/>
          <a:p>
            <a:pPr marL="273050" indent="-273050" eaLnBrk="0" hangingPunct="0">
              <a:spcBef>
                <a:spcPct val="20000"/>
              </a:spcBef>
              <a:buClr>
                <a:schemeClr val="accent1"/>
              </a:buClr>
              <a:buSzPct val="85000"/>
              <a:buFont typeface="Wingdings 2" pitchFamily="18" charset="2"/>
              <a:buChar char=""/>
            </a:pPr>
            <a:r>
              <a:rPr lang="en-US" altLang="ja-JP" sz="2000" dirty="0" smtClean="0">
                <a:latin typeface="Georgia" pitchFamily="18" charset="0"/>
                <a:ea typeface="ＭＳ Ｐゴシック" pitchFamily="34" charset="-128"/>
              </a:rPr>
              <a:t>Retrieve the 3D models between the query image and view images of a 3D model</a:t>
            </a:r>
            <a:endParaRPr lang="en-US" altLang="ja-JP" sz="2000" dirty="0">
              <a:latin typeface="Georgia" pitchFamily="18" charset="0"/>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r>
              <a:rPr lang="en-US" altLang="ja-JP" dirty="0" smtClean="0">
                <a:solidFill>
                  <a:schemeClr val="tx2"/>
                </a:solidFill>
                <a:latin typeface="Georgia" pitchFamily="18" charset="0"/>
                <a:ea typeface="ＭＳ Ｐゴシック" pitchFamily="34" charset="-128"/>
              </a:rPr>
              <a:t>Using Euclidean distance </a:t>
            </a:r>
          </a:p>
          <a:p>
            <a:pPr marL="547688" lvl="1" indent="-273050" eaLnBrk="0" hangingPunct="0">
              <a:spcBef>
                <a:spcPct val="20000"/>
              </a:spcBef>
              <a:buClr>
                <a:schemeClr val="accent2"/>
              </a:buClr>
              <a:buSzPct val="70000"/>
              <a:buFont typeface="Wingdings" pitchFamily="2" charset="2"/>
              <a:buChar char=""/>
            </a:pPr>
            <a:r>
              <a:rPr lang="en-US" altLang="ja-JP" dirty="0" smtClean="0">
                <a:solidFill>
                  <a:schemeClr val="tx2"/>
                </a:solidFill>
                <a:latin typeface="Georgia" pitchFamily="18" charset="0"/>
                <a:ea typeface="ＭＳ Ｐゴシック" pitchFamily="34" charset="-128"/>
              </a:rPr>
              <a:t>View-based 3D model retrieval provides top 3D models and their poses</a:t>
            </a:r>
            <a:r>
              <a:rPr lang="en-US" altLang="ja-JP" dirty="0" smtClean="0">
                <a:solidFill>
                  <a:schemeClr val="tx2"/>
                </a:solidFill>
                <a:latin typeface="Georgia" pitchFamily="18" charset="0"/>
                <a:ea typeface="ＭＳ Ｐゴシック" pitchFamily="34" charset="-128"/>
                <a:sym typeface="Wingdings" pitchFamily="2" charset="2"/>
              </a:rPr>
              <a:t> easy to understand user’s viewpoint of the query</a:t>
            </a:r>
            <a:endParaRPr lang="en-US" altLang="ja-JP" dirty="0">
              <a:solidFill>
                <a:schemeClr val="tx2"/>
              </a:solidFill>
              <a:latin typeface="Georgia" pitchFamily="18" charset="0"/>
              <a:ea typeface="ＭＳ Ｐゴシック" pitchFamily="34"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943" y="3161187"/>
            <a:ext cx="3962400" cy="148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26745"/>
            <a:ext cx="4191000" cy="152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228" y="4697938"/>
            <a:ext cx="3947886" cy="152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3642" y="4697939"/>
            <a:ext cx="4009906" cy="152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511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468313" y="914400"/>
            <a:ext cx="8137525" cy="1728787"/>
          </a:xfrm>
        </p:spPr>
        <p:txBody>
          <a:bodyPr/>
          <a:lstStyle/>
          <a:p>
            <a:pPr eaLnBrk="1" hangingPunct="1"/>
            <a:r>
              <a:rPr lang="en-US" altLang="ja-JP" dirty="0" smtClean="0"/>
              <a:t>Sparse Coding with HOG-DTF Features</a:t>
            </a:r>
            <a:endParaRPr lang="el-GR" altLang="ja-JP" dirty="0" smtClean="0"/>
          </a:p>
        </p:txBody>
      </p:sp>
      <p:sp>
        <p:nvSpPr>
          <p:cNvPr id="26626" name="Rectangle 7"/>
          <p:cNvSpPr>
            <a:spLocks noGrp="1" noChangeArrowheads="1"/>
          </p:cNvSpPr>
          <p:nvPr>
            <p:ph type="body" idx="4294967295"/>
          </p:nvPr>
        </p:nvSpPr>
        <p:spPr>
          <a:xfrm>
            <a:off x="755650" y="3124200"/>
            <a:ext cx="7969250" cy="2087563"/>
          </a:xfrm>
        </p:spPr>
        <p:txBody>
          <a:bodyPr/>
          <a:lstStyle/>
          <a:p>
            <a:pPr algn="ctr" eaLnBrk="1" hangingPunct="1">
              <a:buFontTx/>
              <a:buNone/>
            </a:pPr>
            <a:r>
              <a:rPr lang="en-US" altLang="ja-JP" dirty="0" err="1" smtClean="0">
                <a:ea typeface="ＭＳ Ｐゴシック" pitchFamily="34" charset="-128"/>
              </a:rPr>
              <a:t>S.M.Yoon</a:t>
            </a:r>
            <a:r>
              <a:rPr lang="en-US" altLang="ja-JP" dirty="0" smtClean="0">
                <a:ea typeface="ＭＳ Ｐゴシック" pitchFamily="34" charset="-128"/>
              </a:rPr>
              <a:t>, </a:t>
            </a:r>
            <a:r>
              <a:rPr lang="en-US" altLang="ja-JP" dirty="0" err="1" smtClean="0">
                <a:ea typeface="ＭＳ Ｐゴシック" pitchFamily="34" charset="-128"/>
              </a:rPr>
              <a:t>G.J.Yoon</a:t>
            </a:r>
            <a:r>
              <a:rPr lang="en-US" altLang="ja-JP" dirty="0" smtClean="0">
                <a:ea typeface="ＭＳ Ｐゴシック" pitchFamily="34" charset="-128"/>
              </a:rPr>
              <a:t>, </a:t>
            </a:r>
            <a:r>
              <a:rPr lang="en-US" altLang="ja-JP" dirty="0" err="1" smtClean="0">
                <a:ea typeface="ＭＳ Ｐゴシック" pitchFamily="34" charset="-128"/>
              </a:rPr>
              <a:t>T.Schreck</a:t>
            </a:r>
            <a:endParaRPr lang="en-US" altLang="ja-JP" dirty="0" smtClean="0">
              <a:ea typeface="ＭＳ Ｐゴシック" pitchFamily="34" charset="-128"/>
            </a:endParaRPr>
          </a:p>
          <a:p>
            <a:pPr algn="ctr" eaLnBrk="1" hangingPunct="1">
              <a:buFontTx/>
              <a:buNone/>
            </a:pPr>
            <a:r>
              <a:rPr lang="en-US" altLang="ja-JP" dirty="0" smtClean="0">
                <a:ea typeface="ＭＳ Ｐゴシック" pitchFamily="34" charset="-128"/>
              </a:rPr>
              <a:t>Yonsei </a:t>
            </a:r>
            <a:r>
              <a:rPr lang="en-US" altLang="ja-JP" dirty="0" err="1" smtClean="0">
                <a:ea typeface="ＭＳ Ｐゴシック" pitchFamily="34" charset="-128"/>
              </a:rPr>
              <a:t>Univerisity</a:t>
            </a:r>
            <a:r>
              <a:rPr lang="en-US" altLang="ja-JP" dirty="0" smtClean="0">
                <a:ea typeface="ＭＳ Ｐゴシック" pitchFamily="34" charset="-128"/>
              </a:rPr>
              <a:t>, Korea</a:t>
            </a:r>
          </a:p>
          <a:p>
            <a:pPr algn="ctr" eaLnBrk="1" hangingPunct="1">
              <a:buFontTx/>
              <a:buNone/>
            </a:pPr>
            <a:r>
              <a:rPr lang="en-US" altLang="ja-JP" dirty="0" smtClean="0">
                <a:ea typeface="ＭＳ Ｐゴシック" pitchFamily="34" charset="-128"/>
              </a:rPr>
              <a:t>National Institute for Mathematical Science, Korea</a:t>
            </a:r>
          </a:p>
          <a:p>
            <a:pPr algn="ctr" eaLnBrk="1" hangingPunct="1">
              <a:buNone/>
            </a:pPr>
            <a:r>
              <a:rPr lang="en-US" altLang="ja-JP" sz="2800" dirty="0" err="1">
                <a:ea typeface="ＭＳ Ｐゴシック" pitchFamily="34" charset="-128"/>
              </a:rPr>
              <a:t>Universität</a:t>
            </a:r>
            <a:r>
              <a:rPr lang="en-US" altLang="ja-JP" sz="2800" dirty="0">
                <a:ea typeface="ＭＳ Ｐゴシック" pitchFamily="34" charset="-128"/>
              </a:rPr>
              <a:t> </a:t>
            </a:r>
            <a:r>
              <a:rPr lang="en-US" altLang="ja-JP" sz="2800" dirty="0" smtClean="0">
                <a:ea typeface="ＭＳ Ｐゴシック" pitchFamily="34" charset="-128"/>
              </a:rPr>
              <a:t>Konstanz, Germany</a:t>
            </a:r>
            <a:endParaRPr lang="en-US" altLang="ja-JP" dirty="0" smtClean="0">
              <a:ea typeface="ＭＳ Ｐゴシック" pitchFamily="34" charset="-128"/>
            </a:endParaRPr>
          </a:p>
          <a:p>
            <a:pPr algn="ctr" eaLnBrk="1" hangingPunct="1">
              <a:buFontTx/>
              <a:buNone/>
            </a:pPr>
            <a:endParaRPr lang="en-US" altLang="ja-JP" dirty="0" smtClean="0">
              <a:ea typeface="ＭＳ Ｐゴシック" pitchFamily="34" charset="-128"/>
            </a:endParaRPr>
          </a:p>
        </p:txBody>
      </p:sp>
      <p:pic>
        <p:nvPicPr>
          <p:cNvPr id="5" name="그림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088087"/>
            <a:ext cx="2628900" cy="1085850"/>
          </a:xfrm>
          <a:prstGeom prst="rect">
            <a:avLst/>
          </a:prstGeom>
        </p:spPr>
      </p:pic>
      <p:sp>
        <p:nvSpPr>
          <p:cNvPr id="7" name="TextBox 6"/>
          <p:cNvSpPr txBox="1"/>
          <p:nvPr/>
        </p:nvSpPr>
        <p:spPr>
          <a:xfrm>
            <a:off x="2195286" y="3059668"/>
            <a:ext cx="6034314" cy="369332"/>
          </a:xfrm>
          <a:prstGeom prst="rect">
            <a:avLst/>
          </a:prstGeom>
          <a:noFill/>
        </p:spPr>
        <p:txBody>
          <a:bodyPr wrap="square" rtlCol="0">
            <a:spAutoFit/>
          </a:bodyPr>
          <a:lstStyle/>
          <a:p>
            <a:r>
              <a:rPr lang="en-US" altLang="ko-KR" dirty="0" smtClean="0"/>
              <a:t>                        1                       2                         3           </a:t>
            </a:r>
            <a:endParaRPr lang="ko-KR" altLang="en-US" dirty="0"/>
          </a:p>
        </p:txBody>
      </p:sp>
      <p:sp>
        <p:nvSpPr>
          <p:cNvPr id="10" name="TextBox 9"/>
          <p:cNvSpPr txBox="1"/>
          <p:nvPr/>
        </p:nvSpPr>
        <p:spPr>
          <a:xfrm>
            <a:off x="2514600" y="3593068"/>
            <a:ext cx="609600" cy="369332"/>
          </a:xfrm>
          <a:prstGeom prst="rect">
            <a:avLst/>
          </a:prstGeom>
          <a:noFill/>
        </p:spPr>
        <p:txBody>
          <a:bodyPr wrap="square" rtlCol="0">
            <a:spAutoFit/>
          </a:bodyPr>
          <a:lstStyle/>
          <a:p>
            <a:r>
              <a:rPr lang="en-US" altLang="ko-KR" dirty="0" smtClean="0"/>
              <a:t>1</a:t>
            </a:r>
            <a:endParaRPr lang="ko-KR" altLang="en-US" dirty="0"/>
          </a:p>
        </p:txBody>
      </p:sp>
      <p:sp>
        <p:nvSpPr>
          <p:cNvPr id="11" name="TextBox 10"/>
          <p:cNvSpPr txBox="1"/>
          <p:nvPr/>
        </p:nvSpPr>
        <p:spPr>
          <a:xfrm>
            <a:off x="1981200" y="4583668"/>
            <a:ext cx="609600" cy="369332"/>
          </a:xfrm>
          <a:prstGeom prst="rect">
            <a:avLst/>
          </a:prstGeom>
          <a:noFill/>
        </p:spPr>
        <p:txBody>
          <a:bodyPr wrap="square" rtlCol="0">
            <a:spAutoFit/>
          </a:bodyPr>
          <a:lstStyle/>
          <a:p>
            <a:r>
              <a:rPr lang="en-US" altLang="ko-KR" dirty="0"/>
              <a:t>3</a:t>
            </a:r>
            <a:endParaRPr lang="ko-KR" altLang="en-US" dirty="0"/>
          </a:p>
        </p:txBody>
      </p:sp>
      <p:pic>
        <p:nvPicPr>
          <p:cNvPr id="13" name="그림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105400"/>
            <a:ext cx="1226306" cy="1226306"/>
          </a:xfrm>
          <a:prstGeom prst="rect">
            <a:avLst/>
          </a:prstGeom>
        </p:spPr>
      </p:pic>
      <p:pic>
        <p:nvPicPr>
          <p:cNvPr id="2" name="그림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5971" y="5266798"/>
            <a:ext cx="4306732" cy="903510"/>
          </a:xfrm>
          <a:prstGeom prst="rect">
            <a:avLst/>
          </a:prstGeom>
        </p:spPr>
      </p:pic>
      <p:sp>
        <p:nvSpPr>
          <p:cNvPr id="12" name="TextBox 11"/>
          <p:cNvSpPr txBox="1"/>
          <p:nvPr/>
        </p:nvSpPr>
        <p:spPr>
          <a:xfrm>
            <a:off x="609600" y="4082926"/>
            <a:ext cx="609600" cy="369332"/>
          </a:xfrm>
          <a:prstGeom prst="rect">
            <a:avLst/>
          </a:prstGeom>
          <a:noFill/>
        </p:spPr>
        <p:txBody>
          <a:bodyPr wrap="square" rtlCol="0">
            <a:spAutoFit/>
          </a:bodyPr>
          <a:lstStyle/>
          <a:p>
            <a:r>
              <a:rPr lang="en-US" altLang="ko-KR" dirty="0" smtClean="0"/>
              <a:t>2</a:t>
            </a:r>
            <a:endParaRPr lang="ko-KR" altLang="en-US" dirty="0"/>
          </a:p>
        </p:txBody>
      </p:sp>
    </p:spTree>
    <p:extLst>
      <p:ext uri="{BB962C8B-B14F-4D97-AF65-F5344CB8AC3E}">
        <p14:creationId xmlns:p14="http://schemas.microsoft.com/office/powerpoint/2010/main" val="2806891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p:cNvSpPr>
          <p:nvPr/>
        </p:nvSpPr>
        <p:spPr bwMode="auto">
          <a:xfrm>
            <a:off x="457200" y="152400"/>
            <a:ext cx="8229600" cy="1143000"/>
          </a:xfrm>
          <a:prstGeom prst="rect">
            <a:avLst/>
          </a:prstGeom>
          <a:noFill/>
          <a:ln w="9525">
            <a:noFill/>
            <a:miter lim="800000"/>
            <a:headEnd/>
            <a:tailEnd/>
          </a:ln>
        </p:spPr>
        <p:txBody>
          <a:bodyPr anchor="ctr"/>
          <a:lstStyle/>
          <a:p>
            <a:pPr algn="ctr" eaLnBrk="0" hangingPunct="0"/>
            <a:r>
              <a:rPr lang="en-US" altLang="ja-JP" sz="2900" dirty="0" smtClean="0">
                <a:solidFill>
                  <a:srgbClr val="7B9899"/>
                </a:solidFill>
                <a:latin typeface="Georgia" pitchFamily="18" charset="0"/>
                <a:ea typeface="ＭＳ Ｐゴシック" pitchFamily="34" charset="-128"/>
              </a:rPr>
              <a:t>HOG-DTF Descriptor from Suggestive Contour</a:t>
            </a:r>
            <a:endParaRPr lang="ja-JP" altLang="en-US" sz="2900" dirty="0">
              <a:solidFill>
                <a:srgbClr val="7B9899"/>
              </a:solidFill>
              <a:latin typeface="Georgia" pitchFamily="18" charset="0"/>
              <a:ea typeface="ＭＳ Ｐゴシック" pitchFamily="34" charset="-128"/>
            </a:endParaRPr>
          </a:p>
        </p:txBody>
      </p:sp>
      <p:sp>
        <p:nvSpPr>
          <p:cNvPr id="24578" name="コンテンツ プレースホルダ 2"/>
          <p:cNvSpPr>
            <a:spLocks/>
          </p:cNvSpPr>
          <p:nvPr/>
        </p:nvSpPr>
        <p:spPr bwMode="auto">
          <a:xfrm>
            <a:off x="381000" y="1447800"/>
            <a:ext cx="8564563" cy="2362200"/>
          </a:xfrm>
          <a:prstGeom prst="rect">
            <a:avLst/>
          </a:prstGeom>
          <a:noFill/>
          <a:ln w="9525">
            <a:noFill/>
            <a:miter lim="800000"/>
            <a:headEnd/>
            <a:tailEnd/>
          </a:ln>
        </p:spPr>
        <p:txBody>
          <a:bodyPr/>
          <a:lstStyle/>
          <a:p>
            <a:pPr marL="273050" indent="-273050" eaLnBrk="0" hangingPunct="0">
              <a:spcBef>
                <a:spcPct val="20000"/>
              </a:spcBef>
              <a:buClr>
                <a:schemeClr val="accent1"/>
              </a:buClr>
              <a:buSzPct val="85000"/>
              <a:buFont typeface="Wingdings 2" pitchFamily="18" charset="2"/>
              <a:buChar char=""/>
            </a:pPr>
            <a:r>
              <a:rPr lang="en-US" altLang="ja-JP" sz="2000" dirty="0" smtClean="0">
                <a:latin typeface="Georgia" pitchFamily="18" charset="0"/>
                <a:ea typeface="ＭＳ Ｐゴシック" pitchFamily="34" charset="-128"/>
              </a:rPr>
              <a:t>Suggestive contour</a:t>
            </a:r>
            <a:endParaRPr lang="en-US" altLang="ja-JP" sz="2000" dirty="0">
              <a:latin typeface="Georgia" pitchFamily="18" charset="0"/>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r>
              <a:rPr lang="en-US" altLang="ja-JP" dirty="0" smtClean="0">
                <a:solidFill>
                  <a:schemeClr val="tx2"/>
                </a:solidFill>
                <a:latin typeface="Georgia" pitchFamily="18" charset="0"/>
                <a:ea typeface="ＭＳ Ｐゴシック" pitchFamily="34" charset="-128"/>
              </a:rPr>
              <a:t>14 regularly rotated projected viewpoints from 3D models</a:t>
            </a:r>
          </a:p>
          <a:p>
            <a:pPr marL="273050" indent="-273050" eaLnBrk="0" hangingPunct="0">
              <a:spcBef>
                <a:spcPct val="20000"/>
              </a:spcBef>
              <a:buClr>
                <a:schemeClr val="accent1"/>
              </a:buClr>
              <a:buSzPct val="85000"/>
              <a:buFont typeface="Wingdings 2" pitchFamily="18" charset="2"/>
              <a:buChar char=""/>
            </a:pPr>
            <a:r>
              <a:rPr lang="en-US" altLang="ja-JP" sz="2000" dirty="0" smtClean="0">
                <a:latin typeface="Georgia" pitchFamily="18" charset="0"/>
                <a:ea typeface="ＭＳ Ｐゴシック" pitchFamily="34" charset="-128"/>
              </a:rPr>
              <a:t>HOG-DTF descriptor </a:t>
            </a:r>
          </a:p>
          <a:p>
            <a:pPr marL="547688" lvl="1" indent="-273050" eaLnBrk="0" hangingPunct="0">
              <a:spcBef>
                <a:spcPct val="20000"/>
              </a:spcBef>
              <a:buClr>
                <a:srgbClr val="CCB400"/>
              </a:buClr>
              <a:buSzPct val="70000"/>
              <a:buFont typeface="Wingdings" pitchFamily="2" charset="2"/>
              <a:buChar char=""/>
            </a:pPr>
            <a:r>
              <a:rPr lang="en-US" altLang="ja-JP" dirty="0" smtClean="0">
                <a:solidFill>
                  <a:srgbClr val="646B86"/>
                </a:solidFill>
                <a:latin typeface="Georgia" pitchFamily="18" charset="0"/>
                <a:ea typeface="ＭＳ Ｐゴシック" pitchFamily="34" charset="-128"/>
              </a:rPr>
              <a:t>Histogram of Oriented Gradient features are extracted by analyzing the properties of suggestive contours</a:t>
            </a:r>
            <a:endParaRPr lang="en-US" altLang="ja-JP" dirty="0">
              <a:solidFill>
                <a:srgbClr val="646B86"/>
              </a:solidFill>
              <a:latin typeface="Georgia" pitchFamily="18" charset="0"/>
              <a:ea typeface="ＭＳ Ｐゴシック" pitchFamily="34" charset="-128"/>
            </a:endParaRPr>
          </a:p>
          <a:p>
            <a:pPr marL="273050" indent="-273050" eaLnBrk="0" hangingPunct="0">
              <a:spcBef>
                <a:spcPct val="20000"/>
              </a:spcBef>
              <a:buClr>
                <a:schemeClr val="accent1"/>
              </a:buClr>
              <a:buSzPct val="85000"/>
              <a:buFont typeface="Wingdings 2" pitchFamily="18" charset="2"/>
              <a:buChar char=""/>
            </a:pPr>
            <a:endParaRPr lang="en-US" altLang="ja-JP" sz="2000" dirty="0">
              <a:latin typeface="Georgia" pitchFamily="18" charset="0"/>
              <a:ea typeface="ＭＳ Ｐゴシック" pitchFamily="34" charset="-128"/>
            </a:endParaRPr>
          </a:p>
        </p:txBody>
      </p:sp>
      <p:pic>
        <p:nvPicPr>
          <p:cNvPr id="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352800"/>
            <a:ext cx="8458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87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86868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タイトル 1"/>
          <p:cNvSpPr>
            <a:spLocks/>
          </p:cNvSpPr>
          <p:nvPr/>
        </p:nvSpPr>
        <p:spPr bwMode="auto">
          <a:xfrm>
            <a:off x="457200" y="152400"/>
            <a:ext cx="8229600" cy="914400"/>
          </a:xfrm>
          <a:prstGeom prst="rect">
            <a:avLst/>
          </a:prstGeom>
          <a:noFill/>
          <a:ln w="9525">
            <a:noFill/>
            <a:miter lim="800000"/>
            <a:headEnd/>
            <a:tailEnd/>
          </a:ln>
        </p:spPr>
        <p:txBody>
          <a:bodyPr anchor="ctr"/>
          <a:lstStyle/>
          <a:p>
            <a:pPr algn="ctr" eaLnBrk="0" hangingPunct="0"/>
            <a:r>
              <a:rPr lang="en-US" altLang="ja-JP" sz="2900" dirty="0" smtClean="0">
                <a:solidFill>
                  <a:srgbClr val="7B9899"/>
                </a:solidFill>
                <a:latin typeface="Georgia" pitchFamily="18" charset="0"/>
                <a:ea typeface="ＭＳ Ｐゴシック" pitchFamily="34" charset="-128"/>
              </a:rPr>
              <a:t>HOG-DTF Descriptor Factorization </a:t>
            </a:r>
          </a:p>
          <a:p>
            <a:pPr algn="ctr" eaLnBrk="0" hangingPunct="0"/>
            <a:r>
              <a:rPr lang="en-US" altLang="ja-JP" sz="2900" dirty="0" smtClean="0">
                <a:solidFill>
                  <a:srgbClr val="7B9899"/>
                </a:solidFill>
                <a:latin typeface="Georgia" pitchFamily="18" charset="0"/>
                <a:ea typeface="ＭＳ Ｐゴシック" pitchFamily="34" charset="-128"/>
              </a:rPr>
              <a:t>Using Sparse Coding</a:t>
            </a:r>
            <a:endParaRPr lang="ja-JP" altLang="en-US" sz="2900" dirty="0">
              <a:solidFill>
                <a:srgbClr val="7B9899"/>
              </a:solidFill>
              <a:latin typeface="Georgia" pitchFamily="18" charset="0"/>
              <a:ea typeface="ＭＳ Ｐゴシック" pitchFamily="34" charset="-128"/>
            </a:endParaRPr>
          </a:p>
        </p:txBody>
      </p:sp>
      <p:sp>
        <p:nvSpPr>
          <p:cNvPr id="108" name="コンテンツ プレースホルダ 2"/>
          <p:cNvSpPr>
            <a:spLocks/>
          </p:cNvSpPr>
          <p:nvPr/>
        </p:nvSpPr>
        <p:spPr bwMode="auto">
          <a:xfrm>
            <a:off x="381000" y="1447800"/>
            <a:ext cx="8564563" cy="2362200"/>
          </a:xfrm>
          <a:prstGeom prst="rect">
            <a:avLst/>
          </a:prstGeom>
          <a:noFill/>
          <a:ln w="9525">
            <a:noFill/>
            <a:miter lim="800000"/>
            <a:headEnd/>
            <a:tailEnd/>
          </a:ln>
        </p:spPr>
        <p:txBody>
          <a:bodyPr/>
          <a:lstStyle/>
          <a:p>
            <a:pPr marL="273050" indent="-273050" eaLnBrk="0" hangingPunct="0">
              <a:spcBef>
                <a:spcPct val="20000"/>
              </a:spcBef>
              <a:buClr>
                <a:schemeClr val="accent1"/>
              </a:buClr>
              <a:buSzPct val="85000"/>
              <a:buFont typeface="Wingdings 2" pitchFamily="18" charset="2"/>
              <a:buChar char=""/>
            </a:pPr>
            <a:r>
              <a:rPr lang="en-US" altLang="ja-JP" sz="2000" dirty="0" smtClean="0">
                <a:latin typeface="Georgia" pitchFamily="18" charset="0"/>
                <a:ea typeface="ＭＳ Ｐゴシック" pitchFamily="34" charset="-128"/>
              </a:rPr>
              <a:t>Sparse coding</a:t>
            </a:r>
            <a:endParaRPr lang="en-US" altLang="ja-JP" sz="2000" dirty="0">
              <a:latin typeface="Georgia" pitchFamily="18" charset="0"/>
              <a:ea typeface="ＭＳ Ｐゴシック" pitchFamily="34" charset="-128"/>
            </a:endParaRPr>
          </a:p>
          <a:p>
            <a:pPr marL="547688" lvl="1" indent="-273050" eaLnBrk="0" hangingPunct="0">
              <a:spcBef>
                <a:spcPct val="20000"/>
              </a:spcBef>
              <a:buClr>
                <a:schemeClr val="accent2"/>
              </a:buClr>
              <a:buSzPct val="70000"/>
              <a:buFont typeface="Wingdings" pitchFamily="2" charset="2"/>
              <a:buChar char=""/>
            </a:pPr>
            <a:r>
              <a:rPr lang="en-US" altLang="ja-JP" sz="1600" dirty="0" smtClean="0">
                <a:solidFill>
                  <a:schemeClr val="tx2"/>
                </a:solidFill>
                <a:latin typeface="Georgia" pitchFamily="18" charset="0"/>
                <a:ea typeface="ＭＳ Ｐゴシック" pitchFamily="34" charset="-128"/>
              </a:rPr>
              <a:t>HOG-DTF descriptor optimization as a linear combination of a small number of basis vectors</a:t>
            </a:r>
            <a:endParaRPr lang="en-US" altLang="ja-JP" sz="2000" dirty="0">
              <a:latin typeface="Georgia" pitchFamily="18" charset="0"/>
              <a:ea typeface="ＭＳ Ｐゴシック" pitchFamily="34" charset="-128"/>
            </a:endParaRPr>
          </a:p>
        </p:txBody>
      </p:sp>
    </p:spTree>
    <p:extLst>
      <p:ext uri="{BB962C8B-B14F-4D97-AF65-F5344CB8AC3E}">
        <p14:creationId xmlns:p14="http://schemas.microsoft.com/office/powerpoint/2010/main" val="2300309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idx="4294967295"/>
          </p:nvPr>
        </p:nvSpPr>
        <p:spPr/>
        <p:txBody>
          <a:bodyPr/>
          <a:lstStyle/>
          <a:p>
            <a:pPr eaLnBrk="1" hangingPunct="1"/>
            <a:r>
              <a:rPr lang="tr-TR" altLang="zh-CN" dirty="0" smtClean="0"/>
              <a:t>Contributors</a:t>
            </a:r>
            <a:endParaRPr lang="en-US" altLang="zh-CN" dirty="0" smtClean="0">
              <a:ea typeface="宋体" charset="-122"/>
            </a:endParaRPr>
          </a:p>
        </p:txBody>
      </p:sp>
      <p:sp>
        <p:nvSpPr>
          <p:cNvPr id="11266" name="Content Placeholder 2"/>
          <p:cNvSpPr>
            <a:spLocks noGrp="1"/>
          </p:cNvSpPr>
          <p:nvPr>
            <p:ph sz="quarter" idx="4294967295"/>
          </p:nvPr>
        </p:nvSpPr>
        <p:spPr>
          <a:xfrm>
            <a:off x="301625" y="1527175"/>
            <a:ext cx="8385175" cy="4797425"/>
          </a:xfrm>
        </p:spPr>
        <p:txBody>
          <a:bodyPr/>
          <a:lstStyle/>
          <a:p>
            <a:pPr eaLnBrk="1" hangingPunct="1">
              <a:lnSpc>
                <a:spcPct val="70000"/>
              </a:lnSpc>
            </a:pPr>
            <a:r>
              <a:rPr lang="tr-TR" altLang="zh-CN" sz="1900" b="1" dirty="0" smtClean="0"/>
              <a:t>Participants:</a:t>
            </a:r>
          </a:p>
          <a:p>
            <a:pPr marL="0" indent="0">
              <a:buNone/>
            </a:pPr>
            <a:r>
              <a:rPr lang="en-US" sz="1600" dirty="0" smtClean="0"/>
              <a:t>      </a:t>
            </a:r>
            <a:r>
              <a:rPr lang="en-US" sz="1600" u="sng" dirty="0" smtClean="0"/>
              <a:t>Tomohiro </a:t>
            </a:r>
            <a:r>
              <a:rPr lang="en-US" sz="1600" u="sng" dirty="0" err="1"/>
              <a:t>Yanagimachi</a:t>
            </a:r>
            <a:r>
              <a:rPr lang="en-US" sz="1600" u="sng" dirty="0"/>
              <a:t>, </a:t>
            </a:r>
            <a:r>
              <a:rPr lang="en-US" sz="1600" u="sng" dirty="0" err="1"/>
              <a:t>Jipeng</a:t>
            </a:r>
            <a:r>
              <a:rPr lang="en-US" sz="1600" u="sng" dirty="0"/>
              <a:t> Chen, Songhua </a:t>
            </a:r>
            <a:r>
              <a:rPr lang="en-US" sz="1600" u="sng" dirty="0" smtClean="0"/>
              <a:t>Huang, Ryutarou </a:t>
            </a:r>
            <a:r>
              <a:rPr lang="en-US" sz="1600" u="sng" dirty="0"/>
              <a:t>Ohbuchi</a:t>
            </a:r>
          </a:p>
          <a:p>
            <a:pPr marL="0" indent="0">
              <a:buNone/>
            </a:pPr>
            <a:r>
              <a:rPr lang="en-US" sz="1600" dirty="0"/>
              <a:t>      University of Yamanashi </a:t>
            </a:r>
          </a:p>
          <a:p>
            <a:pPr marL="0" indent="0">
              <a:buNone/>
            </a:pPr>
            <a:r>
              <a:rPr lang="en-US" sz="1600" dirty="0"/>
              <a:t> </a:t>
            </a:r>
            <a:r>
              <a:rPr lang="en-US" sz="1600" dirty="0" smtClean="0"/>
              <a:t>     </a:t>
            </a:r>
            <a:r>
              <a:rPr lang="en-US" sz="1600" u="sng" dirty="0" smtClean="0"/>
              <a:t>Takahiko </a:t>
            </a:r>
            <a:r>
              <a:rPr lang="en-US" sz="1600" u="sng" dirty="0" err="1" smtClean="0"/>
              <a:t>Furuya</a:t>
            </a:r>
            <a:endParaRPr lang="en-US" sz="1600" u="sng" dirty="0" smtClean="0"/>
          </a:p>
          <a:p>
            <a:pPr marL="0" indent="0">
              <a:buNone/>
            </a:pPr>
            <a:r>
              <a:rPr lang="en-US" sz="1600" dirty="0" smtClean="0"/>
              <a:t>      </a:t>
            </a:r>
            <a:r>
              <a:rPr lang="en-US" sz="1600" dirty="0" err="1"/>
              <a:t>Nisca</a:t>
            </a:r>
            <a:r>
              <a:rPr lang="en-US" sz="1600" dirty="0"/>
              <a:t> Corp., </a:t>
            </a:r>
            <a:r>
              <a:rPr lang="en-US" sz="1600" dirty="0" smtClean="0"/>
              <a:t>Japan</a:t>
            </a:r>
          </a:p>
          <a:p>
            <a:pPr marL="0" indent="0">
              <a:buNone/>
            </a:pPr>
            <a:r>
              <a:rPr lang="en-US" altLang="zh-CN" sz="1600" dirty="0">
                <a:solidFill>
                  <a:srgbClr val="0D0D0D"/>
                </a:solidFill>
                <a:ea typeface="宋体" charset="-122"/>
              </a:rPr>
              <a:t> </a:t>
            </a:r>
            <a:r>
              <a:rPr lang="en-US" altLang="zh-CN" sz="1600" dirty="0" smtClean="0">
                <a:solidFill>
                  <a:srgbClr val="0D0D0D"/>
                </a:solidFill>
                <a:ea typeface="宋体" charset="-122"/>
              </a:rPr>
              <a:t>     </a:t>
            </a:r>
            <a:r>
              <a:rPr lang="en-US" sz="1600" u="sng" dirty="0" smtClean="0"/>
              <a:t>Sang </a:t>
            </a:r>
            <a:r>
              <a:rPr lang="en-US" sz="1600" u="sng" dirty="0"/>
              <a:t>Min Yoon</a:t>
            </a:r>
          </a:p>
          <a:p>
            <a:pPr marL="0" indent="0">
              <a:buNone/>
            </a:pPr>
            <a:r>
              <a:rPr lang="en-US" sz="1600" dirty="0"/>
              <a:t>      </a:t>
            </a:r>
            <a:r>
              <a:rPr lang="en-US" sz="1600" dirty="0" err="1"/>
              <a:t>Yonsei</a:t>
            </a:r>
            <a:r>
              <a:rPr lang="en-US" sz="1600" dirty="0"/>
              <a:t> University, Korea</a:t>
            </a:r>
          </a:p>
          <a:p>
            <a:pPr marL="0" indent="0">
              <a:buNone/>
            </a:pPr>
            <a:r>
              <a:rPr lang="en-US" sz="1600" dirty="0" smtClean="0"/>
              <a:t>      </a:t>
            </a:r>
            <a:r>
              <a:rPr lang="de-DE" sz="1600" u="sng" dirty="0"/>
              <a:t>Maximilian Scherer</a:t>
            </a:r>
          </a:p>
          <a:p>
            <a:pPr marL="0" indent="0">
              <a:buNone/>
            </a:pPr>
            <a:r>
              <a:rPr lang="en-US" sz="1600" dirty="0"/>
              <a:t>      GRIS, TU Darmstadt, Germany</a:t>
            </a:r>
          </a:p>
          <a:p>
            <a:pPr marL="0" indent="0">
              <a:buNone/>
            </a:pPr>
            <a:r>
              <a:rPr lang="en-US" sz="1600" dirty="0" smtClean="0"/>
              <a:t>      </a:t>
            </a:r>
            <a:r>
              <a:rPr lang="de-DE" sz="1600" u="sng" dirty="0"/>
              <a:t>Gang Joon Yoon</a:t>
            </a:r>
          </a:p>
          <a:p>
            <a:pPr marL="0" indent="0">
              <a:buNone/>
            </a:pPr>
            <a:r>
              <a:rPr lang="en-US" sz="1600" dirty="0"/>
              <a:t>      National Institute for Mathematical Science, Korea</a:t>
            </a:r>
          </a:p>
          <a:p>
            <a:pPr marL="0" indent="0">
              <a:buNone/>
            </a:pPr>
            <a:r>
              <a:rPr lang="de-DE" sz="1600" dirty="0" smtClean="0"/>
              <a:t>      </a:t>
            </a:r>
            <a:r>
              <a:rPr lang="de-DE" sz="1600" u="sng" dirty="0"/>
              <a:t>Tobias Schreck</a:t>
            </a:r>
            <a:endParaRPr lang="en-US" sz="1600" u="sng" dirty="0"/>
          </a:p>
          <a:p>
            <a:pPr marL="0" indent="0">
              <a:buNone/>
            </a:pPr>
            <a:r>
              <a:rPr lang="en-US" sz="1600" dirty="0"/>
              <a:t>      University of Konstanz, Germany</a:t>
            </a:r>
          </a:p>
          <a:p>
            <a:pPr marL="0" indent="0">
              <a:buNone/>
            </a:pPr>
            <a:r>
              <a:rPr lang="en-US" sz="1600" dirty="0" smtClean="0"/>
              <a:t>      </a:t>
            </a:r>
            <a:r>
              <a:rPr lang="en-US" sz="1600" u="sng" dirty="0"/>
              <a:t>Arjan Kuijper </a:t>
            </a:r>
          </a:p>
          <a:p>
            <a:pPr marL="0" indent="0">
              <a:buNone/>
            </a:pPr>
            <a:r>
              <a:rPr lang="en-US" sz="1600" dirty="0"/>
              <a:t>      </a:t>
            </a:r>
            <a:r>
              <a:rPr lang="en-US" sz="1600" dirty="0" err="1"/>
              <a:t>Fraunhofer</a:t>
            </a:r>
            <a:r>
              <a:rPr lang="en-US" sz="1600" dirty="0"/>
              <a:t> IGD, Germany</a:t>
            </a:r>
            <a:endParaRPr lang="en-US" sz="1600" dirty="0">
              <a:solidFill>
                <a:srgbClr val="0D0D0D"/>
              </a:solidFill>
              <a:ea typeface="宋体" charset="-122"/>
            </a:endParaRPr>
          </a:p>
          <a:p>
            <a:pPr marL="0" indent="0">
              <a:buNone/>
            </a:pPr>
            <a:endParaRPr lang="en-US" sz="1600" dirty="0" smtClean="0"/>
          </a:p>
          <a:p>
            <a:pPr marL="0" indent="0">
              <a:buNone/>
            </a:pPr>
            <a:endParaRPr lang="en-US" sz="1600" dirty="0"/>
          </a:p>
          <a:p>
            <a:pPr marL="0" indent="0">
              <a:buNone/>
            </a:pPr>
            <a:r>
              <a:rPr lang="en-US" sz="1600" dirty="0" smtClean="0"/>
              <a:t>      </a:t>
            </a:r>
            <a:endParaRPr lang="en-US" altLang="zh-CN" sz="1600" dirty="0">
              <a:solidFill>
                <a:srgbClr val="0D0D0D"/>
              </a:solidFill>
            </a:endParaRPr>
          </a:p>
          <a:p>
            <a:pPr marL="0" indent="0">
              <a:buNone/>
            </a:pPr>
            <a:endParaRPr lang="en-US" altLang="zh-CN" sz="1600" dirty="0">
              <a:solidFill>
                <a:srgbClr val="0D0D0D"/>
              </a:solidFill>
              <a:ea typeface="宋体" charset="-122"/>
            </a:endParaRPr>
          </a:p>
        </p:txBody>
      </p:sp>
      <p:sp>
        <p:nvSpPr>
          <p:cNvPr id="12" name="Rectangle 14"/>
          <p:cNvSpPr>
            <a:spLocks noChangeArrowheads="1"/>
          </p:cNvSpPr>
          <p:nvPr/>
        </p:nvSpPr>
        <p:spPr bwMode="auto">
          <a:xfrm>
            <a:off x="246360" y="1752600"/>
            <a:ext cx="415498" cy="369332"/>
          </a:xfrm>
          <a:prstGeom prst="rect">
            <a:avLst/>
          </a:prstGeom>
          <a:noFill/>
          <a:ln w="9525">
            <a:noFill/>
            <a:miter lim="800000"/>
            <a:headEnd/>
            <a:tailEnd/>
          </a:ln>
        </p:spPr>
        <p:txBody>
          <a:bodyPr wrap="none">
            <a:spAutoFit/>
          </a:bodyPr>
          <a:lstStyle/>
          <a:p>
            <a:r>
              <a:rPr lang="zh-CN" altLang="en-US" dirty="0" smtClean="0"/>
              <a:t>④</a:t>
            </a:r>
            <a:endParaRPr lang="zh-CN" altLang="en-US" dirty="0"/>
          </a:p>
        </p:txBody>
      </p:sp>
      <p:sp>
        <p:nvSpPr>
          <p:cNvPr id="11" name="Rectangle 12"/>
          <p:cNvSpPr>
            <a:spLocks noChangeArrowheads="1"/>
          </p:cNvSpPr>
          <p:nvPr/>
        </p:nvSpPr>
        <p:spPr bwMode="auto">
          <a:xfrm>
            <a:off x="228600" y="2986087"/>
            <a:ext cx="412750" cy="366713"/>
          </a:xfrm>
          <a:prstGeom prst="rect">
            <a:avLst/>
          </a:prstGeom>
          <a:noFill/>
          <a:ln w="9525">
            <a:noFill/>
            <a:miter lim="800000"/>
            <a:headEnd/>
            <a:tailEnd/>
          </a:ln>
        </p:spPr>
        <p:txBody>
          <a:bodyPr wrap="none">
            <a:spAutoFit/>
          </a:bodyPr>
          <a:lstStyle/>
          <a:p>
            <a:r>
              <a:rPr lang="zh-CN" altLang="en-US" dirty="0"/>
              <a:t>⑤</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p:cNvSpPr>
          <p:nvPr>
            <p:ph type="title" idx="4294967295"/>
          </p:nvPr>
        </p:nvSpPr>
        <p:spPr/>
        <p:txBody>
          <a:bodyPr/>
          <a:lstStyle/>
          <a:p>
            <a:pPr eaLnBrk="1" hangingPunct="1"/>
            <a:r>
              <a:rPr lang="en-US" altLang="zh-CN" dirty="0" smtClean="0">
                <a:ea typeface="宋体" charset="-122"/>
              </a:rPr>
              <a:t>Submissions</a:t>
            </a:r>
          </a:p>
        </p:txBody>
      </p:sp>
      <p:sp>
        <p:nvSpPr>
          <p:cNvPr id="172034" name="Rectangle 3"/>
          <p:cNvSpPr>
            <a:spLocks noGrp="1"/>
          </p:cNvSpPr>
          <p:nvPr>
            <p:ph type="body" idx="4294967295"/>
          </p:nvPr>
        </p:nvSpPr>
        <p:spPr>
          <a:xfrm>
            <a:off x="301624" y="1524000"/>
            <a:ext cx="8537575" cy="4876800"/>
          </a:xfrm>
        </p:spPr>
        <p:txBody>
          <a:bodyPr/>
          <a:lstStyle/>
          <a:p>
            <a:pPr>
              <a:lnSpc>
                <a:spcPct val="90000"/>
              </a:lnSpc>
              <a:spcAft>
                <a:spcPct val="50000"/>
              </a:spcAft>
            </a:pPr>
            <a:r>
              <a:rPr lang="en-US" altLang="zh-CN" sz="2400" dirty="0" smtClean="0">
                <a:ea typeface="宋体" charset="-122"/>
              </a:rPr>
              <a:t>“</a:t>
            </a:r>
            <a:r>
              <a:rPr lang="en-US" sz="2400" i="1" dirty="0"/>
              <a:t>BOF-SBR</a:t>
            </a:r>
            <a:r>
              <a:rPr lang="en-US" altLang="zh-CN" sz="2400" dirty="0" smtClean="0">
                <a:ea typeface="宋体" charset="-122"/>
              </a:rPr>
              <a:t>” </a:t>
            </a:r>
            <a:r>
              <a:rPr lang="en-US" altLang="zh-CN" sz="2000" dirty="0" smtClean="0">
                <a:ea typeface="宋体" charset="-122"/>
              </a:rPr>
              <a:t>by </a:t>
            </a:r>
            <a:r>
              <a:rPr lang="en-US" sz="2000" u="sng" dirty="0" smtClean="0"/>
              <a:t>Mathias </a:t>
            </a:r>
            <a:r>
              <a:rPr lang="en-US" sz="2000" u="sng" dirty="0"/>
              <a:t>Eitz, Ronald </a:t>
            </a:r>
            <a:r>
              <a:rPr lang="en-US" sz="2000" u="sng" dirty="0" smtClean="0"/>
              <a:t>Richter, Tamy </a:t>
            </a:r>
            <a:r>
              <a:rPr lang="en-US" sz="2000" u="sng" dirty="0"/>
              <a:t>Boubekeur, Kristian Hildebrand and Marc Alexa</a:t>
            </a:r>
            <a:endParaRPr lang="en-US" altLang="zh-CN" sz="2000" u="sng" dirty="0" smtClean="0">
              <a:ea typeface="宋体" charset="-122"/>
            </a:endParaRPr>
          </a:p>
          <a:p>
            <a:pPr>
              <a:lnSpc>
                <a:spcPct val="90000"/>
              </a:lnSpc>
              <a:spcAft>
                <a:spcPct val="50000"/>
              </a:spcAft>
            </a:pPr>
            <a:r>
              <a:rPr lang="en-US" altLang="zh-CN" sz="2400" dirty="0" smtClean="0">
                <a:ea typeface="宋体" charset="-122"/>
              </a:rPr>
              <a:t>“</a:t>
            </a:r>
            <a:r>
              <a:rPr lang="en-US" sz="2400" i="1" dirty="0" smtClean="0"/>
              <a:t>SBR-2D-3D</a:t>
            </a:r>
            <a:r>
              <a:rPr lang="en-US" altLang="zh-CN" sz="2400" dirty="0" smtClean="0">
                <a:ea typeface="宋体" charset="-122"/>
              </a:rPr>
              <a:t>” </a:t>
            </a:r>
            <a:r>
              <a:rPr lang="en-US" altLang="zh-CN" sz="2000" dirty="0" smtClean="0">
                <a:ea typeface="宋体" charset="-122"/>
              </a:rPr>
              <a:t>by </a:t>
            </a:r>
            <a:r>
              <a:rPr lang="en-US" sz="2000" u="sng" dirty="0" smtClean="0"/>
              <a:t>Bo </a:t>
            </a:r>
            <a:r>
              <a:rPr lang="en-US" sz="2000" u="sng" dirty="0"/>
              <a:t>Li and Henry </a:t>
            </a:r>
            <a:r>
              <a:rPr lang="en-US" sz="2000" u="sng" dirty="0" smtClean="0"/>
              <a:t>Johan</a:t>
            </a:r>
            <a:endParaRPr lang="en-US" altLang="zh-CN" sz="2000" u="sng" dirty="0" smtClean="0">
              <a:ea typeface="宋体" charset="-122"/>
            </a:endParaRPr>
          </a:p>
          <a:p>
            <a:pPr>
              <a:lnSpc>
                <a:spcPct val="90000"/>
              </a:lnSpc>
              <a:spcAft>
                <a:spcPct val="50000"/>
              </a:spcAft>
            </a:pPr>
            <a:r>
              <a:rPr lang="en-US" altLang="zh-CN" sz="2400" dirty="0" smtClean="0">
                <a:ea typeface="宋体" charset="-122"/>
              </a:rPr>
              <a:t>“</a:t>
            </a:r>
            <a:r>
              <a:rPr lang="en-US" sz="2400" i="1" dirty="0"/>
              <a:t>HKO-KASD</a:t>
            </a:r>
            <a:r>
              <a:rPr lang="en-US" altLang="zh-CN" sz="2400" dirty="0" smtClean="0">
                <a:ea typeface="宋体" charset="-122"/>
              </a:rPr>
              <a:t>” </a:t>
            </a:r>
            <a:r>
              <a:rPr lang="en-US" altLang="zh-CN" sz="2000" dirty="0" smtClean="0">
                <a:ea typeface="宋体" charset="-122"/>
              </a:rPr>
              <a:t>by </a:t>
            </a:r>
            <a:r>
              <a:rPr lang="en-US" sz="2000" u="sng" dirty="0" smtClean="0"/>
              <a:t>Jose </a:t>
            </a:r>
            <a:r>
              <a:rPr lang="en-US" sz="2000" u="sng" dirty="0"/>
              <a:t>M. </a:t>
            </a:r>
            <a:r>
              <a:rPr lang="en-US" sz="2000" u="sng" dirty="0" err="1"/>
              <a:t>Saavedra</a:t>
            </a:r>
            <a:r>
              <a:rPr lang="en-US" sz="2000" u="sng" dirty="0"/>
              <a:t>, </a:t>
            </a:r>
            <a:r>
              <a:rPr lang="en-US" sz="2000" u="sng" dirty="0" smtClean="0"/>
              <a:t>Benjamin </a:t>
            </a:r>
            <a:r>
              <a:rPr lang="en-US" sz="2000" u="sng" dirty="0" err="1" smtClean="0"/>
              <a:t>Bustos</a:t>
            </a:r>
            <a:r>
              <a:rPr lang="en-US" sz="2000" u="sng" dirty="0"/>
              <a:t>, Tobias </a:t>
            </a:r>
            <a:r>
              <a:rPr lang="en-US" sz="2000" u="sng" dirty="0" err="1"/>
              <a:t>Schreck</a:t>
            </a:r>
            <a:r>
              <a:rPr lang="en-US" sz="2000" u="sng" dirty="0"/>
              <a:t> and Sang Min </a:t>
            </a:r>
            <a:r>
              <a:rPr lang="en-US" sz="2000" u="sng" dirty="0" smtClean="0"/>
              <a:t>Yoon</a:t>
            </a:r>
          </a:p>
          <a:p>
            <a:pPr>
              <a:spcAft>
                <a:spcPct val="50000"/>
              </a:spcAft>
            </a:pPr>
            <a:r>
              <a:rPr lang="en-US" altLang="zh-CN" sz="2400" dirty="0"/>
              <a:t>“</a:t>
            </a:r>
            <a:r>
              <a:rPr lang="en-US" sz="2400" i="1" dirty="0" smtClean="0"/>
              <a:t>Orig_DG1SIFT</a:t>
            </a:r>
            <a:r>
              <a:rPr lang="en-US" altLang="zh-CN" sz="2400" dirty="0" smtClean="0"/>
              <a:t>” and “</a:t>
            </a:r>
            <a:r>
              <a:rPr lang="en-US" sz="2400" i="1" dirty="0"/>
              <a:t>Dilated_DG1SIFT</a:t>
            </a:r>
            <a:r>
              <a:rPr lang="en-US" altLang="zh-CN" sz="2400" dirty="0"/>
              <a:t>” </a:t>
            </a:r>
            <a:r>
              <a:rPr lang="en-US" altLang="zh-CN" sz="2000" dirty="0" smtClean="0"/>
              <a:t>by </a:t>
            </a:r>
            <a:r>
              <a:rPr lang="en-US" sz="2000" u="sng" dirty="0"/>
              <a:t>Tomohiro </a:t>
            </a:r>
            <a:r>
              <a:rPr lang="en-US" sz="2000" u="sng" dirty="0" err="1"/>
              <a:t>Yanagimachi</a:t>
            </a:r>
            <a:r>
              <a:rPr lang="en-US" sz="2000" u="sng" dirty="0"/>
              <a:t>, </a:t>
            </a:r>
            <a:r>
              <a:rPr lang="en-US" sz="2000" u="sng" dirty="0" err="1"/>
              <a:t>Jipeng</a:t>
            </a:r>
            <a:r>
              <a:rPr lang="en-US" sz="2000" u="sng" dirty="0"/>
              <a:t> Chen, Songhua Huang, Takahiko </a:t>
            </a:r>
            <a:r>
              <a:rPr lang="en-US" sz="2000" u="sng" dirty="0" err="1"/>
              <a:t>Furuya</a:t>
            </a:r>
            <a:r>
              <a:rPr lang="en-US" sz="2000" u="sng" dirty="0"/>
              <a:t> and Ryutarou Ohbuchi</a:t>
            </a:r>
            <a:endParaRPr lang="en-US" altLang="zh-CN" sz="2000" u="sng" dirty="0"/>
          </a:p>
          <a:p>
            <a:pPr>
              <a:spcAft>
                <a:spcPct val="50000"/>
              </a:spcAft>
            </a:pPr>
            <a:r>
              <a:rPr lang="en-US" altLang="zh-CN" sz="2600" dirty="0"/>
              <a:t> </a:t>
            </a:r>
            <a:r>
              <a:rPr lang="en-US" altLang="zh-CN" sz="2400" dirty="0"/>
              <a:t>“</a:t>
            </a:r>
            <a:r>
              <a:rPr lang="en-US" sz="2400" i="1" dirty="0" smtClean="0"/>
              <a:t>HOG-DTF</a:t>
            </a:r>
            <a:r>
              <a:rPr lang="en-US" altLang="zh-CN" sz="2400" dirty="0" smtClean="0"/>
              <a:t>” and </a:t>
            </a:r>
            <a:r>
              <a:rPr lang="en-US" altLang="zh-CN" sz="2400" dirty="0"/>
              <a:t>“</a:t>
            </a:r>
            <a:r>
              <a:rPr lang="en-US" sz="2400" i="1" dirty="0"/>
              <a:t>HOG-SC</a:t>
            </a:r>
            <a:r>
              <a:rPr lang="en-US" altLang="zh-CN" sz="2400" dirty="0"/>
              <a:t>” </a:t>
            </a:r>
            <a:r>
              <a:rPr lang="en-US" altLang="zh-CN" sz="2000" dirty="0"/>
              <a:t>by </a:t>
            </a:r>
            <a:r>
              <a:rPr lang="en-US" sz="2000" u="sng" dirty="0"/>
              <a:t>Sang Min Yoon, </a:t>
            </a:r>
            <a:r>
              <a:rPr lang="de-DE" sz="2000" u="sng" dirty="0"/>
              <a:t>Maximilian Scherer, Gang Joon Yoon, Tobias Schreck </a:t>
            </a:r>
            <a:r>
              <a:rPr lang="en-US" sz="2000" u="sng" dirty="0"/>
              <a:t>and Arjan Kuijper</a:t>
            </a:r>
            <a:endParaRPr lang="zh-CN" altLang="en-US" sz="2000" u="sng" dirty="0"/>
          </a:p>
          <a:p>
            <a:pPr marL="0" indent="0">
              <a:lnSpc>
                <a:spcPct val="90000"/>
              </a:lnSpc>
              <a:spcAft>
                <a:spcPct val="50000"/>
              </a:spcAft>
              <a:buNone/>
            </a:pPr>
            <a:endParaRPr lang="zh-CN" altLang="en-US" sz="2000" u="sng" dirty="0" smtClean="0">
              <a:ea typeface="宋体" charset="-122"/>
            </a:endParaRPr>
          </a:p>
        </p:txBody>
      </p:sp>
    </p:spTree>
    <p:extLst>
      <p:ext uri="{BB962C8B-B14F-4D97-AF65-F5344CB8AC3E}">
        <p14:creationId xmlns:p14="http://schemas.microsoft.com/office/powerpoint/2010/main" val="1749853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altLang="zh-CN" dirty="0" smtClean="0">
                <a:ea typeface="宋体" charset="-122"/>
              </a:rPr>
              <a:t>Evaluation</a:t>
            </a:r>
          </a:p>
        </p:txBody>
      </p:sp>
      <p:sp>
        <p:nvSpPr>
          <p:cNvPr id="18435" name="Content Placeholder 2"/>
          <p:cNvSpPr>
            <a:spLocks/>
          </p:cNvSpPr>
          <p:nvPr/>
        </p:nvSpPr>
        <p:spPr bwMode="auto">
          <a:xfrm>
            <a:off x="381000" y="1600200"/>
            <a:ext cx="8610600" cy="4572000"/>
          </a:xfrm>
          <a:prstGeom prst="rect">
            <a:avLst/>
          </a:prstGeom>
          <a:noFill/>
          <a:ln w="9525">
            <a:noFill/>
            <a:miter lim="800000"/>
            <a:headEnd/>
            <a:tailEnd/>
          </a:ln>
        </p:spPr>
        <p:txBody>
          <a:bodyPr/>
          <a:lstStyle/>
          <a:p>
            <a:pPr marL="273050" indent="-273050">
              <a:spcBef>
                <a:spcPct val="20000"/>
              </a:spcBef>
              <a:buClr>
                <a:schemeClr val="accent1"/>
              </a:buClr>
              <a:buSzPct val="85000"/>
              <a:buFont typeface="Wingdings 2" pitchFamily="18" charset="2"/>
              <a:buChar char=""/>
              <a:defRPr/>
            </a:pPr>
            <a:r>
              <a:rPr lang="en-US" dirty="0" smtClean="0">
                <a:latin typeface="+mn-lt"/>
              </a:rPr>
              <a:t>Seven </a:t>
            </a:r>
            <a:r>
              <a:rPr lang="en-US" dirty="0">
                <a:latin typeface="+mn-lt"/>
              </a:rPr>
              <a:t>commonly adopted </a:t>
            </a:r>
            <a:r>
              <a:rPr lang="en-US" dirty="0" smtClean="0">
                <a:latin typeface="+mn-lt"/>
              </a:rPr>
              <a:t>performance metrics </a:t>
            </a:r>
            <a:r>
              <a:rPr lang="en-US" dirty="0">
                <a:latin typeface="+mn-lt"/>
              </a:rPr>
              <a:t>in 3D model retrieval </a:t>
            </a:r>
            <a:r>
              <a:rPr lang="en-US" dirty="0" smtClean="0">
                <a:latin typeface="+mn-lt"/>
              </a:rPr>
              <a:t>technique:</a:t>
            </a:r>
          </a:p>
          <a:p>
            <a:pPr marL="742950" lvl="1" indent="-285750">
              <a:spcBef>
                <a:spcPct val="20000"/>
              </a:spcBef>
              <a:buClr>
                <a:schemeClr val="accent1"/>
              </a:buClr>
              <a:buSzPct val="85000"/>
              <a:buFont typeface="Courier New" pitchFamily="49" charset="0"/>
              <a:buChar char="o"/>
              <a:defRPr/>
            </a:pPr>
            <a:r>
              <a:rPr lang="en-US" dirty="0" smtClean="0">
                <a:latin typeface="+mn-lt"/>
              </a:rPr>
              <a:t>Precision-Recall </a:t>
            </a:r>
            <a:r>
              <a:rPr lang="en-US" dirty="0">
                <a:latin typeface="+mn-lt"/>
              </a:rPr>
              <a:t>plot (</a:t>
            </a:r>
            <a:r>
              <a:rPr lang="en-US" i="1" dirty="0">
                <a:latin typeface="+mn-lt"/>
              </a:rPr>
              <a:t>PR</a:t>
            </a:r>
            <a:r>
              <a:rPr lang="en-US" dirty="0" smtClean="0">
                <a:latin typeface="+mn-lt"/>
              </a:rPr>
              <a:t>)</a:t>
            </a:r>
          </a:p>
          <a:p>
            <a:pPr marL="742950" lvl="1" indent="-285750">
              <a:spcBef>
                <a:spcPct val="20000"/>
              </a:spcBef>
              <a:buClr>
                <a:schemeClr val="accent1"/>
              </a:buClr>
              <a:buSzPct val="85000"/>
              <a:buFont typeface="Courier New" pitchFamily="49" charset="0"/>
              <a:buChar char="o"/>
              <a:defRPr/>
            </a:pPr>
            <a:r>
              <a:rPr lang="en-US" dirty="0" smtClean="0">
                <a:latin typeface="+mn-lt"/>
              </a:rPr>
              <a:t>Nearest </a:t>
            </a:r>
            <a:r>
              <a:rPr lang="en-US" dirty="0">
                <a:latin typeface="+mn-lt"/>
              </a:rPr>
              <a:t>Neighbor (</a:t>
            </a:r>
            <a:r>
              <a:rPr lang="en-US" i="1" dirty="0" smtClean="0">
                <a:latin typeface="+mn-lt"/>
              </a:rPr>
              <a:t>NN</a:t>
            </a:r>
            <a:r>
              <a:rPr lang="en-US" dirty="0" smtClean="0">
                <a:latin typeface="+mn-lt"/>
              </a:rPr>
              <a:t>)</a:t>
            </a:r>
          </a:p>
          <a:p>
            <a:pPr marL="742950" lvl="1" indent="-285750">
              <a:spcBef>
                <a:spcPct val="20000"/>
              </a:spcBef>
              <a:buClr>
                <a:schemeClr val="accent1"/>
              </a:buClr>
              <a:buSzPct val="85000"/>
              <a:buFont typeface="Courier New" pitchFamily="49" charset="0"/>
              <a:buChar char="o"/>
              <a:defRPr/>
            </a:pPr>
            <a:r>
              <a:rPr lang="en-US" dirty="0" smtClean="0">
                <a:latin typeface="+mn-lt"/>
              </a:rPr>
              <a:t>First </a:t>
            </a:r>
            <a:r>
              <a:rPr lang="en-US" dirty="0">
                <a:latin typeface="+mn-lt"/>
              </a:rPr>
              <a:t>Tier (</a:t>
            </a:r>
            <a:r>
              <a:rPr lang="en-US" i="1" dirty="0" smtClean="0">
                <a:latin typeface="+mn-lt"/>
              </a:rPr>
              <a:t>FT</a:t>
            </a:r>
            <a:r>
              <a:rPr lang="en-US" dirty="0" smtClean="0">
                <a:latin typeface="+mn-lt"/>
              </a:rPr>
              <a:t>)</a:t>
            </a:r>
          </a:p>
          <a:p>
            <a:pPr marL="742950" lvl="1" indent="-285750">
              <a:spcBef>
                <a:spcPct val="20000"/>
              </a:spcBef>
              <a:buClr>
                <a:schemeClr val="accent1"/>
              </a:buClr>
              <a:buSzPct val="85000"/>
              <a:buFont typeface="Courier New" pitchFamily="49" charset="0"/>
              <a:buChar char="o"/>
              <a:defRPr/>
            </a:pPr>
            <a:r>
              <a:rPr lang="en-US" dirty="0" smtClean="0">
                <a:latin typeface="+mn-lt"/>
              </a:rPr>
              <a:t>Second </a:t>
            </a:r>
            <a:r>
              <a:rPr lang="en-US" dirty="0">
                <a:latin typeface="+mn-lt"/>
              </a:rPr>
              <a:t>Tier (</a:t>
            </a:r>
            <a:r>
              <a:rPr lang="en-US" i="1" dirty="0" smtClean="0">
                <a:latin typeface="+mn-lt"/>
              </a:rPr>
              <a:t>ST</a:t>
            </a:r>
            <a:r>
              <a:rPr lang="en-US" dirty="0" smtClean="0">
                <a:latin typeface="+mn-lt"/>
              </a:rPr>
              <a:t>)</a:t>
            </a:r>
          </a:p>
          <a:p>
            <a:pPr marL="742950" lvl="1" indent="-285750">
              <a:spcBef>
                <a:spcPct val="20000"/>
              </a:spcBef>
              <a:buClr>
                <a:schemeClr val="accent1"/>
              </a:buClr>
              <a:buSzPct val="85000"/>
              <a:buFont typeface="Courier New" pitchFamily="49" charset="0"/>
              <a:buChar char="o"/>
              <a:defRPr/>
            </a:pPr>
            <a:r>
              <a:rPr lang="en-US" dirty="0" smtClean="0">
                <a:latin typeface="+mn-lt"/>
              </a:rPr>
              <a:t>E-Measures </a:t>
            </a:r>
            <a:r>
              <a:rPr lang="en-US" dirty="0">
                <a:latin typeface="+mn-lt"/>
              </a:rPr>
              <a:t>(</a:t>
            </a:r>
            <a:r>
              <a:rPr lang="en-US" i="1" dirty="0" smtClean="0">
                <a:latin typeface="+mn-lt"/>
              </a:rPr>
              <a:t>E</a:t>
            </a:r>
            <a:r>
              <a:rPr lang="en-US" dirty="0" smtClean="0">
                <a:latin typeface="+mn-lt"/>
              </a:rPr>
              <a:t>)</a:t>
            </a:r>
          </a:p>
          <a:p>
            <a:pPr marL="742950" lvl="1" indent="-285750">
              <a:spcBef>
                <a:spcPct val="20000"/>
              </a:spcBef>
              <a:buClr>
                <a:schemeClr val="accent1"/>
              </a:buClr>
              <a:buSzPct val="85000"/>
              <a:buFont typeface="Courier New" pitchFamily="49" charset="0"/>
              <a:buChar char="o"/>
              <a:defRPr/>
            </a:pPr>
            <a:r>
              <a:rPr lang="en-US" dirty="0" smtClean="0">
                <a:latin typeface="+mn-lt"/>
              </a:rPr>
              <a:t>Discounted Cumulated Gain </a:t>
            </a:r>
            <a:r>
              <a:rPr lang="en-US" dirty="0">
                <a:latin typeface="+mn-lt"/>
              </a:rPr>
              <a:t>(</a:t>
            </a:r>
            <a:r>
              <a:rPr lang="en-US" i="1" dirty="0">
                <a:latin typeface="+mn-lt"/>
              </a:rPr>
              <a:t>DCG</a:t>
            </a:r>
            <a:r>
              <a:rPr lang="en-US" dirty="0">
                <a:latin typeface="+mn-lt"/>
              </a:rPr>
              <a:t>) </a:t>
            </a:r>
            <a:endParaRPr lang="en-US" dirty="0" smtClean="0">
              <a:latin typeface="+mn-lt"/>
            </a:endParaRPr>
          </a:p>
          <a:p>
            <a:pPr marL="742950" lvl="1" indent="-285750">
              <a:spcBef>
                <a:spcPct val="20000"/>
              </a:spcBef>
              <a:buClr>
                <a:schemeClr val="accent1"/>
              </a:buClr>
              <a:buSzPct val="85000"/>
              <a:buFont typeface="Courier New" pitchFamily="49" charset="0"/>
              <a:buChar char="o"/>
              <a:defRPr/>
            </a:pPr>
            <a:r>
              <a:rPr lang="en-US" dirty="0" smtClean="0">
                <a:latin typeface="+mn-lt"/>
              </a:rPr>
              <a:t>Average </a:t>
            </a:r>
            <a:r>
              <a:rPr lang="en-US" dirty="0">
                <a:latin typeface="+mn-lt"/>
              </a:rPr>
              <a:t>Precision (</a:t>
            </a:r>
            <a:r>
              <a:rPr lang="en-US" i="1" dirty="0" smtClean="0">
                <a:latin typeface="+mn-lt"/>
              </a:rPr>
              <a:t>AP</a:t>
            </a:r>
            <a:r>
              <a:rPr lang="en-US" dirty="0" smtClean="0">
                <a:latin typeface="+mn-lt"/>
              </a:rPr>
              <a:t>)</a:t>
            </a:r>
          </a:p>
          <a:p>
            <a:pPr marL="273050" indent="-273050">
              <a:spcBef>
                <a:spcPct val="20000"/>
              </a:spcBef>
              <a:buClr>
                <a:schemeClr val="accent1"/>
              </a:buClr>
              <a:buSzPct val="85000"/>
              <a:buFont typeface="Wingdings 2" pitchFamily="18" charset="2"/>
              <a:buChar char=""/>
              <a:defRPr/>
            </a:pPr>
            <a:r>
              <a:rPr lang="en-US" dirty="0" smtClean="0">
                <a:latin typeface="+mn-lt"/>
              </a:rPr>
              <a:t>We also have developed the code to compute them</a:t>
            </a:r>
          </a:p>
          <a:p>
            <a:pPr marL="742950" lvl="1" indent="-285750">
              <a:spcBef>
                <a:spcPct val="20000"/>
              </a:spcBef>
              <a:buClr>
                <a:schemeClr val="accent1"/>
              </a:buClr>
              <a:buSzPct val="85000"/>
              <a:buFont typeface="Courier New" pitchFamily="49" charset="0"/>
              <a:buChar char="o"/>
              <a:defRPr/>
            </a:pPr>
            <a:r>
              <a:rPr lang="en-US" dirty="0">
                <a:latin typeface="+mn-lt"/>
                <a:hlinkClick r:id="rId3"/>
              </a:rPr>
              <a:t>http://www.itl.nist.gov/iad/vug/sharp/contest/2012/SBR/</a:t>
            </a:r>
            <a:endParaRPr lang="en-US" altLang="zh-CN" dirty="0">
              <a:latin typeface="+mn-lt"/>
            </a:endParaRPr>
          </a:p>
        </p:txBody>
      </p:sp>
    </p:spTree>
    <p:extLst>
      <p:ext uri="{BB962C8B-B14F-4D97-AF65-F5344CB8AC3E}">
        <p14:creationId xmlns:p14="http://schemas.microsoft.com/office/powerpoint/2010/main" val="33068528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Results: Precision-Recall</a:t>
            </a:r>
            <a:endParaRPr lang="en-US" dirty="0"/>
          </a:p>
        </p:txBody>
      </p:sp>
      <p:sp>
        <p:nvSpPr>
          <p:cNvPr id="179202" name="Rectangle 4"/>
          <p:cNvSpPr>
            <a:spLocks noChangeArrowheads="1"/>
          </p:cNvSpPr>
          <p:nvPr/>
        </p:nvSpPr>
        <p:spPr bwMode="auto">
          <a:xfrm>
            <a:off x="5228590" y="5816025"/>
            <a:ext cx="3686810" cy="584775"/>
          </a:xfrm>
          <a:prstGeom prst="rect">
            <a:avLst/>
          </a:prstGeom>
          <a:noFill/>
          <a:ln w="9525">
            <a:noFill/>
            <a:miter lim="800000"/>
            <a:headEnd/>
            <a:tailEnd/>
          </a:ln>
        </p:spPr>
        <p:txBody>
          <a:bodyPr wrap="square">
            <a:spAutoFit/>
          </a:bodyPr>
          <a:lstStyle/>
          <a:p>
            <a:r>
              <a:rPr lang="en-US" sz="1600" dirty="0" smtClean="0">
                <a:latin typeface="+mn-lt"/>
              </a:rPr>
              <a:t>(</a:t>
            </a:r>
            <a:r>
              <a:rPr lang="en-US" sz="1600" dirty="0">
                <a:latin typeface="+mn-lt"/>
              </a:rPr>
              <a:t>d) Standard line drawings queries and Extended version of target </a:t>
            </a:r>
            <a:r>
              <a:rPr lang="en-US" sz="1600" dirty="0" smtClean="0">
                <a:latin typeface="+mn-lt"/>
              </a:rPr>
              <a:t>dataset</a:t>
            </a:r>
            <a:endParaRPr lang="en-US" altLang="zh-CN" sz="1600" dirty="0">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490" y="1295400"/>
            <a:ext cx="200191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0249" y="3886200"/>
            <a:ext cx="2047351" cy="1984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295400"/>
            <a:ext cx="1905000" cy="1864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7265" y="3883152"/>
            <a:ext cx="2027227" cy="1984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43280" y="3200400"/>
            <a:ext cx="3652520" cy="584775"/>
          </a:xfrm>
          <a:prstGeom prst="rect">
            <a:avLst/>
          </a:prstGeom>
        </p:spPr>
        <p:txBody>
          <a:bodyPr wrap="square">
            <a:spAutoFit/>
          </a:bodyPr>
          <a:lstStyle/>
          <a:p>
            <a:r>
              <a:rPr lang="en-US" sz="1600" dirty="0">
                <a:solidFill>
                  <a:prstClr val="black"/>
                </a:solidFill>
                <a:latin typeface="Georgia"/>
              </a:rPr>
              <a:t>(a) Hand-drawn sketch queries and Basic version of target </a:t>
            </a:r>
            <a:r>
              <a:rPr lang="en-US" sz="1600" dirty="0" smtClean="0">
                <a:solidFill>
                  <a:prstClr val="black"/>
                </a:solidFill>
                <a:latin typeface="Georgia"/>
              </a:rPr>
              <a:t>dataset</a:t>
            </a:r>
            <a:endParaRPr lang="en-US" dirty="0"/>
          </a:p>
        </p:txBody>
      </p:sp>
      <p:sp>
        <p:nvSpPr>
          <p:cNvPr id="4" name="Rectangle 3"/>
          <p:cNvSpPr/>
          <p:nvPr/>
        </p:nvSpPr>
        <p:spPr>
          <a:xfrm>
            <a:off x="5257800" y="3200400"/>
            <a:ext cx="3581400" cy="584775"/>
          </a:xfrm>
          <a:prstGeom prst="rect">
            <a:avLst/>
          </a:prstGeom>
        </p:spPr>
        <p:txBody>
          <a:bodyPr wrap="square">
            <a:spAutoFit/>
          </a:bodyPr>
          <a:lstStyle/>
          <a:p>
            <a:r>
              <a:rPr lang="en-US" sz="1600" dirty="0">
                <a:solidFill>
                  <a:prstClr val="black"/>
                </a:solidFill>
                <a:latin typeface="Georgia"/>
              </a:rPr>
              <a:t>(b) Standard line drawing queries and Basic version of target </a:t>
            </a:r>
            <a:r>
              <a:rPr lang="en-US" sz="1600" dirty="0" smtClean="0">
                <a:solidFill>
                  <a:prstClr val="black"/>
                </a:solidFill>
                <a:latin typeface="Georgia"/>
              </a:rPr>
              <a:t>dataset</a:t>
            </a:r>
            <a:endParaRPr lang="en-US" dirty="0"/>
          </a:p>
        </p:txBody>
      </p:sp>
      <p:sp>
        <p:nvSpPr>
          <p:cNvPr id="5" name="Rectangle 4"/>
          <p:cNvSpPr/>
          <p:nvPr/>
        </p:nvSpPr>
        <p:spPr>
          <a:xfrm>
            <a:off x="1056640" y="5810369"/>
            <a:ext cx="3439160" cy="584775"/>
          </a:xfrm>
          <a:prstGeom prst="rect">
            <a:avLst/>
          </a:prstGeom>
        </p:spPr>
        <p:txBody>
          <a:bodyPr wrap="square">
            <a:spAutoFit/>
          </a:bodyPr>
          <a:lstStyle/>
          <a:p>
            <a:r>
              <a:rPr lang="en-US" sz="1600" dirty="0">
                <a:solidFill>
                  <a:prstClr val="black"/>
                </a:solidFill>
                <a:latin typeface="Georgia"/>
              </a:rPr>
              <a:t>(c) Hand-drawn sketch queries and Extended version of target </a:t>
            </a:r>
            <a:r>
              <a:rPr lang="en-US" sz="1600" dirty="0" smtClean="0">
                <a:solidFill>
                  <a:prstClr val="black"/>
                </a:solidFill>
                <a:latin typeface="Georgia"/>
              </a:rPr>
              <a:t>dataset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Results: </a:t>
            </a:r>
            <a:r>
              <a:rPr lang="en-US" dirty="0" smtClean="0"/>
              <a:t>Other Six Metrics</a:t>
            </a:r>
            <a:endParaRPr lang="en-US" dirty="0"/>
          </a:p>
        </p:txBody>
      </p:sp>
      <p:sp>
        <p:nvSpPr>
          <p:cNvPr id="9" name="Rectangle 4"/>
          <p:cNvSpPr>
            <a:spLocks noChangeArrowheads="1"/>
          </p:cNvSpPr>
          <p:nvPr/>
        </p:nvSpPr>
        <p:spPr bwMode="auto">
          <a:xfrm>
            <a:off x="304800" y="1371600"/>
            <a:ext cx="8534400" cy="584775"/>
          </a:xfrm>
          <a:prstGeom prst="rect">
            <a:avLst/>
          </a:prstGeom>
          <a:noFill/>
          <a:ln w="9525">
            <a:noFill/>
            <a:miter lim="800000"/>
            <a:headEnd/>
            <a:tailEnd/>
          </a:ln>
        </p:spPr>
        <p:txBody>
          <a:bodyPr wrap="square">
            <a:spAutoFit/>
          </a:bodyPr>
          <a:lstStyle/>
          <a:p>
            <a:r>
              <a:rPr lang="en-US" sz="1600" b="1" dirty="0" smtClean="0">
                <a:latin typeface="+mn-lt"/>
              </a:rPr>
              <a:t>Table 1: </a:t>
            </a:r>
            <a:r>
              <a:rPr lang="en-US" sz="1600" dirty="0" smtClean="0">
                <a:latin typeface="+mn-lt"/>
              </a:rPr>
              <a:t>Other </a:t>
            </a:r>
            <a:r>
              <a:rPr lang="en-US" sz="1600" dirty="0">
                <a:latin typeface="+mn-lt"/>
              </a:rPr>
              <a:t>Performance metrics for the performance comparison on the Hand-drawn sketch queries and Basic version </a:t>
            </a:r>
            <a:r>
              <a:rPr lang="en-US" sz="1600" dirty="0" smtClean="0">
                <a:latin typeface="+mn-lt"/>
              </a:rPr>
              <a:t>of target </a:t>
            </a:r>
            <a:r>
              <a:rPr lang="en-US" sz="1600" dirty="0">
                <a:latin typeface="+mn-lt"/>
              </a:rPr>
              <a:t>dataset.</a:t>
            </a:r>
            <a:endParaRPr lang="en-US" altLang="zh-CN" sz="1600" dirty="0">
              <a:latin typeface="+mn-lt"/>
            </a:endParaRPr>
          </a:p>
        </p:txBody>
      </p:sp>
      <p:sp>
        <p:nvSpPr>
          <p:cNvPr id="10" name="Rectangle 4"/>
          <p:cNvSpPr>
            <a:spLocks noChangeArrowheads="1"/>
          </p:cNvSpPr>
          <p:nvPr/>
        </p:nvSpPr>
        <p:spPr bwMode="auto">
          <a:xfrm>
            <a:off x="381000" y="4063425"/>
            <a:ext cx="8534400" cy="584775"/>
          </a:xfrm>
          <a:prstGeom prst="rect">
            <a:avLst/>
          </a:prstGeom>
          <a:noFill/>
          <a:ln w="9525">
            <a:noFill/>
            <a:miter lim="800000"/>
            <a:headEnd/>
            <a:tailEnd/>
          </a:ln>
        </p:spPr>
        <p:txBody>
          <a:bodyPr wrap="square">
            <a:spAutoFit/>
          </a:bodyPr>
          <a:lstStyle/>
          <a:p>
            <a:r>
              <a:rPr lang="en-US" sz="1600" b="1" dirty="0">
                <a:latin typeface="+mn-lt"/>
              </a:rPr>
              <a:t>Table </a:t>
            </a:r>
            <a:r>
              <a:rPr lang="en-US" sz="1600" b="1" dirty="0" smtClean="0">
                <a:latin typeface="+mn-lt"/>
              </a:rPr>
              <a:t>2: </a:t>
            </a:r>
            <a:r>
              <a:rPr lang="en-US" sz="1600" dirty="0" smtClean="0">
                <a:latin typeface="+mn-lt"/>
              </a:rPr>
              <a:t>Other </a:t>
            </a:r>
            <a:r>
              <a:rPr lang="en-US" sz="1600" dirty="0">
                <a:latin typeface="+mn-lt"/>
              </a:rPr>
              <a:t>Performance metrics for the performance comparison on the Standard line drawing queries and Basic </a:t>
            </a:r>
            <a:r>
              <a:rPr lang="en-US" sz="1600" dirty="0" smtClean="0">
                <a:latin typeface="+mn-lt"/>
              </a:rPr>
              <a:t>version of </a:t>
            </a:r>
            <a:r>
              <a:rPr lang="en-US" sz="1600" dirty="0">
                <a:latin typeface="+mn-lt"/>
              </a:rPr>
              <a:t>target dataset.</a:t>
            </a:r>
            <a:endParaRPr lang="en-US" altLang="zh-CN" sz="1600" dirty="0">
              <a:latin typeface="+mn-lt"/>
            </a:endParaRPr>
          </a:p>
        </p:txBody>
      </p:sp>
      <p:pic>
        <p:nvPicPr>
          <p:cNvPr id="1515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05000"/>
            <a:ext cx="5372100" cy="221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156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4648200"/>
            <a:ext cx="4838700" cy="172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9910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Results: Other Six </a:t>
            </a:r>
            <a:r>
              <a:rPr lang="en-US" dirty="0" smtClean="0"/>
              <a:t>Metrics (Cont.)</a:t>
            </a:r>
            <a:endParaRPr lang="en-US" dirty="0"/>
          </a:p>
        </p:txBody>
      </p:sp>
      <p:sp>
        <p:nvSpPr>
          <p:cNvPr id="7" name="Rectangle 4"/>
          <p:cNvSpPr>
            <a:spLocks noChangeArrowheads="1"/>
          </p:cNvSpPr>
          <p:nvPr/>
        </p:nvSpPr>
        <p:spPr bwMode="auto">
          <a:xfrm>
            <a:off x="355600" y="1447800"/>
            <a:ext cx="8534400" cy="584775"/>
          </a:xfrm>
          <a:prstGeom prst="rect">
            <a:avLst/>
          </a:prstGeom>
          <a:noFill/>
          <a:ln w="9525">
            <a:noFill/>
            <a:miter lim="800000"/>
            <a:headEnd/>
            <a:tailEnd/>
          </a:ln>
        </p:spPr>
        <p:txBody>
          <a:bodyPr wrap="square">
            <a:spAutoFit/>
          </a:bodyPr>
          <a:lstStyle/>
          <a:p>
            <a:r>
              <a:rPr lang="en-US" sz="1600" b="1" dirty="0">
                <a:latin typeface="+mn-lt"/>
              </a:rPr>
              <a:t>Table </a:t>
            </a:r>
            <a:r>
              <a:rPr lang="en-US" sz="1600" b="1" dirty="0" smtClean="0">
                <a:latin typeface="+mn-lt"/>
              </a:rPr>
              <a:t>3: </a:t>
            </a:r>
            <a:r>
              <a:rPr lang="en-US" sz="1600" dirty="0" smtClean="0">
                <a:latin typeface="+mn-lt"/>
              </a:rPr>
              <a:t>Other </a:t>
            </a:r>
            <a:r>
              <a:rPr lang="en-US" sz="1600" dirty="0">
                <a:latin typeface="+mn-lt"/>
              </a:rPr>
              <a:t>Performance metrics for the performance comparison on the Hand-drawn sketch queries and Extended </a:t>
            </a:r>
            <a:r>
              <a:rPr lang="en-US" sz="1600" dirty="0" smtClean="0">
                <a:latin typeface="+mn-lt"/>
              </a:rPr>
              <a:t>version of </a:t>
            </a:r>
            <a:r>
              <a:rPr lang="en-US" sz="1600" dirty="0">
                <a:latin typeface="+mn-lt"/>
              </a:rPr>
              <a:t>target dataset</a:t>
            </a:r>
            <a:r>
              <a:rPr lang="en-US" sz="1600" dirty="0" smtClean="0">
                <a:latin typeface="+mn-lt"/>
              </a:rPr>
              <a:t>. </a:t>
            </a:r>
            <a:endParaRPr lang="en-US" altLang="zh-CN" sz="1600" dirty="0">
              <a:latin typeface="+mn-lt"/>
            </a:endParaRPr>
          </a:p>
        </p:txBody>
      </p:sp>
      <p:sp>
        <p:nvSpPr>
          <p:cNvPr id="8" name="Rectangle 4"/>
          <p:cNvSpPr>
            <a:spLocks noChangeArrowheads="1"/>
          </p:cNvSpPr>
          <p:nvPr/>
        </p:nvSpPr>
        <p:spPr bwMode="auto">
          <a:xfrm>
            <a:off x="381000" y="4139625"/>
            <a:ext cx="8534400" cy="584775"/>
          </a:xfrm>
          <a:prstGeom prst="rect">
            <a:avLst/>
          </a:prstGeom>
          <a:noFill/>
          <a:ln w="9525">
            <a:noFill/>
            <a:miter lim="800000"/>
            <a:headEnd/>
            <a:tailEnd/>
          </a:ln>
        </p:spPr>
        <p:txBody>
          <a:bodyPr wrap="square">
            <a:spAutoFit/>
          </a:bodyPr>
          <a:lstStyle/>
          <a:p>
            <a:r>
              <a:rPr lang="en-US" sz="1600" b="1" dirty="0">
                <a:latin typeface="+mn-lt"/>
              </a:rPr>
              <a:t>Table </a:t>
            </a:r>
            <a:r>
              <a:rPr lang="en-US" sz="1600" b="1" dirty="0" smtClean="0">
                <a:latin typeface="+mn-lt"/>
              </a:rPr>
              <a:t>4: </a:t>
            </a:r>
            <a:r>
              <a:rPr lang="en-US" sz="1600" dirty="0">
                <a:latin typeface="+mn-lt"/>
              </a:rPr>
              <a:t>Other Performance metrics for the performance comparison on the Standard line drawing queries and </a:t>
            </a:r>
            <a:r>
              <a:rPr lang="en-US" sz="1600" dirty="0" smtClean="0">
                <a:latin typeface="+mn-lt"/>
              </a:rPr>
              <a:t>Extended version </a:t>
            </a:r>
            <a:r>
              <a:rPr lang="en-US" sz="1600" dirty="0">
                <a:latin typeface="+mn-lt"/>
              </a:rPr>
              <a:t>of target dataset</a:t>
            </a:r>
            <a:r>
              <a:rPr lang="en-US" sz="1600" dirty="0" smtClean="0">
                <a:latin typeface="+mn-lt"/>
              </a:rPr>
              <a:t>.</a:t>
            </a:r>
            <a:endParaRPr lang="en-US" sz="1600" dirty="0">
              <a:latin typeface="+mn-lt"/>
            </a:endParaRPr>
          </a:p>
        </p:txBody>
      </p:sp>
      <p:pic>
        <p:nvPicPr>
          <p:cNvPr id="152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12255"/>
            <a:ext cx="68008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25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5225" y="4733925"/>
            <a:ext cx="675322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3218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Results: Timing</a:t>
            </a:r>
            <a:endParaRPr lang="en-US" dirty="0"/>
          </a:p>
        </p:txBody>
      </p:sp>
      <p:pic>
        <p:nvPicPr>
          <p:cNvPr id="154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24000"/>
            <a:ext cx="6590743"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685800" y="5867400"/>
            <a:ext cx="8001000" cy="584775"/>
          </a:xfrm>
          <a:prstGeom prst="rect">
            <a:avLst/>
          </a:prstGeom>
          <a:noFill/>
          <a:ln w="9525">
            <a:noFill/>
            <a:miter lim="800000"/>
            <a:headEnd/>
            <a:tailEnd/>
          </a:ln>
        </p:spPr>
        <p:txBody>
          <a:bodyPr wrap="square">
            <a:spAutoFit/>
          </a:bodyPr>
          <a:lstStyle/>
          <a:p>
            <a:r>
              <a:rPr lang="en-US" sz="1600" b="1" dirty="0" smtClean="0">
                <a:latin typeface="+mn-lt"/>
              </a:rPr>
              <a:t>Figure 2: </a:t>
            </a:r>
            <a:r>
              <a:rPr lang="en-US" sz="1600" dirty="0">
                <a:latin typeface="+mn-lt"/>
              </a:rPr>
              <a:t>Available timing information on the </a:t>
            </a:r>
            <a:r>
              <a:rPr lang="en-US" sz="1600" dirty="0" smtClean="0">
                <a:latin typeface="+mn-lt"/>
              </a:rPr>
              <a:t>Hand-drawn sketch </a:t>
            </a:r>
            <a:r>
              <a:rPr lang="en-US" sz="1600" dirty="0">
                <a:latin typeface="+mn-lt"/>
              </a:rPr>
              <a:t>queries and Basic version of target dataset</a:t>
            </a:r>
            <a:r>
              <a:rPr lang="en-US" sz="1600" dirty="0" smtClean="0">
                <a:latin typeface="+mn-lt"/>
              </a:rPr>
              <a:t>. </a:t>
            </a:r>
            <a:endParaRPr lang="en-US" altLang="zh-CN" sz="1600" dirty="0">
              <a:latin typeface="+mn-lt"/>
            </a:endParaRPr>
          </a:p>
        </p:txBody>
      </p:sp>
    </p:spTree>
    <p:extLst>
      <p:ext uri="{BB962C8B-B14F-4D97-AF65-F5344CB8AC3E}">
        <p14:creationId xmlns:p14="http://schemas.microsoft.com/office/powerpoint/2010/main" val="2692223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Results: Robustness </a:t>
            </a:r>
            <a:endParaRPr lang="en-US" dirty="0"/>
          </a:p>
        </p:txBody>
      </p:sp>
      <p:sp>
        <p:nvSpPr>
          <p:cNvPr id="6" name="Rectangle 4"/>
          <p:cNvSpPr>
            <a:spLocks noChangeArrowheads="1"/>
          </p:cNvSpPr>
          <p:nvPr/>
        </p:nvSpPr>
        <p:spPr bwMode="auto">
          <a:xfrm>
            <a:off x="304800" y="1752600"/>
            <a:ext cx="8534400" cy="584775"/>
          </a:xfrm>
          <a:prstGeom prst="rect">
            <a:avLst/>
          </a:prstGeom>
          <a:noFill/>
          <a:ln w="9525">
            <a:noFill/>
            <a:miter lim="800000"/>
            <a:headEnd/>
            <a:tailEnd/>
          </a:ln>
        </p:spPr>
        <p:txBody>
          <a:bodyPr wrap="square">
            <a:spAutoFit/>
          </a:bodyPr>
          <a:lstStyle/>
          <a:p>
            <a:r>
              <a:rPr lang="en-US" sz="1600" b="1" dirty="0">
                <a:latin typeface="+mn-lt"/>
              </a:rPr>
              <a:t>Table </a:t>
            </a:r>
            <a:r>
              <a:rPr lang="en-US" sz="1600" b="1" dirty="0" smtClean="0">
                <a:latin typeface="+mn-lt"/>
              </a:rPr>
              <a:t>5: </a:t>
            </a:r>
            <a:r>
              <a:rPr lang="en-US" sz="1600" dirty="0" smtClean="0">
                <a:latin typeface="+mn-lt"/>
              </a:rPr>
              <a:t>Robustness </a:t>
            </a:r>
            <a:r>
              <a:rPr lang="en-US" sz="1600" dirty="0">
                <a:latin typeface="+mn-lt"/>
              </a:rPr>
              <a:t>performance comparison in terms of performance decrease (%) on the Hand-drawn sketch queries.</a:t>
            </a:r>
          </a:p>
        </p:txBody>
      </p:sp>
      <p:pic>
        <p:nvPicPr>
          <p:cNvPr id="153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2590800"/>
            <a:ext cx="7867650" cy="274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6693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Results: Evaluation and Analysis</a:t>
            </a:r>
            <a:endParaRPr lang="en-US" dirty="0"/>
          </a:p>
        </p:txBody>
      </p:sp>
      <p:sp>
        <p:nvSpPr>
          <p:cNvPr id="195586" name="Content Placeholder 2"/>
          <p:cNvSpPr>
            <a:spLocks noGrp="1"/>
          </p:cNvSpPr>
          <p:nvPr>
            <p:ph sz="quarter" idx="1"/>
          </p:nvPr>
        </p:nvSpPr>
        <p:spPr>
          <a:xfrm>
            <a:off x="301624" y="1527174"/>
            <a:ext cx="8537575" cy="4873625"/>
          </a:xfrm>
        </p:spPr>
        <p:txBody>
          <a:bodyPr/>
          <a:lstStyle/>
          <a:p>
            <a:r>
              <a:rPr lang="en-US" sz="1800" b="1" dirty="0" smtClean="0"/>
              <a:t>Overall </a:t>
            </a:r>
            <a:r>
              <a:rPr lang="en-US" sz="1800" b="1" dirty="0"/>
              <a:t>performance </a:t>
            </a:r>
            <a:r>
              <a:rPr lang="en-US" sz="1800" b="1" dirty="0" smtClean="0"/>
              <a:t>evaluation: </a:t>
            </a:r>
            <a:r>
              <a:rPr lang="en-US" sz="1800" dirty="0" smtClean="0"/>
              <a:t>Li’s SBR-2D-3D </a:t>
            </a:r>
            <a:r>
              <a:rPr lang="en-US" sz="1800" dirty="0"/>
              <a:t>performs best, closely followed by </a:t>
            </a:r>
            <a:r>
              <a:rPr lang="en-US" sz="1800" dirty="0" err="1"/>
              <a:t>Eitz’s</a:t>
            </a:r>
            <a:r>
              <a:rPr lang="en-US" sz="1800" dirty="0"/>
              <a:t> </a:t>
            </a:r>
            <a:r>
              <a:rPr lang="en-US" sz="1800" dirty="0" smtClean="0"/>
              <a:t>BOF-SBR. Performance </a:t>
            </a:r>
            <a:r>
              <a:rPr lang="en-US" sz="1800" dirty="0"/>
              <a:t>of the remaining three methods is </a:t>
            </a:r>
            <a:r>
              <a:rPr lang="en-US" sz="1800" dirty="0" smtClean="0"/>
              <a:t>comparable and </a:t>
            </a:r>
            <a:r>
              <a:rPr lang="en-US" sz="1800" dirty="0"/>
              <a:t>the disparity among them is relatively small.</a:t>
            </a:r>
          </a:p>
          <a:p>
            <a:r>
              <a:rPr lang="en-US" sz="1800" b="1" dirty="0"/>
              <a:t>D</a:t>
            </a:r>
            <a:r>
              <a:rPr lang="en-US" sz="1800" b="1" dirty="0" smtClean="0"/>
              <a:t>ifferent </a:t>
            </a:r>
            <a:r>
              <a:rPr lang="en-US" sz="1800" b="1" dirty="0"/>
              <a:t>types of </a:t>
            </a:r>
            <a:r>
              <a:rPr lang="en-US" sz="1800" b="1" dirty="0" smtClean="0"/>
              <a:t>queries: </a:t>
            </a:r>
            <a:r>
              <a:rPr lang="en-US" sz="1800" dirty="0" smtClean="0"/>
              <a:t>Compared</a:t>
            </a:r>
            <a:r>
              <a:rPr lang="en-US" sz="1800" dirty="0"/>
              <a:t> </a:t>
            </a:r>
            <a:r>
              <a:rPr lang="en-US" sz="1800" dirty="0" smtClean="0"/>
              <a:t>to </a:t>
            </a:r>
            <a:r>
              <a:rPr lang="en-US" sz="1800" dirty="0"/>
              <a:t>hand-drawn sketch queries, standard line drawing </a:t>
            </a:r>
            <a:r>
              <a:rPr lang="en-US" sz="1800" dirty="0" smtClean="0"/>
              <a:t>queries usually </a:t>
            </a:r>
            <a:r>
              <a:rPr lang="en-US" sz="1800" dirty="0"/>
              <a:t>achieve superior performance</a:t>
            </a:r>
            <a:r>
              <a:rPr lang="en-US" sz="1800" dirty="0" smtClean="0"/>
              <a:t>.</a:t>
            </a:r>
          </a:p>
          <a:p>
            <a:r>
              <a:rPr lang="en-US" sz="1800" b="1" dirty="0"/>
              <a:t>T</a:t>
            </a:r>
            <a:r>
              <a:rPr lang="en-US" sz="1800" b="1" dirty="0" smtClean="0"/>
              <a:t>iming information: </a:t>
            </a:r>
            <a:r>
              <a:rPr lang="en-US" sz="1800" dirty="0" smtClean="0"/>
              <a:t>Overall</a:t>
            </a:r>
            <a:r>
              <a:rPr lang="en-US" sz="1800" dirty="0"/>
              <a:t>, </a:t>
            </a:r>
            <a:r>
              <a:rPr lang="en-US" sz="1800" dirty="0" err="1"/>
              <a:t>Eitz’s</a:t>
            </a:r>
            <a:r>
              <a:rPr lang="en-US" sz="1800" dirty="0"/>
              <a:t> approach is the most efficient while </a:t>
            </a:r>
            <a:r>
              <a:rPr lang="en-US" sz="1800" dirty="0" err="1" smtClean="0"/>
              <a:t>Saavedra</a:t>
            </a:r>
            <a:r>
              <a:rPr lang="en-US" sz="1800" dirty="0"/>
              <a:t> </a:t>
            </a:r>
            <a:r>
              <a:rPr lang="en-US" sz="1800" dirty="0" smtClean="0"/>
              <a:t>and </a:t>
            </a:r>
            <a:r>
              <a:rPr lang="en-US" sz="1800" dirty="0" err="1"/>
              <a:t>Yangagimachi’s</a:t>
            </a:r>
            <a:r>
              <a:rPr lang="en-US" sz="1800" dirty="0"/>
              <a:t> methods and Yoon’s HOG-DTF </a:t>
            </a:r>
            <a:r>
              <a:rPr lang="en-US" sz="1800" dirty="0" smtClean="0"/>
              <a:t>method are </a:t>
            </a:r>
            <a:r>
              <a:rPr lang="en-US" sz="1800" dirty="0"/>
              <a:t>comparable</a:t>
            </a:r>
            <a:r>
              <a:rPr lang="en-US" sz="1800" dirty="0" smtClean="0"/>
              <a:t>. </a:t>
            </a:r>
            <a:r>
              <a:rPr lang="en-US" sz="1800" dirty="0"/>
              <a:t>Pre-processing times per model range from 3.73 </a:t>
            </a:r>
            <a:r>
              <a:rPr lang="en-US" sz="1800" dirty="0" smtClean="0"/>
              <a:t>seconds </a:t>
            </a:r>
            <a:r>
              <a:rPr lang="en-US" sz="1800" dirty="0"/>
              <a:t>(</a:t>
            </a:r>
            <a:r>
              <a:rPr lang="en-US" sz="1800" dirty="0" err="1"/>
              <a:t>Yanagimachi</a:t>
            </a:r>
            <a:r>
              <a:rPr lang="en-US" sz="1800" dirty="0"/>
              <a:t>) to 97 seconds (Li).</a:t>
            </a:r>
            <a:endParaRPr lang="en-US" sz="1800" dirty="0" smtClean="0"/>
          </a:p>
          <a:p>
            <a:r>
              <a:rPr lang="en-US" sz="1800" b="1" dirty="0" smtClean="0"/>
              <a:t>Robustness: </a:t>
            </a:r>
            <a:r>
              <a:rPr lang="en-US" sz="1800" dirty="0" smtClean="0"/>
              <a:t>Li’s </a:t>
            </a:r>
            <a:r>
              <a:rPr lang="en-US" sz="1800" dirty="0"/>
              <a:t>SBR-2D-3D is the most </a:t>
            </a:r>
            <a:r>
              <a:rPr lang="en-US" sz="1800" dirty="0" smtClean="0"/>
              <a:t>robust, closely </a:t>
            </a:r>
            <a:r>
              <a:rPr lang="en-US" sz="1800" dirty="0"/>
              <a:t>followed by </a:t>
            </a:r>
            <a:r>
              <a:rPr lang="en-US" sz="1800" dirty="0" err="1"/>
              <a:t>Eitz’s</a:t>
            </a:r>
            <a:r>
              <a:rPr lang="en-US" sz="1800" dirty="0"/>
              <a:t> BOF-SBR. </a:t>
            </a:r>
            <a:r>
              <a:rPr lang="en-US" sz="1800" dirty="0" smtClean="0"/>
              <a:t>Other 3 methods </a:t>
            </a:r>
            <a:r>
              <a:rPr lang="en-US" sz="1800" dirty="0"/>
              <a:t>exhibit a </a:t>
            </a:r>
            <a:r>
              <a:rPr lang="en-US" sz="1800" dirty="0" smtClean="0"/>
              <a:t>stronger decrease </a:t>
            </a:r>
            <a:r>
              <a:rPr lang="en-US" sz="1800" dirty="0"/>
              <a:t>in </a:t>
            </a:r>
            <a:r>
              <a:rPr lang="en-US" sz="1800" dirty="0" smtClean="0"/>
              <a:t>performance.</a:t>
            </a:r>
            <a:endParaRPr lang="en-US" sz="1800" dirty="0"/>
          </a:p>
          <a:p>
            <a:r>
              <a:rPr lang="en-US" sz="1800" b="1" dirty="0" smtClean="0"/>
              <a:t>Classification:</a:t>
            </a:r>
          </a:p>
          <a:p>
            <a:pPr lvl="1" eaLnBrk="1" hangingPunct="1"/>
            <a:r>
              <a:rPr lang="en-US" altLang="zh-CN" sz="1600" dirty="0" smtClean="0">
                <a:ea typeface="宋体" charset="-122"/>
              </a:rPr>
              <a:t>3 groups (Eitz, </a:t>
            </a:r>
            <a:r>
              <a:rPr lang="en-US" altLang="zh-CN" sz="1600" dirty="0" err="1" smtClean="0">
                <a:ea typeface="宋体" charset="-122"/>
              </a:rPr>
              <a:t>Saavedra</a:t>
            </a:r>
            <a:r>
              <a:rPr lang="en-US" altLang="zh-CN" sz="1600" dirty="0" smtClean="0">
                <a:ea typeface="宋体" charset="-122"/>
              </a:rPr>
              <a:t> and Yoon) utilize </a:t>
            </a:r>
            <a:r>
              <a:rPr lang="en-US" altLang="zh-CN" sz="1600" i="1" dirty="0" smtClean="0">
                <a:ea typeface="宋体" charset="-122"/>
              </a:rPr>
              <a:t>suggestive contours </a:t>
            </a:r>
            <a:r>
              <a:rPr lang="en-US" altLang="zh-CN" sz="1600" dirty="0" smtClean="0">
                <a:ea typeface="宋体" charset="-122"/>
              </a:rPr>
              <a:t>to extract 3D features. </a:t>
            </a:r>
          </a:p>
          <a:p>
            <a:pPr lvl="1" eaLnBrk="1" hangingPunct="1"/>
            <a:r>
              <a:rPr lang="en-US" altLang="zh-CN" sz="1600" dirty="0" smtClean="0">
                <a:ea typeface="宋体" charset="-122"/>
              </a:rPr>
              <a:t>2 groups </a:t>
            </a:r>
            <a:r>
              <a:rPr lang="en-US" altLang="zh-CN" sz="1600" dirty="0">
                <a:ea typeface="宋体" charset="-122"/>
              </a:rPr>
              <a:t>(Eitz and </a:t>
            </a:r>
            <a:r>
              <a:rPr lang="en-US" altLang="zh-CN" sz="1600" dirty="0" err="1">
                <a:ea typeface="宋体" charset="-122"/>
              </a:rPr>
              <a:t>Yanagimachi</a:t>
            </a:r>
            <a:r>
              <a:rPr lang="en-US" altLang="zh-CN" sz="1600" dirty="0">
                <a:ea typeface="宋体" charset="-122"/>
              </a:rPr>
              <a:t>) </a:t>
            </a:r>
            <a:r>
              <a:rPr lang="en-US" altLang="zh-CN" sz="1600" dirty="0" smtClean="0">
                <a:ea typeface="宋体" charset="-122"/>
              </a:rPr>
              <a:t>adopt a </a:t>
            </a:r>
            <a:r>
              <a:rPr lang="en-US" altLang="zh-CN" sz="1600" i="1" dirty="0">
                <a:ea typeface="宋体" charset="-122"/>
              </a:rPr>
              <a:t>bag-of-words</a:t>
            </a:r>
            <a:r>
              <a:rPr lang="en-US" altLang="zh-CN" sz="1600" dirty="0">
                <a:ea typeface="宋体" charset="-122"/>
              </a:rPr>
              <a:t> framework. </a:t>
            </a:r>
            <a:endParaRPr lang="en-US" altLang="zh-CN" sz="1600" dirty="0" smtClean="0">
              <a:ea typeface="宋体" charset="-122"/>
            </a:endParaRPr>
          </a:p>
          <a:p>
            <a:pPr lvl="1" eaLnBrk="1" hangingPunct="1"/>
            <a:r>
              <a:rPr lang="en-US" altLang="zh-CN" sz="1600" dirty="0" smtClean="0">
                <a:ea typeface="宋体" charset="-122"/>
              </a:rPr>
              <a:t>3 groups </a:t>
            </a:r>
            <a:r>
              <a:rPr lang="en-US" altLang="zh-CN" sz="1600" dirty="0">
                <a:ea typeface="宋体" charset="-122"/>
              </a:rPr>
              <a:t>(Eitz, </a:t>
            </a:r>
            <a:r>
              <a:rPr lang="en-US" altLang="zh-CN" sz="1600" dirty="0" err="1" smtClean="0">
                <a:ea typeface="宋体" charset="-122"/>
              </a:rPr>
              <a:t>Saavedra</a:t>
            </a:r>
            <a:r>
              <a:rPr lang="en-US" altLang="zh-CN" sz="1600" dirty="0" smtClean="0">
                <a:ea typeface="宋体" charset="-122"/>
              </a:rPr>
              <a:t> and </a:t>
            </a:r>
            <a:r>
              <a:rPr lang="en-US" altLang="zh-CN" sz="1600" dirty="0" err="1">
                <a:ea typeface="宋体" charset="-122"/>
              </a:rPr>
              <a:t>Yanagimachi</a:t>
            </a:r>
            <a:r>
              <a:rPr lang="en-US" altLang="zh-CN" sz="1600" dirty="0">
                <a:ea typeface="宋体" charset="-122"/>
              </a:rPr>
              <a:t>) employ </a:t>
            </a:r>
            <a:r>
              <a:rPr lang="en-US" altLang="zh-CN" sz="1600" i="1" dirty="0">
                <a:ea typeface="宋体" charset="-122"/>
              </a:rPr>
              <a:t>local </a:t>
            </a:r>
            <a:r>
              <a:rPr lang="en-US" altLang="zh-CN" sz="1600" dirty="0">
                <a:ea typeface="宋体" charset="-122"/>
              </a:rPr>
              <a:t>features</a:t>
            </a:r>
            <a:r>
              <a:rPr lang="en-US" altLang="zh-CN" sz="1600" i="1" dirty="0">
                <a:ea typeface="宋体" charset="-122"/>
              </a:rPr>
              <a:t> </a:t>
            </a:r>
            <a:r>
              <a:rPr lang="en-US" altLang="zh-CN" sz="1600" dirty="0">
                <a:ea typeface="宋体" charset="-122"/>
              </a:rPr>
              <a:t>while the other </a:t>
            </a:r>
            <a:r>
              <a:rPr lang="en-US" altLang="zh-CN" sz="1600" dirty="0" smtClean="0">
                <a:ea typeface="宋体" charset="-122"/>
              </a:rPr>
              <a:t>2 groups </a:t>
            </a:r>
            <a:r>
              <a:rPr lang="en-US" altLang="zh-CN" sz="1600" dirty="0">
                <a:ea typeface="宋体" charset="-122"/>
              </a:rPr>
              <a:t>(Li and Yoon) perform </a:t>
            </a:r>
            <a:r>
              <a:rPr lang="en-US" altLang="zh-CN" sz="1600" i="1" dirty="0">
                <a:ea typeface="宋体" charset="-122"/>
              </a:rPr>
              <a:t>global </a:t>
            </a:r>
            <a:r>
              <a:rPr lang="en-US" altLang="zh-CN" sz="1600" dirty="0">
                <a:ea typeface="宋体" charset="-122"/>
              </a:rPr>
              <a:t>feature</a:t>
            </a:r>
            <a:r>
              <a:rPr lang="en-US" altLang="zh-CN" sz="1600" i="1" dirty="0">
                <a:ea typeface="宋体" charset="-122"/>
              </a:rPr>
              <a:t> </a:t>
            </a:r>
            <a:r>
              <a:rPr lang="en-US" altLang="zh-CN" sz="1600" dirty="0">
                <a:ea typeface="宋体" charset="-122"/>
              </a:rPr>
              <a:t>matching.</a:t>
            </a:r>
            <a:endParaRPr lang="en-US" altLang="zh-CN" sz="1600" dirty="0" smtClean="0">
              <a:ea typeface="宋体" charset="-122"/>
            </a:endParaRPr>
          </a:p>
          <a:p>
            <a:pPr lvl="1" eaLnBrk="1" hangingPunct="1"/>
            <a:endParaRPr lang="en-US" altLang="zh-CN" sz="1800" dirty="0" smtClean="0">
              <a:ea typeface="宋体" charset="-122"/>
            </a:endParaRPr>
          </a:p>
        </p:txBody>
      </p:sp>
    </p:spTree>
    <p:extLst>
      <p:ext uri="{BB962C8B-B14F-4D97-AF65-F5344CB8AC3E}">
        <p14:creationId xmlns:p14="http://schemas.microsoft.com/office/powerpoint/2010/main" val="20785195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Conclusions and Future Work </a:t>
            </a:r>
          </a:p>
        </p:txBody>
      </p:sp>
      <p:sp>
        <p:nvSpPr>
          <p:cNvPr id="195586" name="Content Placeholder 2"/>
          <p:cNvSpPr>
            <a:spLocks noGrp="1"/>
          </p:cNvSpPr>
          <p:nvPr>
            <p:ph sz="quarter" idx="1"/>
          </p:nvPr>
        </p:nvSpPr>
        <p:spPr>
          <a:xfrm>
            <a:off x="301625" y="1527175"/>
            <a:ext cx="8504238" cy="4572000"/>
          </a:xfrm>
        </p:spPr>
        <p:txBody>
          <a:bodyPr/>
          <a:lstStyle/>
          <a:p>
            <a:r>
              <a:rPr lang="en-US" sz="2600" dirty="0" smtClean="0"/>
              <a:t>This </a:t>
            </a:r>
            <a:r>
              <a:rPr lang="en-US" sz="2600" dirty="0"/>
              <a:t>sketch-based retrieval track is the </a:t>
            </a:r>
            <a:r>
              <a:rPr lang="en-US" sz="2600" dirty="0" smtClean="0"/>
              <a:t>first attempt </a:t>
            </a:r>
            <a:r>
              <a:rPr lang="en-US" sz="2600" dirty="0"/>
              <a:t>to include this topic in SHREC in order to </a:t>
            </a:r>
            <a:r>
              <a:rPr lang="en-US" sz="2600" dirty="0" smtClean="0"/>
              <a:t>foster </a:t>
            </a:r>
            <a:r>
              <a:rPr lang="en-US" sz="2600" dirty="0"/>
              <a:t>this challenging and interesting research direction.</a:t>
            </a:r>
            <a:endParaRPr lang="en-US" altLang="zh-CN" sz="2600" dirty="0" smtClean="0">
              <a:ea typeface="宋体" charset="-122"/>
            </a:endParaRPr>
          </a:p>
          <a:p>
            <a:r>
              <a:rPr lang="en-US" sz="2600" dirty="0"/>
              <a:t>P</a:t>
            </a:r>
            <a:r>
              <a:rPr lang="en-US" sz="2600" dirty="0" smtClean="0"/>
              <a:t>rovide </a:t>
            </a:r>
            <a:r>
              <a:rPr lang="en-US" sz="2600" dirty="0"/>
              <a:t>a common </a:t>
            </a:r>
            <a:r>
              <a:rPr lang="en-US" sz="2600" dirty="0" smtClean="0"/>
              <a:t>platform </a:t>
            </a:r>
            <a:r>
              <a:rPr lang="en-US" sz="2600" dirty="0"/>
              <a:t>(the benchmark) to solicit current sketch-based </a:t>
            </a:r>
            <a:r>
              <a:rPr lang="en-US" sz="2600" dirty="0" smtClean="0"/>
              <a:t>3D model </a:t>
            </a:r>
            <a:r>
              <a:rPr lang="en-US" sz="2600" dirty="0"/>
              <a:t>retrieval approaches</a:t>
            </a:r>
            <a:r>
              <a:rPr lang="en-US" sz="2600" dirty="0" smtClean="0"/>
              <a:t>.</a:t>
            </a:r>
          </a:p>
          <a:p>
            <a:r>
              <a:rPr lang="en-US" altLang="zh-CN" sz="2600" dirty="0" smtClean="0">
                <a:ea typeface="宋体" charset="-122"/>
              </a:rPr>
              <a:t>5 groups submitted 7 rank list results. </a:t>
            </a:r>
          </a:p>
          <a:p>
            <a:r>
              <a:rPr lang="en-US" altLang="zh-CN" sz="2600" dirty="0" smtClean="0">
                <a:ea typeface="宋体" charset="-122"/>
              </a:rPr>
              <a:t>Evaluation measures: </a:t>
            </a:r>
            <a:r>
              <a:rPr lang="en-US" altLang="zh-CN" sz="2600" dirty="0">
                <a:ea typeface="宋体" charset="-122"/>
              </a:rPr>
              <a:t>PR, NN</a:t>
            </a:r>
            <a:r>
              <a:rPr lang="en-US" altLang="zh-CN" sz="2600" dirty="0" smtClean="0">
                <a:ea typeface="宋体" charset="-122"/>
              </a:rPr>
              <a:t>, FT, ST,E, DCG, AP.</a:t>
            </a:r>
          </a:p>
          <a:p>
            <a:pPr lvl="1" eaLnBrk="1" hangingPunct="1"/>
            <a:endParaRPr lang="en-US" altLang="zh-CN" sz="1600" dirty="0" smtClean="0">
              <a:ea typeface="宋体" charset="-122"/>
            </a:endParaRPr>
          </a:p>
        </p:txBody>
      </p:sp>
    </p:spTree>
    <p:extLst>
      <p:ext uri="{BB962C8B-B14F-4D97-AF65-F5344CB8AC3E}">
        <p14:creationId xmlns:p14="http://schemas.microsoft.com/office/powerpoint/2010/main" val="5616590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Conclusions and Future </a:t>
            </a:r>
            <a:r>
              <a:rPr lang="en-US" dirty="0"/>
              <a:t>Work (Cont.)</a:t>
            </a:r>
          </a:p>
        </p:txBody>
      </p:sp>
      <p:sp>
        <p:nvSpPr>
          <p:cNvPr id="195586" name="Content Placeholder 2"/>
          <p:cNvSpPr>
            <a:spLocks noGrp="1"/>
          </p:cNvSpPr>
          <p:nvPr>
            <p:ph sz="quarter" idx="1"/>
          </p:nvPr>
        </p:nvSpPr>
        <p:spPr>
          <a:xfrm>
            <a:off x="301625" y="1527175"/>
            <a:ext cx="8504238" cy="4572000"/>
          </a:xfrm>
        </p:spPr>
        <p:txBody>
          <a:bodyPr/>
          <a:lstStyle/>
          <a:p>
            <a:r>
              <a:rPr lang="en-US" dirty="0" smtClean="0"/>
              <a:t>A comprehensive </a:t>
            </a:r>
            <a:r>
              <a:rPr lang="en-US" dirty="0"/>
              <a:t>comparative evaluation </a:t>
            </a:r>
            <a:r>
              <a:rPr lang="en-US" dirty="0" smtClean="0"/>
              <a:t>of 5 state-of-the-art </a:t>
            </a:r>
            <a:r>
              <a:rPr lang="en-US" dirty="0"/>
              <a:t>sketch-based retrieval </a:t>
            </a:r>
            <a:r>
              <a:rPr lang="en-US" dirty="0" smtClean="0"/>
              <a:t>methods, </a:t>
            </a:r>
            <a:r>
              <a:rPr lang="en-US" dirty="0"/>
              <a:t>in </a:t>
            </a:r>
            <a:r>
              <a:rPr lang="en-US" dirty="0" smtClean="0"/>
              <a:t>terms of </a:t>
            </a:r>
            <a:r>
              <a:rPr lang="en-US" dirty="0"/>
              <a:t>accuracy, robustness and query </a:t>
            </a:r>
            <a:r>
              <a:rPr lang="en-US" dirty="0" smtClean="0"/>
              <a:t>types:</a:t>
            </a:r>
            <a:r>
              <a:rPr lang="en-US" altLang="zh-CN" dirty="0" smtClean="0">
                <a:ea typeface="宋体" charset="-122"/>
              </a:rPr>
              <a:t> </a:t>
            </a:r>
          </a:p>
          <a:p>
            <a:pPr lvl="1" eaLnBrk="1" hangingPunct="1"/>
            <a:r>
              <a:rPr lang="en-US" sz="1800" dirty="0" smtClean="0"/>
              <a:t>Overall, Li’s </a:t>
            </a:r>
            <a:r>
              <a:rPr lang="en-US" sz="1800" dirty="0"/>
              <a:t>SBR-2D-3D method performs best, closely followed by </a:t>
            </a:r>
            <a:r>
              <a:rPr lang="en-US" sz="1800" dirty="0" err="1"/>
              <a:t>Eitz’s</a:t>
            </a:r>
            <a:r>
              <a:rPr lang="en-US" sz="1800" dirty="0"/>
              <a:t> BOF-SBR approach while the remaining three methods perform comparably in terms of accuracy and robustness.</a:t>
            </a:r>
          </a:p>
          <a:p>
            <a:pPr lvl="1" eaLnBrk="1" hangingPunct="1"/>
            <a:r>
              <a:rPr lang="en-US" sz="1800" dirty="0" err="1"/>
              <a:t>Eitz’s</a:t>
            </a:r>
            <a:r>
              <a:rPr lang="en-US" sz="1800" dirty="0"/>
              <a:t> method is extremely fast (0.02s per query) and could thus potentially be directly employed for interactive retrieval on much larger </a:t>
            </a:r>
            <a:r>
              <a:rPr lang="en-US" sz="1800" dirty="0" smtClean="0"/>
              <a:t>collections.</a:t>
            </a:r>
          </a:p>
          <a:p>
            <a:pPr marL="274638" lvl="1" indent="0" eaLnBrk="1" hangingPunct="1">
              <a:buNone/>
            </a:pPr>
            <a:endParaRPr lang="en-US" sz="1800" dirty="0" smtClean="0"/>
          </a:p>
          <a:p>
            <a:r>
              <a:rPr lang="en-US" dirty="0" smtClean="0"/>
              <a:t>Future Work: </a:t>
            </a:r>
          </a:p>
          <a:p>
            <a:pPr lvl="1" eaLnBrk="1" hangingPunct="1"/>
            <a:r>
              <a:rPr lang="en-US" sz="1800" dirty="0" smtClean="0"/>
              <a:t>Extend this benchmark by other sketch data to make it </a:t>
            </a:r>
            <a:r>
              <a:rPr lang="en-US" sz="1800" dirty="0"/>
              <a:t>more </a:t>
            </a:r>
            <a:r>
              <a:rPr lang="en-US" sz="1800" dirty="0" smtClean="0"/>
              <a:t>representative. </a:t>
            </a:r>
          </a:p>
          <a:p>
            <a:pPr lvl="1" eaLnBrk="1" hangingPunct="1"/>
            <a:r>
              <a:rPr lang="en-US" sz="1800" dirty="0" smtClean="0"/>
              <a:t>Controlling </a:t>
            </a:r>
            <a:r>
              <a:rPr lang="en-US" sz="1800" dirty="0"/>
              <a:t>the level of standardization with </a:t>
            </a:r>
            <a:r>
              <a:rPr lang="en-US" sz="1800" dirty="0" smtClean="0"/>
              <a:t>respect </a:t>
            </a:r>
            <a:r>
              <a:rPr lang="en-US" sz="1800" dirty="0"/>
              <a:t>to sketch parameters such as sketching quality, </a:t>
            </a:r>
            <a:r>
              <a:rPr lang="en-US" sz="1800" dirty="0" smtClean="0"/>
              <a:t>style, and </a:t>
            </a:r>
            <a:r>
              <a:rPr lang="en-US" sz="1800" dirty="0"/>
              <a:t>level of </a:t>
            </a:r>
            <a:r>
              <a:rPr lang="en-US" sz="1800" dirty="0" smtClean="0"/>
              <a:t>detail. </a:t>
            </a:r>
            <a:endParaRPr lang="en-US" altLang="zh-CN" sz="1800" dirty="0" smtClean="0">
              <a:ea typeface="宋体" charset="-122"/>
            </a:endParaRPr>
          </a:p>
          <a:p>
            <a:endParaRPr lang="en-US" altLang="zh-CN" dirty="0" smtClean="0">
              <a:ea typeface="宋体" charset="-122"/>
            </a:endParaRPr>
          </a:p>
          <a:p>
            <a:pPr lvl="1" eaLnBrk="1" hangingPunct="1"/>
            <a:endParaRPr lang="en-US" altLang="zh-CN" sz="1600" dirty="0" smtClean="0">
              <a:ea typeface="宋体"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Motivation</a:t>
            </a:r>
            <a:endParaRPr lang="en-US" dirty="0"/>
          </a:p>
        </p:txBody>
      </p:sp>
      <p:sp>
        <p:nvSpPr>
          <p:cNvPr id="13314" name="Content Placeholder 2"/>
          <p:cNvSpPr>
            <a:spLocks noGrp="1"/>
          </p:cNvSpPr>
          <p:nvPr>
            <p:ph sz="quarter" idx="1"/>
          </p:nvPr>
        </p:nvSpPr>
        <p:spPr>
          <a:xfrm>
            <a:off x="301625" y="1600200"/>
            <a:ext cx="8504238" cy="4498975"/>
          </a:xfrm>
        </p:spPr>
        <p:txBody>
          <a:bodyPr/>
          <a:lstStyle/>
          <a:p>
            <a:r>
              <a:rPr lang="en-US" sz="2000" dirty="0"/>
              <a:t>Sketch-based 3D model retrieval is to retrieve 3D models </a:t>
            </a:r>
            <a:r>
              <a:rPr lang="en-US" sz="2000" dirty="0" smtClean="0"/>
              <a:t>using a </a:t>
            </a:r>
            <a:r>
              <a:rPr lang="en-US" sz="2000" dirty="0"/>
              <a:t>2D sketch as </a:t>
            </a:r>
            <a:r>
              <a:rPr lang="en-US" sz="2000" dirty="0" smtClean="0"/>
              <a:t>input.</a:t>
            </a:r>
          </a:p>
          <a:p>
            <a:r>
              <a:rPr lang="en-US" sz="2000" dirty="0"/>
              <a:t>This scheme is intuitive and </a:t>
            </a:r>
            <a:r>
              <a:rPr lang="en-US" sz="2000" dirty="0" smtClean="0"/>
              <a:t>convenient for </a:t>
            </a:r>
            <a:r>
              <a:rPr lang="en-US" sz="2000" dirty="0"/>
              <a:t>users to search for relevant 3D models and also </a:t>
            </a:r>
            <a:r>
              <a:rPr lang="en-US" sz="2000" dirty="0" smtClean="0"/>
              <a:t>important for </a:t>
            </a:r>
            <a:r>
              <a:rPr lang="en-US" sz="2000" dirty="0"/>
              <a:t>several applications including sketch-based </a:t>
            </a:r>
            <a:r>
              <a:rPr lang="en-US" sz="2000" dirty="0" smtClean="0"/>
              <a:t>modeling and </a:t>
            </a:r>
            <a:r>
              <a:rPr lang="en-US" sz="2000" dirty="0"/>
              <a:t>sketch-based shape </a:t>
            </a:r>
            <a:r>
              <a:rPr lang="en-US" sz="2000" dirty="0" smtClean="0"/>
              <a:t>recognition</a:t>
            </a:r>
            <a:r>
              <a:rPr lang="en-US" altLang="zh-CN" sz="2000" dirty="0" smtClean="0">
                <a:ea typeface="宋体" charset="-122"/>
              </a:rPr>
              <a:t>.</a:t>
            </a:r>
          </a:p>
          <a:p>
            <a:r>
              <a:rPr lang="en-US" sz="2000" dirty="0" smtClean="0"/>
              <a:t>Most existing </a:t>
            </a:r>
            <a:r>
              <a:rPr lang="en-US" sz="2000" dirty="0"/>
              <a:t>3D model retrieval algorithms target the </a:t>
            </a:r>
            <a:r>
              <a:rPr lang="en-US" sz="2000" dirty="0" smtClean="0"/>
              <a:t>Query-by-Model </a:t>
            </a:r>
            <a:r>
              <a:rPr lang="en-US" sz="2000" dirty="0"/>
              <a:t>framework, that is, using existing 3D models </a:t>
            </a:r>
            <a:r>
              <a:rPr lang="en-US" sz="2000" dirty="0" smtClean="0"/>
              <a:t>as queries. </a:t>
            </a:r>
            <a:r>
              <a:rPr lang="en-US" sz="2000" dirty="0"/>
              <a:t>L</a:t>
            </a:r>
            <a:r>
              <a:rPr lang="en-US" sz="2000" dirty="0" smtClean="0"/>
              <a:t>ess </a:t>
            </a:r>
            <a:r>
              <a:rPr lang="en-US" sz="2000" dirty="0"/>
              <a:t>work has to date considered the query-by-sketch </a:t>
            </a:r>
            <a:r>
              <a:rPr lang="en-US" sz="2000" dirty="0" smtClean="0"/>
              <a:t>framework.</a:t>
            </a:r>
            <a:endParaRPr lang="en-US" altLang="zh-CN" sz="2000" dirty="0" smtClean="0">
              <a:ea typeface="宋体" charset="-122"/>
            </a:endParaRPr>
          </a:p>
          <a:p>
            <a:r>
              <a:rPr lang="en-US" sz="2000" dirty="0" smtClean="0"/>
              <a:t>We </a:t>
            </a:r>
            <a:r>
              <a:rPr lang="en-US" sz="2000" dirty="0"/>
              <a:t>organized this track to </a:t>
            </a:r>
            <a:r>
              <a:rPr lang="en-US" sz="2000" dirty="0" smtClean="0"/>
              <a:t>foster this </a:t>
            </a:r>
            <a:r>
              <a:rPr lang="en-US" sz="2000" dirty="0"/>
              <a:t>challenging research area by providing a </a:t>
            </a:r>
            <a:r>
              <a:rPr lang="en-US" sz="2000" dirty="0" smtClean="0"/>
              <a:t>common sketch-based </a:t>
            </a:r>
            <a:r>
              <a:rPr lang="en-US" sz="2000" dirty="0"/>
              <a:t>retrieval benchmark and soliciting retrieval </a:t>
            </a:r>
            <a:r>
              <a:rPr lang="en-US" sz="2000" dirty="0" smtClean="0"/>
              <a:t>results from </a:t>
            </a:r>
            <a:r>
              <a:rPr lang="en-US" sz="2000" dirty="0"/>
              <a:t>current state-of-the-art retrieval methods for comparison.</a:t>
            </a:r>
            <a:endParaRPr lang="en-US" altLang="zh-CN" sz="2000" dirty="0" smtClean="0">
              <a:ea typeface="宋体"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WordArt 4"/>
          <p:cNvSpPr>
            <a:spLocks noChangeArrowheads="1" noChangeShapeType="1" noTextEdit="1"/>
          </p:cNvSpPr>
          <p:nvPr/>
        </p:nvSpPr>
        <p:spPr bwMode="auto">
          <a:xfrm>
            <a:off x="3200400" y="2514600"/>
            <a:ext cx="2905125" cy="1714500"/>
          </a:xfrm>
          <a:prstGeom prst="rect">
            <a:avLst/>
          </a:prstGeom>
        </p:spPr>
        <p:txBody>
          <a:bodyPr wrap="none" fromWordArt="1">
            <a:prstTxWarp prst="textPlain">
              <a:avLst>
                <a:gd name="adj" fmla="val 50000"/>
              </a:avLst>
            </a:prstTxWarp>
          </a:bodyPr>
          <a:lstStyle/>
          <a:p>
            <a:pPr algn="ctr"/>
            <a:r>
              <a:rPr lang="en-US" altLang="zh-CN" sz="3600" kern="10">
                <a:ln w="19050">
                  <a:solidFill>
                    <a:srgbClr val="99CCFF"/>
                  </a:solidFill>
                  <a:round/>
                  <a:headEnd/>
                  <a:tailEnd/>
                </a:ln>
                <a:solidFill>
                  <a:srgbClr val="0066CC"/>
                </a:solidFill>
                <a:effectLst>
                  <a:outerShdw dist="35921" dir="2700000" algn="ctr" rotWithShape="0">
                    <a:srgbClr val="990000"/>
                  </a:outerShdw>
                </a:effectLst>
                <a:latin typeface="Georgia"/>
              </a:rPr>
              <a:t>Any Qestions?</a:t>
            </a:r>
          </a:p>
          <a:p>
            <a:pPr algn="ctr"/>
            <a:endParaRPr lang="en-US" altLang="zh-CN" sz="3600" kern="10">
              <a:ln w="19050">
                <a:solidFill>
                  <a:srgbClr val="99CCFF"/>
                </a:solidFill>
                <a:round/>
                <a:headEnd/>
                <a:tailEnd/>
              </a:ln>
              <a:solidFill>
                <a:srgbClr val="0066CC"/>
              </a:solidFill>
              <a:effectLst>
                <a:outerShdw dist="35921" dir="2700000" algn="ctr" rotWithShape="0">
                  <a:srgbClr val="990000"/>
                </a:outerShdw>
              </a:effectLst>
              <a:latin typeface="Georgia"/>
            </a:endParaRPr>
          </a:p>
          <a:p>
            <a:pPr algn="ctr"/>
            <a:r>
              <a:rPr lang="en-US" altLang="zh-CN" sz="3600" kern="10">
                <a:ln w="19050">
                  <a:solidFill>
                    <a:srgbClr val="99CCFF"/>
                  </a:solidFill>
                  <a:round/>
                  <a:headEnd/>
                  <a:tailEnd/>
                </a:ln>
                <a:solidFill>
                  <a:srgbClr val="0066CC"/>
                </a:solidFill>
                <a:effectLst>
                  <a:outerShdw dist="35921" dir="2700000" algn="ctr" rotWithShape="0">
                    <a:srgbClr val="990000"/>
                  </a:outerShdw>
                </a:effectLst>
                <a:latin typeface="Georgia"/>
              </a:rPr>
              <a:t>Thank you!</a:t>
            </a:r>
            <a:endParaRPr lang="zh-CN" altLang="en-US" sz="3600" kern="10">
              <a:ln w="19050">
                <a:solidFill>
                  <a:srgbClr val="99CCFF"/>
                </a:solidFill>
                <a:round/>
                <a:headEnd/>
                <a:tailEnd/>
              </a:ln>
              <a:solidFill>
                <a:srgbClr val="0066CC"/>
              </a:solidFill>
              <a:effectLst>
                <a:outerShdw dist="35921" dir="2700000" algn="ctr" rotWithShape="0">
                  <a:srgbClr val="990000"/>
                </a:outerShdw>
              </a:effectLst>
              <a:latin typeface="Georgi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altLang="zh-CN" dirty="0" smtClean="0">
                <a:ea typeface="宋体" charset="-122"/>
              </a:rPr>
              <a:t>Data </a:t>
            </a:r>
            <a:r>
              <a:rPr lang="tr-TR" altLang="zh-CN" dirty="0" smtClean="0"/>
              <a:t>Set</a:t>
            </a:r>
            <a:endParaRPr lang="en-US" altLang="zh-CN" dirty="0" smtClean="0">
              <a:ea typeface="宋体" charset="-122"/>
            </a:endParaRPr>
          </a:p>
        </p:txBody>
      </p:sp>
      <p:sp>
        <p:nvSpPr>
          <p:cNvPr id="18435" name="Content Placeholder 2"/>
          <p:cNvSpPr>
            <a:spLocks/>
          </p:cNvSpPr>
          <p:nvPr/>
        </p:nvSpPr>
        <p:spPr bwMode="auto">
          <a:xfrm>
            <a:off x="381000" y="1600200"/>
            <a:ext cx="8610600" cy="1905000"/>
          </a:xfrm>
          <a:prstGeom prst="rect">
            <a:avLst/>
          </a:prstGeom>
          <a:noFill/>
          <a:ln w="9525">
            <a:noFill/>
            <a:miter lim="800000"/>
            <a:headEnd/>
            <a:tailEnd/>
          </a:ln>
        </p:spPr>
        <p:txBody>
          <a:bodyPr/>
          <a:lstStyle/>
          <a:p>
            <a:pPr marL="273050" indent="-273050">
              <a:spcBef>
                <a:spcPct val="20000"/>
              </a:spcBef>
              <a:buClr>
                <a:schemeClr val="accent1"/>
              </a:buClr>
              <a:buSzPct val="85000"/>
              <a:buFont typeface="Wingdings 2" pitchFamily="18" charset="2"/>
              <a:buChar char=""/>
              <a:defRPr/>
            </a:pPr>
            <a:r>
              <a:rPr lang="en-US" altLang="zh-CN" sz="2000" dirty="0" smtClean="0">
                <a:latin typeface="Georgia" pitchFamily="18" charset="0"/>
              </a:rPr>
              <a:t>3D Target Dataset</a:t>
            </a:r>
          </a:p>
          <a:p>
            <a:pPr marL="800100" lvl="1" indent="-342900">
              <a:spcBef>
                <a:spcPct val="20000"/>
              </a:spcBef>
              <a:buClr>
                <a:schemeClr val="accent1"/>
              </a:buClr>
              <a:buSzPct val="85000"/>
              <a:buFont typeface="Courier New" pitchFamily="49" charset="0"/>
              <a:buChar char="o"/>
              <a:defRPr/>
            </a:pPr>
            <a:r>
              <a:rPr lang="en-US" sz="2000" dirty="0" smtClean="0">
                <a:latin typeface="+mn-lt"/>
              </a:rPr>
              <a:t>Watertight Model </a:t>
            </a:r>
            <a:r>
              <a:rPr lang="en-US" sz="2000" dirty="0">
                <a:latin typeface="+mn-lt"/>
              </a:rPr>
              <a:t>Benchmark (WMB) </a:t>
            </a:r>
            <a:r>
              <a:rPr lang="en-US" sz="2000" dirty="0" smtClean="0">
                <a:latin typeface="+mn-lt"/>
              </a:rPr>
              <a:t>dataset: </a:t>
            </a:r>
            <a:r>
              <a:rPr lang="en-US" altLang="zh-CN" sz="2000" dirty="0" smtClean="0">
                <a:latin typeface="+mn-lt"/>
              </a:rPr>
              <a:t>400 models, </a:t>
            </a:r>
            <a:r>
              <a:rPr lang="en-US" sz="2000" dirty="0">
                <a:latin typeface="+mn-lt"/>
              </a:rPr>
              <a:t>divided into 20 classes, with 20 </a:t>
            </a:r>
            <a:r>
              <a:rPr lang="en-US" sz="2000" dirty="0" smtClean="0">
                <a:latin typeface="+mn-lt"/>
              </a:rPr>
              <a:t>models each</a:t>
            </a:r>
          </a:p>
          <a:p>
            <a:pPr marL="800100" lvl="1" indent="-342900">
              <a:spcBef>
                <a:spcPct val="20000"/>
              </a:spcBef>
              <a:buClr>
                <a:schemeClr val="accent1"/>
              </a:buClr>
              <a:buSzPct val="85000"/>
              <a:buFont typeface="Courier New" pitchFamily="49" charset="0"/>
              <a:buChar char="o"/>
              <a:defRPr/>
            </a:pPr>
            <a:r>
              <a:rPr lang="en-US" altLang="zh-CN" sz="2000" b="1" dirty="0" smtClean="0">
                <a:latin typeface="+mn-lt"/>
              </a:rPr>
              <a:t>Basic version</a:t>
            </a:r>
            <a:r>
              <a:rPr lang="en-US" altLang="zh-CN" sz="2000" dirty="0" smtClean="0">
                <a:latin typeface="+mn-lt"/>
              </a:rPr>
              <a:t>: 13 relevant classes, 260 models</a:t>
            </a:r>
          </a:p>
          <a:p>
            <a:pPr marL="800100" lvl="1" indent="-342900">
              <a:spcBef>
                <a:spcPct val="20000"/>
              </a:spcBef>
              <a:buClr>
                <a:schemeClr val="accent1"/>
              </a:buClr>
              <a:buSzPct val="85000"/>
              <a:buFont typeface="Courier New" pitchFamily="49" charset="0"/>
              <a:buChar char="o"/>
              <a:defRPr/>
            </a:pPr>
            <a:r>
              <a:rPr lang="en-US" altLang="zh-CN" sz="2000" b="1" dirty="0" smtClean="0">
                <a:latin typeface="+mn-lt"/>
              </a:rPr>
              <a:t>Extended version</a:t>
            </a:r>
            <a:r>
              <a:rPr lang="en-US" altLang="zh-CN" sz="2000" dirty="0" smtClean="0">
                <a:latin typeface="+mn-lt"/>
              </a:rPr>
              <a:t>: complete WMB dataset</a:t>
            </a:r>
            <a:endParaRPr lang="en-US" altLang="zh-CN" sz="2000" dirty="0">
              <a:latin typeface="+mn-lt"/>
            </a:endParaRPr>
          </a:p>
        </p:txBody>
      </p:sp>
      <p:pic>
        <p:nvPicPr>
          <p:cNvPr id="150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352800"/>
            <a:ext cx="489053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altLang="zh-CN" dirty="0" smtClean="0">
                <a:ea typeface="宋体" charset="-122"/>
              </a:rPr>
              <a:t>Data </a:t>
            </a:r>
            <a:r>
              <a:rPr lang="tr-TR" altLang="zh-CN" dirty="0" smtClean="0"/>
              <a:t>Set</a:t>
            </a:r>
            <a:endParaRPr lang="en-US" altLang="zh-CN" dirty="0" smtClean="0">
              <a:ea typeface="宋体" charset="-122"/>
            </a:endParaRPr>
          </a:p>
        </p:txBody>
      </p:sp>
      <p:sp>
        <p:nvSpPr>
          <p:cNvPr id="18435" name="Content Placeholder 2"/>
          <p:cNvSpPr>
            <a:spLocks/>
          </p:cNvSpPr>
          <p:nvPr/>
        </p:nvSpPr>
        <p:spPr bwMode="auto">
          <a:xfrm>
            <a:off x="381000" y="1600200"/>
            <a:ext cx="8610600" cy="1905000"/>
          </a:xfrm>
          <a:prstGeom prst="rect">
            <a:avLst/>
          </a:prstGeom>
          <a:noFill/>
          <a:ln w="9525">
            <a:noFill/>
            <a:miter lim="800000"/>
            <a:headEnd/>
            <a:tailEnd/>
          </a:ln>
        </p:spPr>
        <p:txBody>
          <a:bodyPr/>
          <a:lstStyle/>
          <a:p>
            <a:pPr marL="273050" indent="-273050">
              <a:spcBef>
                <a:spcPct val="20000"/>
              </a:spcBef>
              <a:buClr>
                <a:schemeClr val="accent1"/>
              </a:buClr>
              <a:buSzPct val="85000"/>
              <a:buFont typeface="Wingdings 2" pitchFamily="18" charset="2"/>
              <a:buChar char=""/>
              <a:defRPr/>
            </a:pPr>
            <a:r>
              <a:rPr lang="en-US" altLang="zh-CN" sz="2000" dirty="0" smtClean="0">
                <a:latin typeface="Georgia" pitchFamily="18" charset="0"/>
              </a:rPr>
              <a:t>2D Query Set</a:t>
            </a:r>
          </a:p>
          <a:p>
            <a:pPr marL="800100" lvl="1" indent="-342900">
              <a:spcBef>
                <a:spcPct val="20000"/>
              </a:spcBef>
              <a:buClr>
                <a:schemeClr val="accent1"/>
              </a:buClr>
              <a:buSzPct val="85000"/>
              <a:buFont typeface="Courier New" pitchFamily="49" charset="0"/>
              <a:buChar char="o"/>
              <a:defRPr/>
            </a:pPr>
            <a:r>
              <a:rPr lang="en-US" sz="2000" b="1" dirty="0" smtClean="0">
                <a:latin typeface="+mn-lt"/>
              </a:rPr>
              <a:t>Hand-drawn sketches</a:t>
            </a:r>
            <a:r>
              <a:rPr lang="en-US" sz="2000" dirty="0" smtClean="0">
                <a:latin typeface="+mn-lt"/>
              </a:rPr>
              <a:t>: Hand-drawn sketch </a:t>
            </a:r>
            <a:r>
              <a:rPr lang="en-US" sz="2000" dirty="0">
                <a:latin typeface="+mn-lt"/>
              </a:rPr>
              <a:t>data compiled by </a:t>
            </a:r>
            <a:r>
              <a:rPr lang="en-US" sz="2000" dirty="0" smtClean="0">
                <a:latin typeface="+mn-lt"/>
              </a:rPr>
              <a:t>TU Darmstadt </a:t>
            </a:r>
            <a:r>
              <a:rPr lang="en-US" sz="2000" dirty="0">
                <a:latin typeface="+mn-lt"/>
              </a:rPr>
              <a:t>and </a:t>
            </a:r>
            <a:r>
              <a:rPr lang="en-US" sz="2000" dirty="0" err="1" smtClean="0">
                <a:latin typeface="+mn-lt"/>
              </a:rPr>
              <a:t>Fraunhofer</a:t>
            </a:r>
            <a:r>
              <a:rPr lang="en-US" sz="2000" dirty="0" smtClean="0">
                <a:latin typeface="+mn-lt"/>
              </a:rPr>
              <a:t> IGD (250 sketches, 13 classes).</a:t>
            </a:r>
          </a:p>
          <a:p>
            <a:pPr marL="800100" lvl="1" indent="-342900">
              <a:spcBef>
                <a:spcPct val="20000"/>
              </a:spcBef>
              <a:buClr>
                <a:schemeClr val="accent1"/>
              </a:buClr>
              <a:buSzPct val="85000"/>
              <a:buFont typeface="Courier New" pitchFamily="49" charset="0"/>
              <a:buChar char="o"/>
              <a:defRPr/>
            </a:pPr>
            <a:r>
              <a:rPr lang="en-US" altLang="zh-CN" sz="2000" b="1" dirty="0" smtClean="0">
                <a:latin typeface="+mn-lt"/>
              </a:rPr>
              <a:t>Standard line drawings</a:t>
            </a:r>
            <a:r>
              <a:rPr lang="en-US" altLang="zh-CN" sz="2000" dirty="0" smtClean="0">
                <a:latin typeface="+mn-lt"/>
              </a:rPr>
              <a:t>: </a:t>
            </a:r>
            <a:r>
              <a:rPr lang="en-US" sz="2000" dirty="0" smtClean="0">
                <a:latin typeface="+mn-lt"/>
              </a:rPr>
              <a:t>12 relevant sketches </a:t>
            </a:r>
            <a:r>
              <a:rPr lang="en-US" sz="2000" dirty="0">
                <a:latin typeface="+mn-lt"/>
              </a:rPr>
              <a:t>from the </a:t>
            </a:r>
            <a:r>
              <a:rPr lang="en-US" sz="2000" dirty="0" err="1">
                <a:latin typeface="+mn-lt"/>
              </a:rPr>
              <a:t>Snograss</a:t>
            </a:r>
            <a:r>
              <a:rPr lang="en-US" sz="2000" dirty="0">
                <a:latin typeface="+mn-lt"/>
              </a:rPr>
              <a:t> and </a:t>
            </a:r>
            <a:r>
              <a:rPr lang="en-US" sz="2000" dirty="0" err="1">
                <a:latin typeface="+mn-lt"/>
              </a:rPr>
              <a:t>Vanderwart’s</a:t>
            </a:r>
            <a:r>
              <a:rPr lang="en-US" sz="2000" dirty="0">
                <a:latin typeface="+mn-lt"/>
              </a:rPr>
              <a:t> </a:t>
            </a:r>
            <a:r>
              <a:rPr lang="en-US" sz="2000" dirty="0" smtClean="0">
                <a:latin typeface="+mn-lt"/>
              </a:rPr>
              <a:t>standard line </a:t>
            </a:r>
            <a:r>
              <a:rPr lang="en-US" sz="2000" dirty="0">
                <a:latin typeface="+mn-lt"/>
              </a:rPr>
              <a:t>drawings </a:t>
            </a:r>
            <a:r>
              <a:rPr lang="en-US" sz="2000" dirty="0" smtClean="0">
                <a:latin typeface="+mn-lt"/>
              </a:rPr>
              <a:t>dataset. </a:t>
            </a:r>
            <a:endParaRPr lang="en-US" altLang="zh-CN" sz="2000" dirty="0">
              <a:latin typeface="+mn-lt"/>
            </a:endParaRPr>
          </a:p>
        </p:txBody>
      </p:sp>
      <p:pic>
        <p:nvPicPr>
          <p:cNvPr id="151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799" y="3409813"/>
            <a:ext cx="3962401" cy="291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121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txBox="1">
            <a:spLocks/>
          </p:cNvSpPr>
          <p:nvPr/>
        </p:nvSpPr>
        <p:spPr bwMode="auto">
          <a:xfrm>
            <a:off x="304800" y="2667000"/>
            <a:ext cx="8534400" cy="758825"/>
          </a:xfrm>
          <a:prstGeom prst="rect">
            <a:avLst/>
          </a:prstGeom>
          <a:noFill/>
          <a:ln w="9525">
            <a:noFill/>
            <a:miter lim="800000"/>
            <a:headEnd/>
            <a:tailEnd/>
          </a:ln>
        </p:spPr>
        <p:txBody>
          <a:bodyPr/>
          <a:lstStyle/>
          <a:p>
            <a:pPr algn="ctr"/>
            <a:r>
              <a:rPr lang="tr-TR" altLang="zh-CN" sz="4800">
                <a:solidFill>
                  <a:srgbClr val="7B9899"/>
                </a:solidFill>
                <a:latin typeface="Georgia" pitchFamily="18" charset="0"/>
              </a:rPr>
              <a:t>METHODS</a:t>
            </a:r>
            <a:endParaRPr lang="en-US" altLang="zh-CN" sz="4800">
              <a:solidFill>
                <a:srgbClr val="7B9899"/>
              </a:solidFill>
              <a:latin typeface="Georg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body" idx="4294967295"/>
          </p:nvPr>
        </p:nvSpPr>
        <p:spPr>
          <a:xfrm>
            <a:off x="755650" y="2713037"/>
            <a:ext cx="7632700" cy="2087563"/>
          </a:xfrm>
        </p:spPr>
        <p:txBody>
          <a:bodyPr/>
          <a:lstStyle/>
          <a:p>
            <a:pPr algn="ctr" eaLnBrk="1" hangingPunct="1">
              <a:buFontTx/>
              <a:buNone/>
            </a:pPr>
            <a:r>
              <a:rPr lang="en-US" altLang="ja-JP" dirty="0" smtClean="0">
                <a:ea typeface="ＭＳ Ｐゴシック" pitchFamily="34" charset="-128"/>
              </a:rPr>
              <a:t>Johan</a:t>
            </a:r>
            <a:r>
              <a:rPr lang="en-US" dirty="0" smtClean="0"/>
              <a:t> Mathias Eitz, Ronald Richter</a:t>
            </a:r>
            <a:r>
              <a:rPr lang="en-US" dirty="0"/>
              <a:t>, Tamy </a:t>
            </a:r>
            <a:r>
              <a:rPr lang="en-US" dirty="0" smtClean="0"/>
              <a:t>Boubekeur, Kristian Hildebrand, Marc Alexa</a:t>
            </a:r>
            <a:endParaRPr lang="en-US" altLang="ja-JP" dirty="0" smtClean="0">
              <a:ea typeface="ＭＳ Ｐゴシック" pitchFamily="34" charset="-128"/>
            </a:endParaRPr>
          </a:p>
          <a:p>
            <a:pPr lvl="1" algn="ctr" eaLnBrk="1" hangingPunct="1">
              <a:lnSpc>
                <a:spcPct val="70000"/>
              </a:lnSpc>
              <a:buNone/>
            </a:pPr>
            <a:r>
              <a:rPr lang="en-US" sz="2400" dirty="0" smtClean="0">
                <a:solidFill>
                  <a:schemeClr val="tx1"/>
                </a:solidFill>
              </a:rPr>
              <a:t>TU </a:t>
            </a:r>
            <a:r>
              <a:rPr lang="en-US" sz="2400" dirty="0">
                <a:solidFill>
                  <a:schemeClr val="tx1"/>
                </a:solidFill>
              </a:rPr>
              <a:t>Berlin, Germany </a:t>
            </a:r>
          </a:p>
          <a:p>
            <a:pPr lvl="1" algn="ctr" eaLnBrk="1" hangingPunct="1">
              <a:lnSpc>
                <a:spcPct val="70000"/>
              </a:lnSpc>
              <a:buNone/>
            </a:pPr>
            <a:r>
              <a:rPr lang="en-US" sz="2400" dirty="0" smtClean="0">
                <a:solidFill>
                  <a:schemeClr val="tx1"/>
                </a:solidFill>
              </a:rPr>
              <a:t>Telecom </a:t>
            </a:r>
            <a:r>
              <a:rPr lang="en-US" sz="2400" dirty="0" err="1">
                <a:solidFill>
                  <a:schemeClr val="tx1"/>
                </a:solidFill>
              </a:rPr>
              <a:t>ParisTech</a:t>
            </a:r>
            <a:r>
              <a:rPr lang="en-US" sz="2400" dirty="0">
                <a:solidFill>
                  <a:schemeClr val="tx1"/>
                </a:solidFill>
              </a:rPr>
              <a:t>/CNRS, France</a:t>
            </a:r>
            <a:endParaRPr lang="pt-BR" altLang="zh-CN" sz="2400" dirty="0">
              <a:solidFill>
                <a:schemeClr val="tx1"/>
              </a:solidFill>
              <a:ea typeface="宋体" charset="-122"/>
            </a:endParaRPr>
          </a:p>
          <a:p>
            <a:pPr algn="ctr" eaLnBrk="1" hangingPunct="1">
              <a:buFontTx/>
              <a:buNone/>
            </a:pPr>
            <a:endParaRPr lang="en-US" altLang="ja-JP" sz="2400" dirty="0" smtClean="0">
              <a:ea typeface="ＭＳ Ｐゴシック" pitchFamily="34" charset="-128"/>
            </a:endParaRPr>
          </a:p>
        </p:txBody>
      </p:sp>
      <p:sp>
        <p:nvSpPr>
          <p:cNvPr id="5" name="TextBox 4"/>
          <p:cNvSpPr txBox="1"/>
          <p:nvPr/>
        </p:nvSpPr>
        <p:spPr>
          <a:xfrm>
            <a:off x="838199" y="6031468"/>
            <a:ext cx="7619999" cy="369332"/>
          </a:xfrm>
          <a:prstGeom prst="rect">
            <a:avLst/>
          </a:prstGeom>
          <a:noFill/>
        </p:spPr>
        <p:txBody>
          <a:bodyPr wrap="square" rtlCol="0">
            <a:spAutoFit/>
          </a:bodyPr>
          <a:lstStyle/>
          <a:p>
            <a:r>
              <a:rPr lang="en-US" dirty="0" smtClean="0"/>
              <a:t>Note: an extended version has been accepted to SIGGRAPH 2012</a:t>
            </a:r>
            <a:endParaRPr lang="en-US" dirty="0"/>
          </a:p>
        </p:txBody>
      </p:sp>
      <p:pic>
        <p:nvPicPr>
          <p:cNvPr id="6" name="Picture 5"/>
          <p:cNvPicPr>
            <a:picLocks noChangeAspect="1"/>
          </p:cNvPicPr>
          <p:nvPr/>
        </p:nvPicPr>
        <p:blipFill>
          <a:blip r:embed="rId3"/>
          <a:stretch>
            <a:fillRect/>
          </a:stretch>
        </p:blipFill>
        <p:spPr>
          <a:xfrm>
            <a:off x="3063240" y="4495800"/>
            <a:ext cx="1452101" cy="1080000"/>
          </a:xfrm>
          <a:prstGeom prst="rect">
            <a:avLst/>
          </a:prstGeom>
        </p:spPr>
      </p:pic>
      <p:sp>
        <p:nvSpPr>
          <p:cNvPr id="8" name="TextBox 7"/>
          <p:cNvSpPr txBox="1"/>
          <p:nvPr/>
        </p:nvSpPr>
        <p:spPr>
          <a:xfrm>
            <a:off x="1524000" y="2667000"/>
            <a:ext cx="6934199" cy="369332"/>
          </a:xfrm>
          <a:prstGeom prst="rect">
            <a:avLst/>
          </a:prstGeom>
          <a:noFill/>
        </p:spPr>
        <p:txBody>
          <a:bodyPr wrap="square" rtlCol="0">
            <a:spAutoFit/>
          </a:bodyPr>
          <a:lstStyle/>
          <a:p>
            <a:r>
              <a:rPr lang="en-US" altLang="ko-KR" dirty="0" smtClean="0"/>
              <a:t>                                          1                                     1  </a:t>
            </a:r>
            <a:endParaRPr lang="ko-KR" altLang="en-US" dirty="0"/>
          </a:p>
        </p:txBody>
      </p:sp>
      <p:sp>
        <p:nvSpPr>
          <p:cNvPr id="9" name="TextBox 8"/>
          <p:cNvSpPr txBox="1"/>
          <p:nvPr/>
        </p:nvSpPr>
        <p:spPr>
          <a:xfrm>
            <a:off x="419576" y="3059668"/>
            <a:ext cx="8038623" cy="369332"/>
          </a:xfrm>
          <a:prstGeom prst="rect">
            <a:avLst/>
          </a:prstGeom>
          <a:noFill/>
        </p:spPr>
        <p:txBody>
          <a:bodyPr wrap="square" rtlCol="0">
            <a:spAutoFit/>
          </a:bodyPr>
          <a:lstStyle/>
          <a:p>
            <a:r>
              <a:rPr lang="en-US" altLang="ko-KR" dirty="0" smtClean="0"/>
              <a:t>                                       2                                                 1                           1  </a:t>
            </a:r>
            <a:endParaRPr lang="ko-KR" altLang="en-US" dirty="0"/>
          </a:p>
        </p:txBody>
      </p:sp>
      <p:sp>
        <p:nvSpPr>
          <p:cNvPr id="11" name="TextBox 10"/>
          <p:cNvSpPr txBox="1"/>
          <p:nvPr/>
        </p:nvSpPr>
        <p:spPr>
          <a:xfrm>
            <a:off x="3124200" y="3429000"/>
            <a:ext cx="609600" cy="369332"/>
          </a:xfrm>
          <a:prstGeom prst="rect">
            <a:avLst/>
          </a:prstGeom>
          <a:noFill/>
        </p:spPr>
        <p:txBody>
          <a:bodyPr wrap="square" rtlCol="0">
            <a:spAutoFit/>
          </a:bodyPr>
          <a:lstStyle/>
          <a:p>
            <a:r>
              <a:rPr lang="en-US" altLang="ko-KR" dirty="0" smtClean="0"/>
              <a:t>1</a:t>
            </a:r>
            <a:endParaRPr lang="ko-KR" altLang="en-US" dirty="0"/>
          </a:p>
        </p:txBody>
      </p:sp>
      <p:sp>
        <p:nvSpPr>
          <p:cNvPr id="12" name="TextBox 11"/>
          <p:cNvSpPr txBox="1"/>
          <p:nvPr/>
        </p:nvSpPr>
        <p:spPr>
          <a:xfrm>
            <a:off x="2133600" y="3810000"/>
            <a:ext cx="609600" cy="369332"/>
          </a:xfrm>
          <a:prstGeom prst="rect">
            <a:avLst/>
          </a:prstGeom>
          <a:noFill/>
        </p:spPr>
        <p:txBody>
          <a:bodyPr wrap="square" rtlCol="0">
            <a:spAutoFit/>
          </a:bodyPr>
          <a:lstStyle/>
          <a:p>
            <a:r>
              <a:rPr lang="en-US" altLang="ko-KR" dirty="0" smtClean="0"/>
              <a:t>2</a:t>
            </a:r>
            <a:endParaRPr lang="ko-KR" altLang="en-US" dirty="0"/>
          </a:p>
        </p:txBody>
      </p:sp>
      <p:sp>
        <p:nvSpPr>
          <p:cNvPr id="15" name="Rectangle 2"/>
          <p:cNvSpPr>
            <a:spLocks noGrp="1" noChangeArrowheads="1"/>
          </p:cNvSpPr>
          <p:nvPr>
            <p:ph type="title" idx="4294967295"/>
          </p:nvPr>
        </p:nvSpPr>
        <p:spPr>
          <a:xfrm>
            <a:off x="549275" y="557213"/>
            <a:ext cx="8137525" cy="1728787"/>
          </a:xfrm>
        </p:spPr>
        <p:txBody>
          <a:bodyPr/>
          <a:lstStyle/>
          <a:p>
            <a:r>
              <a:rPr lang="en-US" dirty="0" smtClean="0"/>
              <a:t>Bag-of-Features </a:t>
            </a:r>
            <a:r>
              <a:rPr lang="en-US" dirty="0"/>
              <a:t>3D </a:t>
            </a:r>
            <a:r>
              <a:rPr lang="en-US" dirty="0" smtClean="0"/>
              <a:t>Shape Retrieval</a:t>
            </a:r>
            <a:endParaRPr lang="el-GR" altLang="ja-JP" dirty="0" smtClean="0"/>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495800"/>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054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2525" y="4159261"/>
            <a:ext cx="4425675" cy="1860539"/>
          </a:xfrm>
          <a:prstGeom prst="rect">
            <a:avLst/>
          </a:prstGeom>
        </p:spPr>
      </p:pic>
      <p:sp>
        <p:nvSpPr>
          <p:cNvPr id="2" name="Title 1"/>
          <p:cNvSpPr>
            <a:spLocks noGrp="1"/>
          </p:cNvSpPr>
          <p:nvPr>
            <p:ph type="title"/>
          </p:nvPr>
        </p:nvSpPr>
        <p:spPr/>
        <p:txBody>
          <a:bodyPr/>
          <a:lstStyle/>
          <a:p>
            <a:r>
              <a:rPr lang="en-US" dirty="0" smtClean="0"/>
              <a:t>2D Views and Local Features</a:t>
            </a:r>
            <a:endParaRPr lang="en-US" dirty="0"/>
          </a:p>
        </p:txBody>
      </p:sp>
      <p:sp>
        <p:nvSpPr>
          <p:cNvPr id="11" name="Rectangle 10"/>
          <p:cNvSpPr>
            <a:spLocks noChangeAspect="1"/>
          </p:cNvSpPr>
          <p:nvPr/>
        </p:nvSpPr>
        <p:spPr>
          <a:xfrm>
            <a:off x="1218305" y="4142326"/>
            <a:ext cx="459334" cy="510589"/>
          </a:xfrm>
          <a:prstGeom prst="rect">
            <a:avLst/>
          </a:prstGeom>
          <a:solidFill>
            <a:srgbClr val="F79646">
              <a:alpha val="4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a:spLocks noChangeAspect="1"/>
          </p:cNvSpPr>
          <p:nvPr/>
        </p:nvSpPr>
        <p:spPr>
          <a:xfrm>
            <a:off x="988638" y="5415126"/>
            <a:ext cx="459334" cy="510589"/>
          </a:xfrm>
          <a:prstGeom prst="rect">
            <a:avLst/>
          </a:prstGeom>
          <a:solidFill>
            <a:srgbClr val="F79646">
              <a:alpha val="4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noChangeAspect="1"/>
          </p:cNvSpPr>
          <p:nvPr/>
        </p:nvSpPr>
        <p:spPr>
          <a:xfrm>
            <a:off x="2490943" y="5018442"/>
            <a:ext cx="459334" cy="510589"/>
          </a:xfrm>
          <a:prstGeom prst="rect">
            <a:avLst/>
          </a:prstGeom>
          <a:solidFill>
            <a:srgbClr val="F79646">
              <a:alpha val="4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stretch>
            <a:fillRect/>
          </a:stretch>
        </p:blipFill>
        <p:spPr>
          <a:xfrm>
            <a:off x="4649855" y="4343400"/>
            <a:ext cx="475712" cy="503737"/>
          </a:xfrm>
          <a:prstGeom prst="rect">
            <a:avLst/>
          </a:prstGeom>
          <a:ln w="12700" cap="flat" cmpd="sng" algn="ctr">
            <a:solidFill>
              <a:srgbClr val="000000"/>
            </a:solidFill>
            <a:prstDash val="solid"/>
            <a:round/>
            <a:headEnd type="none" w="med" len="med"/>
            <a:tailEnd type="none" w="med" len="med"/>
          </a:ln>
          <a:effectLst>
            <a:outerShdw blurRad="50800" dist="38100" dir="2700000">
              <a:srgbClr val="000000">
                <a:alpha val="43000"/>
              </a:srgbClr>
            </a:outerShdw>
          </a:effectLst>
        </p:spPr>
      </p:pic>
      <p:pic>
        <p:nvPicPr>
          <p:cNvPr id="17" name="Picture 16"/>
          <p:cNvPicPr>
            <a:picLocks noChangeAspect="1"/>
          </p:cNvPicPr>
          <p:nvPr/>
        </p:nvPicPr>
        <p:blipFill>
          <a:blip r:embed="rId5"/>
          <a:stretch>
            <a:fillRect/>
          </a:stretch>
        </p:blipFill>
        <p:spPr>
          <a:xfrm>
            <a:off x="4649855" y="5410200"/>
            <a:ext cx="492547" cy="422741"/>
          </a:xfrm>
          <a:prstGeom prst="rect">
            <a:avLst/>
          </a:prstGeom>
          <a:ln w="12700" cmpd="sng">
            <a:solidFill>
              <a:schemeClr val="tx1"/>
            </a:solidFill>
          </a:ln>
          <a:effectLst>
            <a:outerShdw blurRad="50800" dist="38100" dir="2700000">
              <a:srgbClr val="000000">
                <a:alpha val="43000"/>
              </a:srgbClr>
            </a:outerShdw>
          </a:effectLst>
        </p:spPr>
      </p:pic>
      <p:pic>
        <p:nvPicPr>
          <p:cNvPr id="24" name="Picture 23"/>
          <p:cNvPicPr>
            <a:picLocks noChangeAspect="1"/>
          </p:cNvPicPr>
          <p:nvPr/>
        </p:nvPicPr>
        <p:blipFill>
          <a:blip r:embed="rId6"/>
          <a:stretch>
            <a:fillRect/>
          </a:stretch>
        </p:blipFill>
        <p:spPr>
          <a:xfrm>
            <a:off x="5335314" y="4357031"/>
            <a:ext cx="475711" cy="449941"/>
          </a:xfrm>
          <a:prstGeom prst="rect">
            <a:avLst/>
          </a:prstGeom>
          <a:ln>
            <a:solidFill>
              <a:schemeClr val="tx1"/>
            </a:solidFill>
          </a:ln>
          <a:effectLst>
            <a:outerShdw blurRad="50800" dist="38100" dir="2700000">
              <a:srgbClr val="000000">
                <a:alpha val="43000"/>
              </a:srgbClr>
            </a:outerShdw>
          </a:effectLst>
        </p:spPr>
      </p:pic>
      <p:sp>
        <p:nvSpPr>
          <p:cNvPr id="26" name="Rectangle 25"/>
          <p:cNvSpPr>
            <a:spLocks noChangeAspect="1"/>
          </p:cNvSpPr>
          <p:nvPr/>
        </p:nvSpPr>
        <p:spPr>
          <a:xfrm>
            <a:off x="3434438" y="5415126"/>
            <a:ext cx="459334" cy="510589"/>
          </a:xfrm>
          <a:prstGeom prst="rect">
            <a:avLst/>
          </a:prstGeom>
          <a:solidFill>
            <a:srgbClr val="F79646">
              <a:alpha val="4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6151903" y="4049914"/>
            <a:ext cx="2763497" cy="2274686"/>
            <a:chOff x="6151903" y="4049914"/>
            <a:chExt cx="2763497" cy="2274686"/>
          </a:xfrm>
        </p:grpSpPr>
        <p:sp>
          <p:nvSpPr>
            <p:cNvPr id="66" name="TextBox 65"/>
            <p:cNvSpPr txBox="1"/>
            <p:nvPr/>
          </p:nvSpPr>
          <p:spPr>
            <a:xfrm>
              <a:off x="6151903" y="5955268"/>
              <a:ext cx="2763497" cy="369332"/>
            </a:xfrm>
            <a:prstGeom prst="rect">
              <a:avLst/>
            </a:prstGeom>
            <a:noFill/>
          </p:spPr>
          <p:txBody>
            <a:bodyPr wrap="none" rtlCol="0">
              <a:spAutoFit/>
            </a:bodyPr>
            <a:lstStyle/>
            <a:p>
              <a:r>
                <a:rPr lang="en-US" dirty="0" smtClean="0"/>
                <a:t>Bag-of-features [Sivic’03]</a:t>
              </a:r>
              <a:endParaRPr lang="en-US" dirty="0"/>
            </a:p>
          </p:txBody>
        </p:sp>
        <p:grpSp>
          <p:nvGrpSpPr>
            <p:cNvPr id="30" name="Group 29"/>
            <p:cNvGrpSpPr/>
            <p:nvPr/>
          </p:nvGrpSpPr>
          <p:grpSpPr>
            <a:xfrm>
              <a:off x="6324603" y="4049914"/>
              <a:ext cx="2496931" cy="1993222"/>
              <a:chOff x="6477000" y="2742972"/>
              <a:chExt cx="2496931" cy="1645415"/>
            </a:xfrm>
          </p:grpSpPr>
          <p:sp>
            <p:nvSpPr>
              <p:cNvPr id="61" name="Freeform 60"/>
              <p:cNvSpPr/>
              <p:nvPr/>
            </p:nvSpPr>
            <p:spPr>
              <a:xfrm rot="21386629">
                <a:off x="6477000" y="2742972"/>
                <a:ext cx="2496931" cy="1645415"/>
              </a:xfrm>
              <a:custGeom>
                <a:avLst/>
                <a:gdLst>
                  <a:gd name="connsiteX0" fmla="*/ 196145 w 1629833"/>
                  <a:gd name="connsiteY0" fmla="*/ 0 h 1323622"/>
                  <a:gd name="connsiteX1" fmla="*/ 204611 w 1629833"/>
                  <a:gd name="connsiteY1" fmla="*/ 1049866 h 1323622"/>
                  <a:gd name="connsiteX2" fmla="*/ 1423811 w 1629833"/>
                  <a:gd name="connsiteY2" fmla="*/ 1159933 h 1323622"/>
                  <a:gd name="connsiteX3" fmla="*/ 1440745 w 1629833"/>
                  <a:gd name="connsiteY3" fmla="*/ 67733 h 1323622"/>
                </a:gdLst>
                <a:ahLst/>
                <a:cxnLst>
                  <a:cxn ang="0">
                    <a:pos x="connsiteX0" y="connsiteY0"/>
                  </a:cxn>
                  <a:cxn ang="0">
                    <a:pos x="connsiteX1" y="connsiteY1"/>
                  </a:cxn>
                  <a:cxn ang="0">
                    <a:pos x="connsiteX2" y="connsiteY2"/>
                  </a:cxn>
                  <a:cxn ang="0">
                    <a:pos x="connsiteX3" y="connsiteY3"/>
                  </a:cxn>
                </a:cxnLst>
                <a:rect l="l" t="t" r="r" b="b"/>
                <a:pathLst>
                  <a:path w="1629833" h="1323622">
                    <a:moveTo>
                      <a:pt x="196145" y="0"/>
                    </a:moveTo>
                    <a:cubicBezTo>
                      <a:pt x="98072" y="428272"/>
                      <a:pt x="0" y="856544"/>
                      <a:pt x="204611" y="1049866"/>
                    </a:cubicBezTo>
                    <a:cubicBezTo>
                      <a:pt x="409222" y="1243188"/>
                      <a:pt x="1217789" y="1323622"/>
                      <a:pt x="1423811" y="1159933"/>
                    </a:cubicBezTo>
                    <a:cubicBezTo>
                      <a:pt x="1629833" y="996244"/>
                      <a:pt x="1440745" y="67733"/>
                      <a:pt x="1440745" y="6773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9" name="Group 28"/>
              <p:cNvGrpSpPr/>
              <p:nvPr/>
            </p:nvGrpSpPr>
            <p:grpSpPr>
              <a:xfrm>
                <a:off x="6912581" y="2938037"/>
                <a:ext cx="1684123" cy="1148955"/>
                <a:chOff x="6912581" y="2938037"/>
                <a:chExt cx="1684123" cy="1148955"/>
              </a:xfrm>
            </p:grpSpPr>
            <p:grpSp>
              <p:nvGrpSpPr>
                <p:cNvPr id="68" name="Group 67"/>
                <p:cNvGrpSpPr/>
                <p:nvPr/>
              </p:nvGrpSpPr>
              <p:grpSpPr>
                <a:xfrm>
                  <a:off x="7131207" y="2938037"/>
                  <a:ext cx="1465497" cy="1131935"/>
                  <a:chOff x="7131207" y="2573956"/>
                  <a:chExt cx="1465497" cy="1131935"/>
                </a:xfrm>
              </p:grpSpPr>
              <p:pic>
                <p:nvPicPr>
                  <p:cNvPr id="62" name="Picture 61"/>
                  <p:cNvPicPr>
                    <a:picLocks noChangeAspect="1"/>
                  </p:cNvPicPr>
                  <p:nvPr/>
                </p:nvPicPr>
                <p:blipFill>
                  <a:blip r:embed="rId4"/>
                  <a:stretch>
                    <a:fillRect/>
                  </a:stretch>
                </p:blipFill>
                <p:spPr>
                  <a:xfrm>
                    <a:off x="7131207" y="2573956"/>
                    <a:ext cx="414624" cy="414624"/>
                  </a:xfrm>
                  <a:prstGeom prst="rect">
                    <a:avLst/>
                  </a:prstGeom>
                  <a:ln w="12700" cap="flat" cmpd="sng" algn="ctr">
                    <a:solidFill>
                      <a:srgbClr val="000000"/>
                    </a:solidFill>
                    <a:prstDash val="solid"/>
                    <a:round/>
                    <a:headEnd type="none" w="med" len="med"/>
                    <a:tailEnd type="none" w="med" len="med"/>
                  </a:ln>
                  <a:effectLst/>
                </p:spPr>
              </p:pic>
              <p:pic>
                <p:nvPicPr>
                  <p:cNvPr id="63" name="Picture 62"/>
                  <p:cNvPicPr>
                    <a:picLocks noChangeAspect="1"/>
                  </p:cNvPicPr>
                  <p:nvPr/>
                </p:nvPicPr>
                <p:blipFill>
                  <a:blip r:embed="rId5"/>
                  <a:stretch>
                    <a:fillRect/>
                  </a:stretch>
                </p:blipFill>
                <p:spPr>
                  <a:xfrm>
                    <a:off x="7803792" y="2688167"/>
                    <a:ext cx="503051" cy="407736"/>
                  </a:xfrm>
                  <a:prstGeom prst="rect">
                    <a:avLst/>
                  </a:prstGeom>
                  <a:ln w="12700" cmpd="sng">
                    <a:solidFill>
                      <a:schemeClr val="tx1"/>
                    </a:solidFill>
                  </a:ln>
                </p:spPr>
              </p:pic>
              <p:pic>
                <p:nvPicPr>
                  <p:cNvPr id="64" name="Picture 63"/>
                  <p:cNvPicPr>
                    <a:picLocks noChangeAspect="1"/>
                  </p:cNvPicPr>
                  <p:nvPr/>
                </p:nvPicPr>
                <p:blipFill>
                  <a:blip r:embed="rId7"/>
                  <a:stretch>
                    <a:fillRect/>
                  </a:stretch>
                </p:blipFill>
                <p:spPr>
                  <a:xfrm>
                    <a:off x="8074913" y="3282966"/>
                    <a:ext cx="521791" cy="422925"/>
                  </a:xfrm>
                  <a:prstGeom prst="rect">
                    <a:avLst/>
                  </a:prstGeom>
                  <a:ln w="12700" cmpd="sng">
                    <a:solidFill>
                      <a:schemeClr val="tx1"/>
                    </a:solidFill>
                  </a:ln>
                </p:spPr>
              </p:pic>
            </p:grpSp>
            <p:pic>
              <p:nvPicPr>
                <p:cNvPr id="25" name="Picture 24"/>
                <p:cNvPicPr>
                  <a:picLocks noChangeAspect="1"/>
                </p:cNvPicPr>
                <p:nvPr/>
              </p:nvPicPr>
              <p:blipFill>
                <a:blip r:embed="rId6"/>
                <a:stretch>
                  <a:fillRect/>
                </a:stretch>
              </p:blipFill>
              <p:spPr>
                <a:xfrm>
                  <a:off x="6912581" y="3629295"/>
                  <a:ext cx="512421" cy="457697"/>
                </a:xfrm>
                <a:prstGeom prst="rect">
                  <a:avLst/>
                </a:prstGeom>
                <a:ln>
                  <a:solidFill>
                    <a:schemeClr val="tx1"/>
                  </a:solidFill>
                </a:ln>
                <a:effectLst/>
              </p:spPr>
            </p:pic>
            <p:sp>
              <p:nvSpPr>
                <p:cNvPr id="27" name="TextBox 26"/>
                <p:cNvSpPr txBox="1"/>
                <p:nvPr/>
              </p:nvSpPr>
              <p:spPr>
                <a:xfrm>
                  <a:off x="7415212" y="3287929"/>
                  <a:ext cx="612217" cy="530914"/>
                </a:xfrm>
                <a:prstGeom prst="rect">
                  <a:avLst/>
                </a:prstGeom>
                <a:noFill/>
              </p:spPr>
              <p:txBody>
                <a:bodyPr wrap="none" rtlCol="0">
                  <a:spAutoFit/>
                </a:bodyPr>
                <a:lstStyle/>
                <a:p>
                  <a:r>
                    <a:rPr lang="en-US" sz="4000" dirty="0" smtClean="0"/>
                    <a:t>...</a:t>
                  </a:r>
                  <a:endParaRPr lang="en-US" sz="4000" dirty="0"/>
                </a:p>
              </p:txBody>
            </p:sp>
          </p:grpSp>
        </p:grpSp>
      </p:grpSp>
      <p:grpSp>
        <p:nvGrpSpPr>
          <p:cNvPr id="5" name="Group 4"/>
          <p:cNvGrpSpPr/>
          <p:nvPr/>
        </p:nvGrpSpPr>
        <p:grpSpPr>
          <a:xfrm>
            <a:off x="5304444" y="4808565"/>
            <a:ext cx="791556" cy="1058835"/>
            <a:chOff x="5304444" y="4808565"/>
            <a:chExt cx="791556" cy="1058835"/>
          </a:xfrm>
        </p:grpSpPr>
        <p:pic>
          <p:nvPicPr>
            <p:cNvPr id="18" name="Picture 17"/>
            <p:cNvPicPr>
              <a:picLocks noChangeAspect="1"/>
            </p:cNvPicPr>
            <p:nvPr/>
          </p:nvPicPr>
          <p:blipFill>
            <a:blip r:embed="rId7"/>
            <a:stretch>
              <a:fillRect/>
            </a:stretch>
          </p:blipFill>
          <p:spPr>
            <a:xfrm>
              <a:off x="5304444" y="5418165"/>
              <a:ext cx="523414" cy="449235"/>
            </a:xfrm>
            <a:prstGeom prst="rect">
              <a:avLst/>
            </a:prstGeom>
            <a:ln w="12700" cmpd="sng">
              <a:solidFill>
                <a:schemeClr val="tx1"/>
              </a:solidFill>
            </a:ln>
            <a:effectLst>
              <a:outerShdw blurRad="50800" dist="38100" dir="2700000">
                <a:srgbClr val="000000">
                  <a:alpha val="43000"/>
                </a:srgbClr>
              </a:outerShdw>
            </a:effectLst>
          </p:spPr>
        </p:pic>
        <p:sp>
          <p:nvSpPr>
            <p:cNvPr id="28" name="TextBox 27"/>
            <p:cNvSpPr txBox="1"/>
            <p:nvPr/>
          </p:nvSpPr>
          <p:spPr>
            <a:xfrm rot="5400000">
              <a:off x="5421427" y="4775252"/>
              <a:ext cx="641260" cy="707886"/>
            </a:xfrm>
            <a:prstGeom prst="rect">
              <a:avLst/>
            </a:prstGeom>
            <a:noFill/>
          </p:spPr>
          <p:txBody>
            <a:bodyPr wrap="square" rtlCol="0">
              <a:spAutoFit/>
            </a:bodyPr>
            <a:lstStyle/>
            <a:p>
              <a:r>
                <a:rPr lang="en-US" sz="4000" dirty="0" smtClean="0"/>
                <a:t>...</a:t>
              </a:r>
              <a:endParaRPr lang="en-US" sz="4000" dirty="0"/>
            </a:p>
          </p:txBody>
        </p:sp>
      </p:grpSp>
      <p:pic>
        <p:nvPicPr>
          <p:cNvPr id="32" name="Picture 31" descr="views_cup_cameras.png"/>
          <p:cNvPicPr>
            <a:picLocks noChangeAspect="1"/>
          </p:cNvPicPr>
          <p:nvPr/>
        </p:nvPicPr>
        <p:blipFill>
          <a:blip r:embed="rId8">
            <a:clrChange>
              <a:clrFrom>
                <a:srgbClr val="FFFFFF"/>
              </a:clrFrom>
              <a:clrTo>
                <a:srgbClr val="FFFFFF">
                  <a:alpha val="0"/>
                </a:srgbClr>
              </a:clrTo>
            </a:clrChange>
          </a:blip>
          <a:stretch>
            <a:fillRect/>
          </a:stretch>
        </p:blipFill>
        <p:spPr>
          <a:xfrm>
            <a:off x="444146" y="1295401"/>
            <a:ext cx="2756254" cy="2463774"/>
          </a:xfrm>
          <a:prstGeom prst="rect">
            <a:avLst/>
          </a:prstGeom>
          <a:effectLst/>
        </p:spPr>
      </p:pic>
      <p:grpSp>
        <p:nvGrpSpPr>
          <p:cNvPr id="4" name="Group 3"/>
          <p:cNvGrpSpPr/>
          <p:nvPr/>
        </p:nvGrpSpPr>
        <p:grpSpPr>
          <a:xfrm>
            <a:off x="3124200" y="1416174"/>
            <a:ext cx="2714051" cy="1971598"/>
            <a:chOff x="3124200" y="1416174"/>
            <a:chExt cx="2714051" cy="1971598"/>
          </a:xfrm>
        </p:grpSpPr>
        <p:grpSp>
          <p:nvGrpSpPr>
            <p:cNvPr id="34" name="Group 33"/>
            <p:cNvGrpSpPr/>
            <p:nvPr/>
          </p:nvGrpSpPr>
          <p:grpSpPr>
            <a:xfrm>
              <a:off x="3820554" y="1416174"/>
              <a:ext cx="2017697" cy="1971598"/>
              <a:chOff x="2529500" y="1333755"/>
              <a:chExt cx="1607573" cy="1570844"/>
            </a:xfrm>
          </p:grpSpPr>
          <p:pic>
            <p:nvPicPr>
              <p:cNvPr id="38" name="Picture 37" descr="cup_2.png"/>
              <p:cNvPicPr>
                <a:picLocks noChangeAspect="1"/>
              </p:cNvPicPr>
              <p:nvPr/>
            </p:nvPicPr>
            <p:blipFill>
              <a:blip r:embed="rId9">
                <a:clrChange>
                  <a:clrFrom>
                    <a:srgbClr val="FFFFFF"/>
                  </a:clrFrom>
                  <a:clrTo>
                    <a:srgbClr val="FFFFFF">
                      <a:alpha val="0"/>
                    </a:srgbClr>
                  </a:clrTo>
                </a:clrChange>
              </a:blip>
              <a:srcRect l="25062" t="11523" r="17972" b="10228"/>
              <a:stretch>
                <a:fillRect/>
              </a:stretch>
            </p:blipFill>
            <p:spPr>
              <a:xfrm>
                <a:off x="2529500" y="1333755"/>
                <a:ext cx="754000" cy="776768"/>
              </a:xfrm>
              <a:prstGeom prst="rect">
                <a:avLst/>
              </a:prstGeom>
            </p:spPr>
          </p:pic>
          <p:pic>
            <p:nvPicPr>
              <p:cNvPr id="39" name="Picture 38" descr="cup_3.png"/>
              <p:cNvPicPr>
                <a:picLocks noChangeAspect="1"/>
              </p:cNvPicPr>
              <p:nvPr/>
            </p:nvPicPr>
            <p:blipFill>
              <a:blip r:embed="rId10">
                <a:clrChange>
                  <a:clrFrom>
                    <a:srgbClr val="FFFFFF"/>
                  </a:clrFrom>
                  <a:clrTo>
                    <a:srgbClr val="FFFFFF">
                      <a:alpha val="0"/>
                    </a:srgbClr>
                  </a:clrTo>
                </a:clrChange>
              </a:blip>
              <a:srcRect l="33210" t="20679" r="33691" b="15433"/>
              <a:stretch>
                <a:fillRect/>
              </a:stretch>
            </p:blipFill>
            <p:spPr>
              <a:xfrm>
                <a:off x="3608315" y="2269623"/>
                <a:ext cx="438618" cy="634976"/>
              </a:xfrm>
              <a:prstGeom prst="rect">
                <a:avLst/>
              </a:prstGeom>
            </p:spPr>
          </p:pic>
          <p:pic>
            <p:nvPicPr>
              <p:cNvPr id="40" name="Picture 39" descr="cup_4.png"/>
              <p:cNvPicPr>
                <a:picLocks noChangeAspect="1"/>
              </p:cNvPicPr>
              <p:nvPr/>
            </p:nvPicPr>
            <p:blipFill>
              <a:blip r:embed="rId11">
                <a:clrChange>
                  <a:clrFrom>
                    <a:srgbClr val="FFFFFF"/>
                  </a:clrFrom>
                  <a:clrTo>
                    <a:srgbClr val="FFFFFF">
                      <a:alpha val="0"/>
                    </a:srgbClr>
                  </a:clrTo>
                </a:clrChange>
              </a:blip>
              <a:srcRect l="27654" t="6420" r="26735" b="18595"/>
              <a:stretch>
                <a:fillRect/>
              </a:stretch>
            </p:blipFill>
            <p:spPr>
              <a:xfrm>
                <a:off x="2550505" y="2087489"/>
                <a:ext cx="636622" cy="784972"/>
              </a:xfrm>
              <a:prstGeom prst="rect">
                <a:avLst/>
              </a:prstGeom>
            </p:spPr>
          </p:pic>
          <p:pic>
            <p:nvPicPr>
              <p:cNvPr id="41" name="Picture 40" descr="cup_5.png"/>
              <p:cNvPicPr>
                <a:picLocks noChangeAspect="1"/>
              </p:cNvPicPr>
              <p:nvPr/>
            </p:nvPicPr>
            <p:blipFill>
              <a:blip r:embed="rId12">
                <a:clrChange>
                  <a:clrFrom>
                    <a:srgbClr val="FFFFFF"/>
                  </a:clrFrom>
                  <a:clrTo>
                    <a:srgbClr val="FFFFFF">
                      <a:alpha val="0"/>
                    </a:srgbClr>
                  </a:clrTo>
                </a:clrChange>
              </a:blip>
              <a:srcRect l="24924" t="13992" r="20247" b="11160"/>
              <a:stretch>
                <a:fillRect/>
              </a:stretch>
            </p:blipFill>
            <p:spPr>
              <a:xfrm>
                <a:off x="3541610" y="1468973"/>
                <a:ext cx="595463" cy="609651"/>
              </a:xfrm>
              <a:prstGeom prst="rect">
                <a:avLst/>
              </a:prstGeom>
            </p:spPr>
          </p:pic>
          <p:sp>
            <p:nvSpPr>
              <p:cNvPr id="42" name="TextBox 41"/>
              <p:cNvSpPr txBox="1"/>
              <p:nvPr/>
            </p:nvSpPr>
            <p:spPr>
              <a:xfrm rot="3162825">
                <a:off x="3197149" y="1953541"/>
                <a:ext cx="462574" cy="492443"/>
              </a:xfrm>
              <a:prstGeom prst="rect">
                <a:avLst/>
              </a:prstGeom>
              <a:noFill/>
            </p:spPr>
            <p:txBody>
              <a:bodyPr wrap="none" rtlCol="0">
                <a:spAutoFit/>
              </a:bodyPr>
              <a:lstStyle/>
              <a:p>
                <a:r>
                  <a:rPr lang="en-US" sz="2600" dirty="0" smtClean="0"/>
                  <a:t>...</a:t>
                </a:r>
                <a:endParaRPr lang="en-US" sz="2600" dirty="0"/>
              </a:p>
            </p:txBody>
          </p:sp>
          <p:sp>
            <p:nvSpPr>
              <p:cNvPr id="43" name="TextBox 42"/>
              <p:cNvSpPr txBox="1"/>
              <p:nvPr/>
            </p:nvSpPr>
            <p:spPr>
              <a:xfrm>
                <a:off x="3256652" y="2269622"/>
                <a:ext cx="462574" cy="492443"/>
              </a:xfrm>
              <a:prstGeom prst="rect">
                <a:avLst/>
              </a:prstGeom>
              <a:noFill/>
            </p:spPr>
            <p:txBody>
              <a:bodyPr wrap="none" rtlCol="0">
                <a:spAutoFit/>
              </a:bodyPr>
              <a:lstStyle/>
              <a:p>
                <a:r>
                  <a:rPr lang="en-US" sz="2600" dirty="0" smtClean="0"/>
                  <a:t>...</a:t>
                </a:r>
                <a:endParaRPr lang="en-US" sz="2600" dirty="0"/>
              </a:p>
            </p:txBody>
          </p:sp>
        </p:grpSp>
        <p:grpSp>
          <p:nvGrpSpPr>
            <p:cNvPr id="35" name="Group 162"/>
            <p:cNvGrpSpPr/>
            <p:nvPr/>
          </p:nvGrpSpPr>
          <p:grpSpPr>
            <a:xfrm>
              <a:off x="3124200" y="2209800"/>
              <a:ext cx="893432" cy="448777"/>
              <a:chOff x="1728208" y="1883423"/>
              <a:chExt cx="734940" cy="319246"/>
            </a:xfrm>
          </p:grpSpPr>
          <p:sp>
            <p:nvSpPr>
              <p:cNvPr id="36" name="Right Arrow 35"/>
              <p:cNvSpPr/>
              <p:nvPr/>
            </p:nvSpPr>
            <p:spPr>
              <a:xfrm>
                <a:off x="1783052" y="1883423"/>
                <a:ext cx="640545" cy="31924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1728208" y="1923611"/>
                <a:ext cx="734940" cy="218943"/>
              </a:xfrm>
              <a:prstGeom prst="rect">
                <a:avLst/>
              </a:prstGeom>
              <a:noFill/>
            </p:spPr>
            <p:txBody>
              <a:bodyPr wrap="none" rtlCol="0">
                <a:spAutoFit/>
              </a:bodyPr>
              <a:lstStyle/>
              <a:p>
                <a:r>
                  <a:rPr lang="en-US" sz="1400" dirty="0" smtClean="0"/>
                  <a:t>generate</a:t>
                </a:r>
                <a:endParaRPr lang="en-US" sz="1400" dirty="0"/>
              </a:p>
            </p:txBody>
          </p:sp>
        </p:grpSp>
      </p:grpSp>
      <p:grpSp>
        <p:nvGrpSpPr>
          <p:cNvPr id="44" name="Group 43"/>
          <p:cNvGrpSpPr/>
          <p:nvPr/>
        </p:nvGrpSpPr>
        <p:grpSpPr>
          <a:xfrm>
            <a:off x="5918948" y="1524000"/>
            <a:ext cx="2894933" cy="2037449"/>
            <a:chOff x="5518447" y="1464109"/>
            <a:chExt cx="3306708" cy="2327255"/>
          </a:xfrm>
        </p:grpSpPr>
        <p:grpSp>
          <p:nvGrpSpPr>
            <p:cNvPr id="45" name="Group 44"/>
            <p:cNvGrpSpPr/>
            <p:nvPr/>
          </p:nvGrpSpPr>
          <p:grpSpPr>
            <a:xfrm>
              <a:off x="6255982" y="1464109"/>
              <a:ext cx="2569173" cy="2327255"/>
              <a:chOff x="6255982" y="1464109"/>
              <a:chExt cx="2569173" cy="2327255"/>
            </a:xfrm>
          </p:grpSpPr>
          <p:pic>
            <p:nvPicPr>
              <p:cNvPr id="49" name="Picture 48" descr="cup_v1-01.png"/>
              <p:cNvPicPr>
                <a:picLocks noChangeAspect="1"/>
              </p:cNvPicPr>
              <p:nvPr/>
            </p:nvPicPr>
            <p:blipFill>
              <a:blip r:embed="rId13"/>
              <a:srcRect l="12243" t="5958" r="13578"/>
              <a:stretch>
                <a:fillRect/>
              </a:stretch>
            </p:blipFill>
            <p:spPr>
              <a:xfrm>
                <a:off x="6535382" y="1464109"/>
                <a:ext cx="912118" cy="1036780"/>
              </a:xfrm>
              <a:prstGeom prst="rect">
                <a:avLst/>
              </a:prstGeom>
            </p:spPr>
          </p:pic>
          <p:pic>
            <p:nvPicPr>
              <p:cNvPr id="50" name="Picture 49" descr="cup_v2-01.png"/>
              <p:cNvPicPr>
                <a:picLocks noChangeAspect="1"/>
              </p:cNvPicPr>
              <p:nvPr/>
            </p:nvPicPr>
            <p:blipFill>
              <a:blip r:embed="rId14"/>
              <a:srcRect l="13758" t="10631" r="15903" b="8856"/>
              <a:stretch>
                <a:fillRect/>
              </a:stretch>
            </p:blipFill>
            <p:spPr>
              <a:xfrm>
                <a:off x="7765000" y="1471505"/>
                <a:ext cx="934063" cy="958596"/>
              </a:xfrm>
              <a:prstGeom prst="rect">
                <a:avLst/>
              </a:prstGeom>
            </p:spPr>
          </p:pic>
          <p:pic>
            <p:nvPicPr>
              <p:cNvPr id="51" name="Picture 50" descr="cup_v3-01.png"/>
              <p:cNvPicPr>
                <a:picLocks noChangeAspect="1"/>
              </p:cNvPicPr>
              <p:nvPr/>
            </p:nvPicPr>
            <p:blipFill>
              <a:blip r:embed="rId15"/>
              <a:stretch>
                <a:fillRect/>
              </a:stretch>
            </p:blipFill>
            <p:spPr>
              <a:xfrm>
                <a:off x="6255982" y="2595612"/>
                <a:ext cx="1255176" cy="1125375"/>
              </a:xfrm>
              <a:prstGeom prst="rect">
                <a:avLst/>
              </a:prstGeom>
            </p:spPr>
          </p:pic>
          <p:pic>
            <p:nvPicPr>
              <p:cNvPr id="52" name="Picture 51" descr="cup_v4-01.png"/>
              <p:cNvPicPr>
                <a:picLocks noChangeAspect="1"/>
              </p:cNvPicPr>
              <p:nvPr/>
            </p:nvPicPr>
            <p:blipFill>
              <a:blip r:embed="rId16"/>
              <a:stretch>
                <a:fillRect/>
              </a:stretch>
            </p:blipFill>
            <p:spPr>
              <a:xfrm>
                <a:off x="7587358" y="2681572"/>
                <a:ext cx="1237797" cy="1109792"/>
              </a:xfrm>
              <a:prstGeom prst="rect">
                <a:avLst/>
              </a:prstGeom>
            </p:spPr>
          </p:pic>
          <p:sp>
            <p:nvSpPr>
              <p:cNvPr id="53" name="TextBox 52"/>
              <p:cNvSpPr txBox="1"/>
              <p:nvPr/>
            </p:nvSpPr>
            <p:spPr>
              <a:xfrm rot="3162825">
                <a:off x="7255773" y="2290451"/>
                <a:ext cx="663168" cy="705990"/>
              </a:xfrm>
              <a:prstGeom prst="rect">
                <a:avLst/>
              </a:prstGeom>
              <a:noFill/>
            </p:spPr>
            <p:txBody>
              <a:bodyPr wrap="none" rtlCol="0">
                <a:spAutoFit/>
              </a:bodyPr>
              <a:lstStyle/>
              <a:p>
                <a:r>
                  <a:rPr lang="en-US" sz="2600" dirty="0" smtClean="0"/>
                  <a:t>...</a:t>
                </a:r>
                <a:endParaRPr lang="en-US" sz="2600" dirty="0"/>
              </a:p>
            </p:txBody>
          </p:sp>
          <p:sp>
            <p:nvSpPr>
              <p:cNvPr id="54" name="TextBox 53"/>
              <p:cNvSpPr txBox="1"/>
              <p:nvPr/>
            </p:nvSpPr>
            <p:spPr>
              <a:xfrm>
                <a:off x="7331974" y="2848874"/>
                <a:ext cx="663169" cy="705990"/>
              </a:xfrm>
              <a:prstGeom prst="rect">
                <a:avLst/>
              </a:prstGeom>
              <a:noFill/>
            </p:spPr>
            <p:txBody>
              <a:bodyPr wrap="none" rtlCol="0">
                <a:spAutoFit/>
              </a:bodyPr>
              <a:lstStyle/>
              <a:p>
                <a:r>
                  <a:rPr lang="en-US" sz="2600" dirty="0" smtClean="0"/>
                  <a:t>...</a:t>
                </a:r>
                <a:endParaRPr lang="en-US" sz="2600" dirty="0"/>
              </a:p>
            </p:txBody>
          </p:sp>
        </p:grpSp>
        <p:grpSp>
          <p:nvGrpSpPr>
            <p:cNvPr id="46" name="Group 162"/>
            <p:cNvGrpSpPr/>
            <p:nvPr/>
          </p:nvGrpSpPr>
          <p:grpSpPr>
            <a:xfrm>
              <a:off x="5518447" y="2263161"/>
              <a:ext cx="947315" cy="512611"/>
              <a:chOff x="1741373" y="1883426"/>
              <a:chExt cx="682224" cy="319247"/>
            </a:xfrm>
          </p:grpSpPr>
          <p:sp>
            <p:nvSpPr>
              <p:cNvPr id="47" name="Right Arrow 46"/>
              <p:cNvSpPr/>
              <p:nvPr/>
            </p:nvSpPr>
            <p:spPr>
              <a:xfrm>
                <a:off x="1783052" y="1883426"/>
                <a:ext cx="640545" cy="3192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1741373" y="1923616"/>
                <a:ext cx="584419" cy="218944"/>
              </a:xfrm>
              <a:prstGeom prst="rect">
                <a:avLst/>
              </a:prstGeom>
              <a:noFill/>
            </p:spPr>
            <p:txBody>
              <a:bodyPr wrap="none" rtlCol="0">
                <a:spAutoFit/>
              </a:bodyPr>
              <a:lstStyle/>
              <a:p>
                <a:r>
                  <a:rPr lang="en-US" sz="1400" dirty="0" smtClean="0"/>
                  <a:t>render</a:t>
                </a:r>
                <a:endParaRPr lang="en-US" sz="1400" dirty="0"/>
              </a:p>
            </p:txBody>
          </p:sp>
        </p:grpSp>
      </p:grpSp>
      <p:sp>
        <p:nvSpPr>
          <p:cNvPr id="7" name="Content Placeholder 6"/>
          <p:cNvSpPr>
            <a:spLocks noGrp="1"/>
          </p:cNvSpPr>
          <p:nvPr>
            <p:ph sz="quarter" idx="1"/>
          </p:nvPr>
        </p:nvSpPr>
        <p:spPr/>
        <p:txBody>
          <a:bodyPr/>
          <a:lstStyle/>
          <a:p>
            <a:endParaRPr lang="en-US"/>
          </a:p>
        </p:txBody>
      </p:sp>
    </p:spTree>
    <p:extLst>
      <p:ext uri="{BB962C8B-B14F-4D97-AF65-F5344CB8AC3E}">
        <p14:creationId xmlns:p14="http://schemas.microsoft.com/office/powerpoint/2010/main" val="25676765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ppt20D.tmp</Template>
  <TotalTime>11159</TotalTime>
  <Words>3029</Words>
  <Application>Microsoft Office PowerPoint</Application>
  <PresentationFormat>On-screen Show (4:3)</PresentationFormat>
  <Paragraphs>419</Paragraphs>
  <Slides>40</Slides>
  <Notes>33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Civic</vt:lpstr>
      <vt:lpstr>SHREC’12 TRACK: Sketch-Based 3D Shape Retrieval</vt:lpstr>
      <vt:lpstr>Contributors</vt:lpstr>
      <vt:lpstr>Contributors</vt:lpstr>
      <vt:lpstr>Motivation</vt:lpstr>
      <vt:lpstr>Data Set</vt:lpstr>
      <vt:lpstr>Data Set</vt:lpstr>
      <vt:lpstr>PowerPoint Presentation</vt:lpstr>
      <vt:lpstr>Bag-of-Features 3D Shape Retrieval</vt:lpstr>
      <vt:lpstr>2D Views and Local Features</vt:lpstr>
      <vt:lpstr>Local Features &amp; Quantization</vt:lpstr>
      <vt:lpstr>Similarity Based on Cosine Model</vt:lpstr>
      <vt:lpstr>Sketch-Based 3D Model Retrieval by Incorporating 2D-3D Alignment</vt:lpstr>
      <vt:lpstr>Algorithm Steps</vt:lpstr>
      <vt:lpstr>Feature Extraction Example</vt:lpstr>
      <vt:lpstr>View Context</vt:lpstr>
      <vt:lpstr>PowerPoint Presentation</vt:lpstr>
      <vt:lpstr>PowerPoint Presentation</vt:lpstr>
      <vt:lpstr>PowerPoint Presentation</vt:lpstr>
      <vt:lpstr>Visual Features on Silhouettes</vt:lpstr>
      <vt:lpstr>A Quick Hack</vt:lpstr>
      <vt:lpstr>Visual Features on Silhouettes</vt:lpstr>
      <vt:lpstr>Visual Features on Silhouettes</vt:lpstr>
      <vt:lpstr>HOG_DTF  from Suggestive Contour</vt:lpstr>
      <vt:lpstr>PowerPoint Presentation</vt:lpstr>
      <vt:lpstr>PowerPoint Presentation</vt:lpstr>
      <vt:lpstr>PowerPoint Presentation</vt:lpstr>
      <vt:lpstr>Sparse Coding with HOG-DTF Features</vt:lpstr>
      <vt:lpstr>PowerPoint Presentation</vt:lpstr>
      <vt:lpstr>PowerPoint Presentation</vt:lpstr>
      <vt:lpstr>Submissions</vt:lpstr>
      <vt:lpstr>Evaluation</vt:lpstr>
      <vt:lpstr>Results: Precision-Recall</vt:lpstr>
      <vt:lpstr>Results: Other Six Metrics</vt:lpstr>
      <vt:lpstr>Results: Other Six Metrics (Cont.)</vt:lpstr>
      <vt:lpstr>Results: Timing</vt:lpstr>
      <vt:lpstr>Results: Robustness </vt:lpstr>
      <vt:lpstr>Results: Evaluation and Analysis</vt:lpstr>
      <vt:lpstr>Conclusions and Future Work </vt:lpstr>
      <vt:lpstr>Conclusions and Future Work (Cont.)</vt:lpstr>
      <vt:lpstr>PowerPoint Presentation</vt:lpstr>
    </vt:vector>
  </TitlesOfParts>
  <Company>NIST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SHREC’09 TRACK: QUERYING WITH PARTIAL MODELS</dc:title>
  <dc:creator>Afzal Godil</dc:creator>
  <cp:lastModifiedBy>Li, Bo</cp:lastModifiedBy>
  <cp:revision>316</cp:revision>
  <dcterms:created xsi:type="dcterms:W3CDTF">2009-03-09T18:21:29Z</dcterms:created>
  <dcterms:modified xsi:type="dcterms:W3CDTF">2012-04-16T19:03:31Z</dcterms:modified>
</cp:coreProperties>
</file>