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2"/>
  </p:notesMasterIdLst>
  <p:sldIdLst>
    <p:sldId id="256" r:id="rId2"/>
    <p:sldId id="257" r:id="rId3"/>
    <p:sldId id="313" r:id="rId4"/>
    <p:sldId id="260" r:id="rId5"/>
    <p:sldId id="329" r:id="rId6"/>
    <p:sldId id="382" r:id="rId7"/>
    <p:sldId id="373" r:id="rId8"/>
    <p:sldId id="374" r:id="rId9"/>
    <p:sldId id="333" r:id="rId10"/>
    <p:sldId id="344" r:id="rId11"/>
    <p:sldId id="383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7" r:id="rId20"/>
    <p:sldId id="385" r:id="rId21"/>
    <p:sldId id="386" r:id="rId22"/>
    <p:sldId id="390" r:id="rId23"/>
    <p:sldId id="388" r:id="rId24"/>
    <p:sldId id="389" r:id="rId25"/>
    <p:sldId id="310" r:id="rId26"/>
    <p:sldId id="324" r:id="rId27"/>
    <p:sldId id="315" r:id="rId28"/>
    <p:sldId id="371" r:id="rId29"/>
    <p:sldId id="312" r:id="rId30"/>
    <p:sldId id="32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16" autoAdjust="0"/>
  </p:normalViewPr>
  <p:slideViewPr>
    <p:cSldViewPr>
      <p:cViewPr>
        <p:scale>
          <a:sx n="75" d="100"/>
          <a:sy n="75" d="100"/>
        </p:scale>
        <p:origin x="-3058" y="-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DA7393E9-4810-470A-A67C-4F21E5A8CBF4}" type="datetimeFigureOut">
              <a:rPr lang="zh-CN" altLang="en-US"/>
              <a:pPr>
                <a:defRPr/>
              </a:pPr>
              <a:t>2012/4/18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B6601CA-B457-4690-A27D-A5BDA3913E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4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711C1C-803D-4239-9AFD-0B4396922125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Cube-Based View Sampling</a:t>
            </a:r>
            <a:r>
              <a:rPr lang="en-US" baseline="0" dirty="0" smtClean="0">
                <a:latin typeface="+mn-lt"/>
              </a:rPr>
              <a:t> is for computing Z and 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85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We </a:t>
            </a:r>
            <a:r>
              <a:rPr kumimoji="1" lang="en-US" altLang="ja-JP" baseline="0" dirty="0" smtClean="0"/>
              <a:t>developed a novel 3D shape feature called Dense Voxel Spectrum Descriptor (DVD).</a:t>
            </a:r>
          </a:p>
          <a:p>
            <a:r>
              <a:rPr kumimoji="1" lang="en-US" altLang="ja-JP" baseline="0" dirty="0" smtClean="0"/>
              <a:t>DVD aims to  capture 3D spatial information.</a:t>
            </a:r>
          </a:p>
          <a:p>
            <a:r>
              <a:rPr kumimoji="1" lang="en-US" altLang="ja-JP" baseline="0" dirty="0" smtClean="0"/>
              <a:t>3D spatial information is the information that describes how each piece of a 3D geometric shape occupies which location of a 3D volumetric space.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DVD extracted patches from  a voxel by a fixed block size, and applies Fourier transform to each patch in order to obtain DVD feature.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First, we rasterize a given 3D model into a 64x64x64 voxel grid.</a:t>
            </a:r>
          </a:p>
          <a:p>
            <a:r>
              <a:rPr kumimoji="1" lang="en-US" altLang="ja-JP" baseline="0" dirty="0" smtClean="0"/>
              <a:t>Next, we extract patches from the voxel by a fixed block size with a fixed sliding window, and apply Fourier transform to each patch.</a:t>
            </a:r>
          </a:p>
          <a:p>
            <a:r>
              <a:rPr kumimoji="1" lang="en-US" altLang="ja-JP" baseline="0" dirty="0" smtClean="0"/>
              <a:t>The method adopts 32 as the size for a block, and 16 as the size for a sliding window.</a:t>
            </a:r>
          </a:p>
          <a:p>
            <a:r>
              <a:rPr kumimoji="1" lang="en-US" altLang="ja-JP" baseline="0" dirty="0" smtClean="0"/>
              <a:t>Finally,  we combine these Fourier spectra to obtain a 3D shape feature.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167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baseline="0" dirty="0" smtClean="0"/>
              <a:t>Recently, several methods, originated from Manifold Ranking, have been reported to achieve high search performance by considering local structures in feature space.</a:t>
            </a:r>
          </a:p>
          <a:p>
            <a:r>
              <a:rPr kumimoji="1" lang="en-US" altLang="ja-JP" dirty="0" smtClean="0"/>
              <a:t>However, some recent research results show that it might be useful to consider global </a:t>
            </a:r>
            <a:r>
              <a:rPr kumimoji="1" lang="en-US" altLang="ja-JP" baseline="0" dirty="0" smtClean="0"/>
              <a:t>structures</a:t>
            </a:r>
            <a:r>
              <a:rPr kumimoji="1" lang="en-US" altLang="ja-JP" dirty="0" smtClean="0"/>
              <a:t> for manifold learning.</a:t>
            </a:r>
          </a:p>
          <a:p>
            <a:r>
              <a:rPr kumimoji="1" lang="en-US" altLang="ja-JP" dirty="0" smtClean="0"/>
              <a:t>Thus,</a:t>
            </a:r>
            <a:r>
              <a:rPr kumimoji="1" lang="en-US" altLang="ja-JP" baseline="0" dirty="0" smtClean="0"/>
              <a:t> we developed a novel Manifold Ranking algorithm that grasps both local and global structures in feature space, which is called Globally Enhanced Manifold Ranking (GMR).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Zhou</a:t>
            </a:r>
            <a:r>
              <a:rPr kumimoji="1" lang="en-US" altLang="ja-JP" baseline="0" dirty="0" smtClean="0"/>
              <a:t> et al. generalized Manifold Ranking by using an iterated graph </a:t>
            </a:r>
            <a:r>
              <a:rPr kumimoji="1" lang="en-US" altLang="ja-JP" baseline="0" dirty="0" err="1" smtClean="0"/>
              <a:t>Laplacian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Roychowdhury</a:t>
            </a:r>
            <a:r>
              <a:rPr kumimoji="1" lang="en-US" altLang="ja-JP" baseline="0" dirty="0" smtClean="0"/>
              <a:t> et al. demonstrated that it was possible to capture global structures by using Minimum Spanning Tree (MST).</a:t>
            </a:r>
          </a:p>
          <a:p>
            <a:r>
              <a:rPr kumimoji="1" lang="en-US" altLang="ja-JP" dirty="0" smtClean="0"/>
              <a:t>We developed</a:t>
            </a:r>
            <a:r>
              <a:rPr kumimoji="1" lang="en-US" altLang="ja-JP" baseline="0" dirty="0" smtClean="0"/>
              <a:t> GMR also takes advantage of MST to capture global structure.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Since a composite of graphs can be done by adding affinity matrices, the graph </a:t>
            </a:r>
            <a:r>
              <a:rPr kumimoji="1" lang="en-US" altLang="ja-JP" baseline="0" dirty="0" err="1" smtClean="0"/>
              <a:t>Laplacian</a:t>
            </a:r>
            <a:r>
              <a:rPr kumimoji="1" lang="en-US" altLang="ja-JP" baseline="0" dirty="0" smtClean="0"/>
              <a:t> of the GMR can be expressed by a simple weighted addition. The ranking function of GMR is finally reduced to the following equation.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53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Overall,</a:t>
            </a:r>
            <a:r>
              <a:rPr lang="en-US" baseline="0" dirty="0" smtClean="0"/>
              <a:t> it combines several </a:t>
            </a:r>
            <a:r>
              <a:rPr kumimoji="1" lang="en-US" altLang="ja-JP" dirty="0" smtClean="0"/>
              <a:t>heterogeneous features by distances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It is essentially</a:t>
            </a:r>
            <a:r>
              <a:rPr kumimoji="1" lang="en-US" altLang="ja-JP" baseline="0" dirty="0" smtClean="0"/>
              <a:t> the </a:t>
            </a:r>
            <a:r>
              <a:rPr kumimoji="1" lang="en-US" altLang="ja-JP" dirty="0" smtClean="0"/>
              <a:t>View-based algorithms proposed</a:t>
            </a:r>
            <a:r>
              <a:rPr kumimoji="1" lang="en-US" altLang="ja-JP" baseline="0" dirty="0" smtClean="0"/>
              <a:t> in these two papers (</a:t>
            </a:r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Furuya</a:t>
            </a:r>
            <a:r>
              <a:rPr kumimoji="1" lang="en-US" altLang="ja-JP" dirty="0" smtClean="0"/>
              <a:t> </a:t>
            </a:r>
            <a:r>
              <a:rPr kumimoji="1" lang="en-US" altLang="ja-JP" sz="1800" dirty="0" smtClean="0"/>
              <a:t>[CIVR09, ACM 3DOR 10])</a:t>
            </a:r>
          </a:p>
          <a:p>
            <a:r>
              <a:rPr kumimoji="1" lang="en-US" altLang="ja-JP" sz="1800" dirty="0" smtClean="0"/>
              <a:t>which</a:t>
            </a:r>
            <a:r>
              <a:rPr kumimoji="1" lang="en-US" altLang="ja-JP" sz="1800" baseline="0" dirty="0" smtClean="0"/>
              <a:t> employ both a global feature (One SIFT) and local features 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Dense SIFT (that is, DSIFT) and Grid SIFT (that is GSIFT).  </a:t>
            </a:r>
          </a:p>
          <a:p>
            <a:endParaRPr lang="en-US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kumimoji="1" lang="en-US" altLang="ja-JP" sz="1800" baseline="0" dirty="0" smtClean="0"/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volves multi-viewpoint rendering, Bag-of-Words integration framework, and distance metric learning approach and heterogeneous feature combination.  (Use the figure to present this)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</a:t>
            </a:r>
            <a:r>
              <a:rPr lang="en-US" dirty="0" smtClean="0"/>
              <a:t>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DSIFT: Dense SIFT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GSIFT: Grid SIFT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1SIFT: One SIFT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294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en-US" altLang="ja-JP" dirty="0" smtClean="0"/>
              <a:t>Bag-of local visual features has following advantages.</a:t>
            </a:r>
            <a:r>
              <a:rPr kumimoji="1" lang="en-US" altLang="ja-JP" baseline="0" dirty="0" smtClean="0"/>
              <a:t> </a:t>
            </a:r>
          </a:p>
          <a:p>
            <a:pPr>
              <a:spcBef>
                <a:spcPct val="0"/>
              </a:spcBef>
            </a:pPr>
            <a:endParaRPr kumimoji="1" lang="en-US" altLang="ja-JP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is i</a:t>
            </a:r>
            <a:r>
              <a:rPr kumimoji="1" lang="en-US" altLang="ja-JP" dirty="0" smtClean="0"/>
              <a:t>nvariant to shape representation since it is a view-based approach.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It is invariant to articulation and global deformation because it employs Bag-of local visual features.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first renders a 3D model into range images from multiple viewpoints. It then extracts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Dense SIFT (first figure) and Grid SIFT (second figure) features for each range image.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DSIFT (or GSIFT) local features are integrated into a feature vector per 3D model by using Bag-of-Words approach.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614A2-7B43-4969-92BC-24485D6C9E93}" type="slidenum">
              <a:rPr lang="en-US" altLang="ja-JP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it extracts a global feature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OneSIFT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1SIFT, per range image.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two models with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viewpoints each, there are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 1SIFT distances. We keep the minimum one as the 1SIFT feature distance between the two models.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we linearly combine all the three distances after Manifold Ranking distance adjustment.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0163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dirty="0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4E19FE-22D1-4EE1-8B3A-98283F384488}" type="slidenum">
              <a:rPr lang="zh-CN" altLang="en-US" smtClean="0"/>
              <a:pPr>
                <a:defRPr/>
              </a:pPr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256255-9A83-43C5-9BCC-3D9303A7EECA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67E010-025B-439A-861C-19B40A722F4E}" type="slidenum">
              <a:rPr lang="zh-CN" altLang="en-US" smtClean="0"/>
              <a:pPr>
                <a:defRPr/>
              </a:pPr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First is the Precision-Recall plots.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sz="1200" dirty="0" err="1" smtClean="0"/>
              <a:t>Yanagimachi’s</a:t>
            </a:r>
            <a:r>
              <a:rPr lang="en-US" sz="1200" dirty="0" smtClean="0"/>
              <a:t> DG1SIFT performs the best.</a:t>
            </a:r>
            <a:r>
              <a:rPr lang="en-US" sz="1200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1200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Li’s ZFDR method is comparable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Tatsuma’s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DVD+DB approach.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after incorporated an enhanced Manifold Ranking learning method, DVD+DB+GMR have achieved an apparent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improvement.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all the three runs proposed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Yanagimachi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also have adopted Manifold Ranking method.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indicates the advantage of employing machine learning approach in the 3D model retrieval research.</a:t>
            </a:r>
            <a:endParaRPr lang="zh-CN" alt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E91814-72A9-4FAC-8602-18E0C170BBAB}" type="slidenum">
              <a:rPr lang="zh-CN" altLang="en-US" smtClean="0"/>
              <a:pPr>
                <a:defRPr/>
              </a:pPr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Then </a:t>
            </a:r>
            <a:r>
              <a:rPr lang="en-US" dirty="0" smtClean="0"/>
              <a:t>Precision-Recall plot performance comparison of the best runs of each group</a:t>
            </a:r>
            <a:r>
              <a:rPr lang="en-US" altLang="zh-CN" dirty="0" smtClean="0">
                <a:latin typeface="Georgia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Georgia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Yanagimachi’s</a:t>
            </a:r>
            <a:r>
              <a:rPr lang="en-US" sz="1200" dirty="0" smtClean="0"/>
              <a:t> DG1SIFT performs the best, followed by </a:t>
            </a:r>
            <a:r>
              <a:rPr lang="en-US" sz="1200" dirty="0" err="1" smtClean="0"/>
              <a:t>Tatsuma’s</a:t>
            </a:r>
            <a:r>
              <a:rPr lang="en-US" sz="1200" dirty="0" smtClean="0"/>
              <a:t> DVD+DB+GMR and Li’s ZFDR, in terms of groups.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891D6B-7FD7-4484-9EF7-6930FD287A07}" type="slidenum">
              <a:rPr lang="zh-CN" altLang="en-US" sz="1200">
                <a:latin typeface="Calibri" pitchFamily="34" charset="0"/>
                <a:ea typeface="+mn-ea"/>
              </a:rPr>
              <a:pPr algn="r">
                <a:defRPr/>
              </a:pPr>
              <a:t>26</a:t>
            </a:fld>
            <a:endParaRPr lang="en-US" altLang="zh-CN" sz="120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Then,</a:t>
            </a:r>
            <a:r>
              <a:rPr lang="en-US" altLang="zh-CN" baseline="0" dirty="0" smtClean="0"/>
              <a:t> comparisons of other six metrics.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Similar conclusion.</a:t>
            </a: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AD6AE-E4E1-4EB5-BE40-CEB123A86ADF}" type="slidenum">
              <a:rPr lang="zh-CN" altLang="en-US" sz="1200">
                <a:latin typeface="Calibri" pitchFamily="34" charset="0"/>
              </a:rPr>
              <a:pPr algn="r"/>
              <a:t>27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4EC3D8-CD37-4A7D-9AD0-A7BC63D8272A}" type="slidenum">
              <a:rPr lang="zh-CN" altLang="en-US" smtClean="0"/>
              <a:pPr>
                <a:defRPr/>
              </a:pPr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67E010-025B-439A-861C-19B40A722F4E}" type="slidenum">
              <a:rPr lang="zh-CN" altLang="en-US" smtClean="0"/>
              <a:pPr>
                <a:defRPr/>
              </a:pPr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Local Shape Distribution (LSD) description: </a:t>
            </a:r>
          </a:p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dirty="0" smtClean="0"/>
              <a:t>-neighborhood</a:t>
            </a:r>
            <a:r>
              <a:rPr lang="en-US" altLang="zh-CN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defined as the spherical region centered at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radius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compute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Euclidean-distances between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surface points within the region. (first histogram)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differentiate the contributions of the points with different distances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apply Gaussian weighting and we obtain the local feature of the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histogram).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ADF0-9FD9-4881-A186-6761B402BA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89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retrieval algorithm is as follows: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Feature</a:t>
            </a:r>
            <a:r>
              <a:rPr lang="en-US" altLang="zh-CN" baseline="0" dirty="0" smtClean="0"/>
              <a:t> Extraction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Feature Matching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ADF0-9FD9-4881-A186-6761B402BA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ZFDR denotes Zernike moments, Fourier Descriptor, Depth-based and Ray-based features.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computation process consists of two steps: 3D model normalization (before CPCA alignment) and feature extraction (after).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figures are example for the normalization process.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can roughly follow the flows to introduce the algorithm. The details for each step are in the following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63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E52F-DBA3-4B58-8F0B-0018974E43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4F7FBD2-AEB5-4AC2-9370-AD0F6D6B7F63}" type="datetimeFigureOut">
              <a:rPr lang="zh-CN" altLang="en-US"/>
              <a:pPr>
                <a:defRPr/>
              </a:pPr>
              <a:t>2012/4/18</a:t>
            </a:fld>
            <a:endParaRPr lang="en-US" altLang="zh-CN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A1F3-1F1E-46C4-999B-9366BAA68E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2FBB66F-E8AF-47B6-AD45-48AB516E32CC}" type="datetimeFigureOut">
              <a:rPr lang="zh-CN" altLang="en-US"/>
              <a:pPr>
                <a:defRPr/>
              </a:pPr>
              <a:t>2012/4/18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CC9B-6A46-433A-8156-0A1F3D8507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81FFF8B-1988-435F-B5EC-0BC14F8947BA}" type="datetimeFigureOut">
              <a:rPr lang="zh-CN" altLang="en-US"/>
              <a:pPr>
                <a:defRPr/>
              </a:pPr>
              <a:t>2012/4/18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BDD1AF-2DEF-457E-9970-B56B2FD44B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28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D622BAE-8A43-4CCB-9BD6-37C4F064CC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iad/vug/sharp/contest/2012/Generic3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2057400"/>
          </a:xfrm>
        </p:spPr>
        <p:txBody>
          <a:bodyPr/>
          <a:lstStyle/>
          <a:p>
            <a:pPr eaLnBrk="1" hangingPunct="1"/>
            <a:r>
              <a:rPr lang="tr-TR" altLang="zh-CN" sz="3200" dirty="0" smtClean="0"/>
              <a:t>SHREC’</a:t>
            </a:r>
            <a:r>
              <a:rPr lang="en-US" altLang="zh-CN" sz="3200" dirty="0" smtClean="0">
                <a:ea typeface="宋体" charset="-122"/>
              </a:rPr>
              <a:t>12</a:t>
            </a:r>
            <a:r>
              <a:rPr lang="tr-TR" altLang="zh-CN" sz="3200" dirty="0" smtClean="0"/>
              <a:t> TRACK: </a:t>
            </a:r>
            <a:r>
              <a:rPr lang="en-US" altLang="zh-CN" sz="3200" dirty="0" smtClean="0">
                <a:ea typeface="宋体" charset="-122"/>
              </a:rPr>
              <a:t>Generic 3D Shape Retrieval</a:t>
            </a:r>
          </a:p>
        </p:txBody>
      </p:sp>
      <p:pic>
        <p:nvPicPr>
          <p:cNvPr id="7170" name="Picture 3" descr="NIST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184203"/>
            <a:ext cx="1295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ubtitle 2"/>
          <p:cNvSpPr>
            <a:spLocks/>
          </p:cNvSpPr>
          <p:nvPr/>
        </p:nvSpPr>
        <p:spPr bwMode="auto">
          <a:xfrm>
            <a:off x="228600" y="5181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b="1" dirty="0" smtClean="0">
                <a:solidFill>
                  <a:schemeClr val="tx2"/>
                </a:solidFill>
              </a:rPr>
              <a:t>B</a:t>
            </a:r>
            <a:r>
              <a:rPr lang="en-US" sz="1200" b="1" dirty="0">
                <a:solidFill>
                  <a:schemeClr val="tx2"/>
                </a:solidFill>
              </a:rPr>
              <a:t>. Li, A. Godil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b="1" dirty="0">
                <a:solidFill>
                  <a:schemeClr val="tx2"/>
                </a:solidFill>
              </a:rPr>
              <a:t>M. </a:t>
            </a:r>
            <a:r>
              <a:rPr lang="en-US" sz="1200" b="1" dirty="0" err="1">
                <a:solidFill>
                  <a:schemeClr val="tx2"/>
                </a:solidFill>
              </a:rPr>
              <a:t>Aono</a:t>
            </a:r>
            <a:r>
              <a:rPr lang="en-US" sz="1200" b="1" dirty="0">
                <a:solidFill>
                  <a:schemeClr val="tx2"/>
                </a:solidFill>
              </a:rPr>
              <a:t>, X. </a:t>
            </a:r>
            <a:r>
              <a:rPr lang="en-US" sz="1200" b="1" dirty="0" err="1">
                <a:solidFill>
                  <a:schemeClr val="tx2"/>
                </a:solidFill>
              </a:rPr>
              <a:t>Bai</a:t>
            </a:r>
            <a:r>
              <a:rPr lang="en-US" sz="1200" b="1" dirty="0">
                <a:solidFill>
                  <a:schemeClr val="tx2"/>
                </a:solidFill>
              </a:rPr>
              <a:t>, T. </a:t>
            </a:r>
            <a:r>
              <a:rPr lang="en-US" sz="1200" b="1" dirty="0" err="1">
                <a:solidFill>
                  <a:schemeClr val="tx2"/>
                </a:solidFill>
              </a:rPr>
              <a:t>Furuya</a:t>
            </a:r>
            <a:r>
              <a:rPr lang="en-US" sz="1200" b="1" dirty="0">
                <a:solidFill>
                  <a:schemeClr val="tx2"/>
                </a:solidFill>
              </a:rPr>
              <a:t>, L. Li, R. </a:t>
            </a:r>
            <a:r>
              <a:rPr lang="en-US" sz="1200" b="1" dirty="0" err="1">
                <a:solidFill>
                  <a:schemeClr val="tx2"/>
                </a:solidFill>
              </a:rPr>
              <a:t>López-Sastre</a:t>
            </a:r>
            <a:r>
              <a:rPr lang="en-US" sz="1200" b="1" dirty="0">
                <a:solidFill>
                  <a:schemeClr val="tx2"/>
                </a:solidFill>
              </a:rPr>
              <a:t>, H. Johan, </a:t>
            </a:r>
            <a:r>
              <a:rPr lang="en-US" sz="1200" b="1" dirty="0" smtClean="0">
                <a:solidFill>
                  <a:schemeClr val="tx2"/>
                </a:solidFill>
              </a:rPr>
              <a:t>R</a:t>
            </a:r>
            <a:r>
              <a:rPr lang="en-US" sz="1200" b="1" dirty="0">
                <a:solidFill>
                  <a:schemeClr val="tx2"/>
                </a:solidFill>
              </a:rPr>
              <a:t>. Ohbuchi,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b="1" dirty="0" smtClean="0">
                <a:solidFill>
                  <a:schemeClr val="tx2"/>
                </a:solidFill>
              </a:rPr>
              <a:t>C</a:t>
            </a:r>
            <a:r>
              <a:rPr lang="en-US" sz="1200" b="1" dirty="0">
                <a:solidFill>
                  <a:schemeClr val="tx2"/>
                </a:solidFill>
              </a:rPr>
              <a:t>. Redondo-Cabrera</a:t>
            </a:r>
            <a:r>
              <a:rPr lang="en-US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>
                <a:solidFill>
                  <a:schemeClr val="tx2"/>
                </a:solidFill>
              </a:rPr>
              <a:t>A. </a:t>
            </a:r>
            <a:r>
              <a:rPr lang="en-US" sz="1200" b="1" dirty="0" err="1">
                <a:solidFill>
                  <a:schemeClr val="tx2"/>
                </a:solidFill>
              </a:rPr>
              <a:t>Tatsuma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</a:rPr>
              <a:t>T. </a:t>
            </a:r>
            <a:r>
              <a:rPr lang="en-US" sz="1200" b="1" dirty="0" err="1" smtClean="0">
                <a:solidFill>
                  <a:schemeClr val="tx2"/>
                </a:solidFill>
              </a:rPr>
              <a:t>Yanagimachi</a:t>
            </a:r>
            <a:r>
              <a:rPr lang="en-US" sz="1200" b="1" dirty="0">
                <a:solidFill>
                  <a:schemeClr val="tx2"/>
                </a:solidFill>
              </a:rPr>
              <a:t>, S. Zhang</a:t>
            </a:r>
            <a:endParaRPr lang="en-US" altLang="zh-CN" sz="12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zh-CN" sz="12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AutoNum type="romanUcPeriod"/>
            </a:pPr>
            <a:endParaRPr lang="en-US" altLang="zh-CN" sz="12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06737"/>
            <a:ext cx="1082053" cy="10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86947"/>
            <a:ext cx="2057400" cy="766053"/>
          </a:xfrm>
          <a:prstGeom prst="rect">
            <a:avLst/>
          </a:prstGeom>
        </p:spPr>
      </p:pic>
      <p:pic>
        <p:nvPicPr>
          <p:cNvPr id="12" name="6 Imagen" descr="universidad_alcala_logotip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217598"/>
            <a:ext cx="1905000" cy="607541"/>
          </a:xfrm>
          <a:prstGeom prst="rect">
            <a:avLst/>
          </a:prstGeom>
        </p:spPr>
      </p:pic>
      <p:pic>
        <p:nvPicPr>
          <p:cNvPr id="13" name="図 5" descr="mark_daigakumei_shita_E_hig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93" y="2854640"/>
            <a:ext cx="1117407" cy="986248"/>
          </a:xfrm>
          <a:prstGeom prst="rect">
            <a:avLst/>
          </a:prstGeom>
        </p:spPr>
      </p:pic>
      <p:pic>
        <p:nvPicPr>
          <p:cNvPr id="9" name="Picture 1" descr="C:\Users\ohbuchi\Documents\Research\3DSearch\SHREC\SHREC2012\Slides\Univ_Yamanashi_Insignia_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017799"/>
            <a:ext cx="620233" cy="102577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1858"/>
            <a:ext cx="1562097" cy="2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09" y="3124200"/>
            <a:ext cx="643881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70" y="1295400"/>
            <a:ext cx="6285230" cy="169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ZFDR Feature Extraction Process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/>
          </p:cNvSpPr>
          <p:nvPr/>
        </p:nvSpPr>
        <p:spPr bwMode="auto">
          <a:xfrm>
            <a:off x="457200" y="12954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 smtClean="0">
                <a:latin typeface="+mn-lt"/>
              </a:rPr>
              <a:t>Cube-Based </a:t>
            </a:r>
            <a:r>
              <a:rPr lang="en-US" dirty="0">
                <a:latin typeface="+mn-lt"/>
              </a:rPr>
              <a:t>View </a:t>
            </a:r>
            <a:r>
              <a:rPr lang="en-US" dirty="0" smtClean="0">
                <a:latin typeface="+mn-lt"/>
              </a:rPr>
              <a:t>Sampling</a:t>
            </a:r>
            <a:endParaRPr lang="en-US" altLang="ja-JP" dirty="0" smtClean="0">
              <a:latin typeface="+mn-lt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Sample 13 Silhouette views by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setting cameras at the following locations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on a cube: (1,0,0), (0,1,0), (0,0,1), (1,1,1), (-1,1,1), (-1,-1,1), (1,-1,1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), (1,0,-1), (0,1,-1), (1,1,0), (0,1,1), (1,0,1), (1,-1,0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  <a:endParaRPr lang="en-US" altLang="ja-JP" sz="16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 smtClean="0">
                <a:latin typeface="+mn-lt"/>
              </a:rPr>
              <a:t>Zernike Moments Feature (Z)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Region-based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features of a silhouette view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35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moments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Z: 13x35 matrix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 smtClean="0">
                <a:latin typeface="+mn-lt"/>
              </a:rPr>
              <a:t>Fourier Descriptor Feature (F)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Contour features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of a silhouette view: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10 Fourier coefficients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13x10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matrix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 smtClean="0">
                <a:latin typeface="+mn-lt"/>
              </a:rPr>
              <a:t>Depth </a:t>
            </a:r>
            <a:r>
              <a:rPr lang="en-US" dirty="0">
                <a:latin typeface="+mn-lt"/>
              </a:rPr>
              <a:t>Information Feature (</a:t>
            </a:r>
            <a:r>
              <a:rPr lang="en-US" dirty="0" smtClean="0">
                <a:latin typeface="+mn-lt"/>
              </a:rPr>
              <a:t>D)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Fourier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features of the six depth buffer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images: 438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Fourier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coefficients</a:t>
            </a:r>
            <a:endParaRPr lang="en-US" sz="1600" dirty="0" smtClean="0"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 smtClean="0">
                <a:latin typeface="+mn-lt"/>
              </a:rPr>
              <a:t>Ray-Based Feature (R)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pherical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Harmonics Transform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applied on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the radial distance feature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vector: 136-dimensional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 vector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dirty="0">
                <a:latin typeface="+mn-lt"/>
              </a:rPr>
              <a:t>Hybrid Shape Descriptor ZFDR Distance </a:t>
            </a:r>
            <a:r>
              <a:rPr lang="en-US" dirty="0" smtClean="0">
                <a:latin typeface="+mn-lt"/>
              </a:rPr>
              <a:t>Computation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L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inear combination of the four component distances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</a:t>
            </a:r>
            <a:r>
              <a:rPr lang="en-US" altLang="ja-JP" sz="1600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d</a:t>
            </a:r>
            <a:r>
              <a:rPr lang="en-US" altLang="ja-JP" sz="1600" i="1" baseline="-250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Z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altLang="ja-JP" sz="1600" i="1" dirty="0" err="1" smtClean="0">
                <a:solidFill>
                  <a:schemeClr val="tx2"/>
                </a:solidFill>
                <a:ea typeface="ＭＳ Ｐゴシック" pitchFamily="34" charset="-128"/>
              </a:rPr>
              <a:t>d</a:t>
            </a:r>
            <a:r>
              <a:rPr lang="en-US" altLang="ja-JP" sz="1600" i="1" baseline="-25000" dirty="0" err="1" smtClean="0">
                <a:solidFill>
                  <a:schemeClr val="tx2"/>
                </a:solidFill>
                <a:ea typeface="ＭＳ Ｐゴシック" pitchFamily="34" charset="-128"/>
              </a:rPr>
              <a:t>F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, </a:t>
            </a:r>
            <a:r>
              <a:rPr lang="en-US" altLang="ja-JP" sz="1600" i="1" dirty="0" err="1" smtClean="0">
                <a:solidFill>
                  <a:schemeClr val="tx2"/>
                </a:solidFill>
                <a:ea typeface="ＭＳ Ｐゴシック" pitchFamily="34" charset="-128"/>
              </a:rPr>
              <a:t>d</a:t>
            </a:r>
            <a:r>
              <a:rPr lang="en-US" altLang="ja-JP" sz="1600" i="1" baseline="-25000" dirty="0" err="1" smtClean="0">
                <a:solidFill>
                  <a:schemeClr val="tx2"/>
                </a:solidFill>
                <a:ea typeface="ＭＳ Ｐゴシック" pitchFamily="34" charset="-128"/>
              </a:rPr>
              <a:t>D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and </a:t>
            </a:r>
            <a:r>
              <a:rPr lang="en-US" altLang="ja-JP" sz="1600" i="1" dirty="0" err="1" smtClean="0">
                <a:solidFill>
                  <a:schemeClr val="tx2"/>
                </a:solidFill>
                <a:ea typeface="ＭＳ Ｐゴシック" pitchFamily="34" charset="-128"/>
              </a:rPr>
              <a:t>d</a:t>
            </a:r>
            <a:r>
              <a:rPr lang="en-US" altLang="ja-JP" sz="1600" i="1" baseline="-25000" dirty="0" err="1" smtClean="0">
                <a:solidFill>
                  <a:schemeClr val="tx2"/>
                </a:solidFill>
                <a:ea typeface="ＭＳ Ｐゴシック" pitchFamily="34" charset="-128"/>
              </a:rPr>
              <a:t>R</a:t>
            </a:r>
            <a:endParaRPr lang="en-US" altLang="ja-JP" sz="16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タイトル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Algorithm Steps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14500"/>
            <a:ext cx="8137525" cy="876300"/>
          </a:xfrm>
        </p:spPr>
        <p:txBody>
          <a:bodyPr/>
          <a:lstStyle/>
          <a:p>
            <a:pPr eaLnBrk="1" hangingPunct="1"/>
            <a:r>
              <a:rPr lang="tr-TR" altLang="ja-JP" dirty="0" smtClean="0"/>
              <a:t>3D Shape Recognition via 3D Spatial Pyramids</a:t>
            </a:r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3170237"/>
            <a:ext cx="94488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Carolina</a:t>
            </a:r>
            <a:r>
              <a:rPr lang="fi-FI" altLang="ja-JP" dirty="0" smtClean="0">
                <a:ea typeface="ＭＳ Ｐゴシック" pitchFamily="34" charset="-128"/>
              </a:rPr>
              <a:t> Redondo-Cabrera, </a:t>
            </a:r>
            <a:r>
              <a:rPr lang="en-US" dirty="0"/>
              <a:t>Roberto Javier</a:t>
            </a:r>
            <a:r>
              <a:rPr lang="fi-FI" altLang="ja-JP" dirty="0" smtClean="0">
                <a:ea typeface="ＭＳ Ｐゴシック" pitchFamily="34" charset="-128"/>
              </a:rPr>
              <a:t> </a:t>
            </a:r>
            <a:r>
              <a:rPr lang="fi-FI" altLang="ja-JP" dirty="0">
                <a:ea typeface="ＭＳ Ｐゴシック" pitchFamily="34" charset="-128"/>
              </a:rPr>
              <a:t>López-Sastre</a:t>
            </a:r>
            <a:endParaRPr lang="en-US" altLang="ja-JP" dirty="0" smtClean="0"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ja-JP" sz="2400" dirty="0" smtClean="0">
                <a:ea typeface="ＭＳ Ｐゴシック" pitchFamily="34" charset="-128"/>
              </a:rPr>
              <a:t>University of </a:t>
            </a:r>
            <a:r>
              <a:rPr lang="en-US" altLang="ja-JP" sz="2400" dirty="0" err="1" smtClean="0">
                <a:ea typeface="ＭＳ Ｐゴシック" pitchFamily="34" charset="-128"/>
              </a:rPr>
              <a:t>Alcalá</a:t>
            </a:r>
            <a:r>
              <a:rPr lang="en-US" altLang="ja-JP" sz="2400" dirty="0" smtClean="0">
                <a:ea typeface="ＭＳ Ｐゴシック" pitchFamily="34" charset="-128"/>
              </a:rPr>
              <a:t>, Spain</a:t>
            </a:r>
          </a:p>
        </p:txBody>
      </p:sp>
      <p:pic>
        <p:nvPicPr>
          <p:cNvPr id="7" name="6 Imagen" descr="universidad_alcala_logotip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495800"/>
            <a:ext cx="262825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0"/>
            <a:ext cx="3390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3124200" cy="224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タイトル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9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The 3D Spatial Pyramid Model</a:t>
            </a:r>
            <a:endParaRPr lang="ja-JP" altLang="en-US" sz="29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4578" name="コンテンツ プレースホルダ 2"/>
          <p:cNvSpPr>
            <a:spLocks/>
          </p:cNvSpPr>
          <p:nvPr/>
        </p:nvSpPr>
        <p:spPr bwMode="auto">
          <a:xfrm>
            <a:off x="381000" y="1447800"/>
            <a:ext cx="85645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Each 3D shape is characterized by a set of </a:t>
            </a:r>
            <a:r>
              <a:rPr lang="en-US" altLang="ja-JP" sz="2000" b="1" dirty="0" smtClean="0">
                <a:latin typeface="Georgia" pitchFamily="18" charset="0"/>
                <a:ea typeface="ＭＳ Ｐゴシック" pitchFamily="34" charset="-128"/>
              </a:rPr>
              <a:t>3D SURF 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local descriptors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3D interest point detector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Feature points         extremes of approximate </a:t>
            </a:r>
            <a:r>
              <a:rPr lang="en-US" altLang="ja-JP" sz="1600" dirty="0" err="1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DoG</a:t>
            </a: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 filters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Descriptor           </a:t>
            </a:r>
            <a:r>
              <a:rPr lang="en-US" altLang="ja-JP" sz="1600" dirty="0" err="1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Haar</a:t>
            </a: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 wavelet responses around the feature.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Descriptor of feature </a:t>
            </a:r>
            <a:r>
              <a:rPr lang="en-US" altLang="ja-JP" sz="1600" b="1" i="1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 of the shape </a:t>
            </a:r>
            <a:r>
              <a:rPr lang="en-US" altLang="ja-JP" sz="1600" b="1" i="1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</a:t>
            </a:r>
            <a:r>
              <a:rPr lang="en-US" altLang="ja-JP" sz="16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.</a:t>
            </a:r>
            <a:endParaRPr lang="en-US" altLang="ja-JP" sz="1600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362200" y="2209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230880"/>
            <a:ext cx="3657600" cy="66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3276600" y="3230880"/>
            <a:ext cx="838200" cy="73152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4191000" y="3230880"/>
            <a:ext cx="838200" cy="73152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5105400" y="3230880"/>
            <a:ext cx="838200" cy="73152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3276600" y="4038600"/>
            <a:ext cx="10983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3D position</a:t>
            </a:r>
            <a:endParaRPr lang="en-US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43400" y="40386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scale</a:t>
            </a:r>
            <a:endParaRPr lang="en-US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181600" y="4038600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descriptor</a:t>
            </a:r>
            <a:endParaRPr lang="en-US" sz="1200" b="1" dirty="0"/>
          </a:p>
        </p:txBody>
      </p:sp>
      <p:sp>
        <p:nvSpPr>
          <p:cNvPr id="13" name="12 Flecha derecha"/>
          <p:cNvSpPr/>
          <p:nvPr/>
        </p:nvSpPr>
        <p:spPr>
          <a:xfrm>
            <a:off x="2057400" y="2514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Flecha a la derecha con bandas"/>
          <p:cNvSpPr/>
          <p:nvPr/>
        </p:nvSpPr>
        <p:spPr>
          <a:xfrm>
            <a:off x="4267200" y="4953000"/>
            <a:ext cx="9144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9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The 3D Spatial Pyramid Model</a:t>
            </a:r>
            <a:endParaRPr lang="ja-JP" altLang="en-US" sz="29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5602" name="コンテンツ プレースホルダ 2"/>
          <p:cNvSpPr>
            <a:spLocks/>
          </p:cNvSpPr>
          <p:nvPr/>
        </p:nvSpPr>
        <p:spPr bwMode="auto">
          <a:xfrm>
            <a:off x="457200" y="14478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err="1" smtClean="0">
                <a:latin typeface="Georgia" pitchFamily="18" charset="0"/>
                <a:ea typeface="ＭＳ Ｐゴシック" pitchFamily="34" charset="-128"/>
              </a:rPr>
              <a:t>BoW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 representation – 3D visual words = </a:t>
            </a:r>
            <a:r>
              <a:rPr lang="en-US" altLang="ja-JP" sz="2000" b="1" dirty="0" smtClean="0">
                <a:latin typeface="Georgia" pitchFamily="18" charset="0"/>
                <a:ea typeface="ＭＳ Ｐゴシック" pitchFamily="34" charset="-128"/>
              </a:rPr>
              <a:t>quantized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 3D SURF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zh-CN" sz="2000" dirty="0">
              <a:latin typeface="Georg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The 3D Spatial Pyramid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Capture the spatial distribution of the  3D VW at multiple scales and locations</a:t>
            </a:r>
            <a:endParaRPr lang="en-US" altLang="ja-JP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27" name="26 Imagen" descr="3dsurf-quant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2133600" cy="1758244"/>
          </a:xfrm>
          <a:prstGeom prst="rect">
            <a:avLst/>
          </a:prstGeom>
        </p:spPr>
      </p:pic>
      <p:pic>
        <p:nvPicPr>
          <p:cNvPr id="29" name="28 Imagen" descr="c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714869" cy="1295400"/>
          </a:xfrm>
          <a:prstGeom prst="rect">
            <a:avLst/>
          </a:prstGeom>
        </p:spPr>
      </p:pic>
      <p:pic>
        <p:nvPicPr>
          <p:cNvPr id="30" name="29 Imagen" descr="cat-b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9800"/>
            <a:ext cx="564974" cy="1298448"/>
          </a:xfrm>
          <a:prstGeom prst="rect">
            <a:avLst/>
          </a:prstGeom>
        </p:spPr>
      </p:pic>
      <p:sp>
        <p:nvSpPr>
          <p:cNvPr id="31" name="30 Flecha a la derecha con bandas"/>
          <p:cNvSpPr/>
          <p:nvPr/>
        </p:nvSpPr>
        <p:spPr>
          <a:xfrm>
            <a:off x="5410200" y="2743200"/>
            <a:ext cx="3048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4683431"/>
            <a:ext cx="3886199" cy="14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2 Imagen" descr="3dsp-exam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953000"/>
            <a:ext cx="41660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46788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タイトル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9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The 3D Spatial Pyramid Model</a:t>
            </a:r>
            <a:endParaRPr lang="ja-JP" altLang="en-US" sz="290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5602" name="コンテンツ プレースホルダ 2"/>
          <p:cNvSpPr>
            <a:spLocks/>
          </p:cNvSpPr>
          <p:nvPr/>
        </p:nvSpPr>
        <p:spPr bwMode="auto">
          <a:xfrm>
            <a:off x="457200" y="14478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Each shape is characterized by a weighted ensemble of histograms</a:t>
            </a: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zh-CN" sz="2000" dirty="0">
              <a:latin typeface="Georg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 smtClean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 smtClean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 smtClean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ja-JP" sz="2000" dirty="0" smtClean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Dissimilarity is given by two distances</a:t>
            </a:r>
            <a:endParaRPr lang="en-US" altLang="ja-JP" dirty="0" smtClean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05000"/>
            <a:ext cx="4686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4648200" y="1783080"/>
            <a:ext cx="838200" cy="73152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800600" y="2514600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rPr>
              <a:t>Histogram of features in level 1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0"/>
            <a:ext cx="59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derecha"/>
          <p:cNvSpPr/>
          <p:nvPr/>
        </p:nvSpPr>
        <p:spPr>
          <a:xfrm>
            <a:off x="7010400" y="2590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763091"/>
            <a:ext cx="4876800" cy="5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529072"/>
            <a:ext cx="3913851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Elipse"/>
          <p:cNvSpPr/>
          <p:nvPr/>
        </p:nvSpPr>
        <p:spPr>
          <a:xfrm>
            <a:off x="4191000" y="3886200"/>
            <a:ext cx="533400" cy="53340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23 Conector curvado"/>
          <p:cNvCxnSpPr/>
          <p:nvPr/>
        </p:nvCxnSpPr>
        <p:spPr>
          <a:xfrm rot="10800000" flipV="1">
            <a:off x="4800600" y="2819400"/>
            <a:ext cx="2819400" cy="1371600"/>
          </a:xfrm>
          <a:prstGeom prst="curvedConnector3">
            <a:avLst>
              <a:gd name="adj1" fmla="val 368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mark_daigakumei_shita_E_hig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43400"/>
            <a:ext cx="1713847" cy="1512679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14500"/>
            <a:ext cx="8137525" cy="876300"/>
          </a:xfrm>
        </p:spPr>
        <p:txBody>
          <a:bodyPr/>
          <a:lstStyle/>
          <a:p>
            <a:pPr eaLnBrk="1" hangingPunct="1"/>
            <a:r>
              <a:rPr lang="tr-TR" altLang="ja-JP" dirty="0"/>
              <a:t>Dense </a:t>
            </a:r>
            <a:r>
              <a:rPr lang="tr-TR" altLang="ja-JP" dirty="0" err="1"/>
              <a:t>Voxel</a:t>
            </a:r>
            <a:r>
              <a:rPr lang="tr-TR" altLang="ja-JP" dirty="0"/>
              <a:t> </a:t>
            </a:r>
            <a:r>
              <a:rPr lang="tr-TR" altLang="ja-JP" dirty="0" err="1"/>
              <a:t>Spectrum</a:t>
            </a:r>
            <a:r>
              <a:rPr lang="tr-TR" altLang="ja-JP" dirty="0"/>
              <a:t> </a:t>
            </a:r>
            <a:r>
              <a:rPr lang="tr-TR" altLang="ja-JP" dirty="0" err="1"/>
              <a:t>Descriptor</a:t>
            </a:r>
            <a:r>
              <a:rPr lang="tr-TR" altLang="ja-JP" dirty="0"/>
              <a:t> </a:t>
            </a:r>
            <a:r>
              <a:rPr lang="tr-TR" altLang="ja-JP" dirty="0" err="1"/>
              <a:t>and</a:t>
            </a:r>
            <a:r>
              <a:rPr lang="tr-TR" altLang="ja-JP" dirty="0"/>
              <a:t> </a:t>
            </a:r>
            <a:r>
              <a:rPr lang="tr-TR" altLang="ja-JP" dirty="0" err="1"/>
              <a:t>Globally</a:t>
            </a:r>
            <a:r>
              <a:rPr lang="tr-TR" altLang="ja-JP" dirty="0"/>
              <a:t> </a:t>
            </a:r>
            <a:r>
              <a:rPr lang="tr-TR" altLang="ja-JP" dirty="0" err="1"/>
              <a:t>Enhanced</a:t>
            </a:r>
            <a:r>
              <a:rPr lang="tr-TR" altLang="ja-JP" dirty="0"/>
              <a:t> </a:t>
            </a:r>
            <a:r>
              <a:rPr lang="tr-TR" altLang="ja-JP" dirty="0" err="1"/>
              <a:t>Manifold</a:t>
            </a:r>
            <a:r>
              <a:rPr lang="tr-TR" altLang="ja-JP" dirty="0"/>
              <a:t> </a:t>
            </a:r>
            <a:r>
              <a:rPr lang="tr-TR" altLang="ja-JP" dirty="0" err="1"/>
              <a:t>Ranking</a:t>
            </a:r>
            <a:endParaRPr lang="el-GR" altLang="ja-JP" dirty="0" smtClean="0"/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56273" y="3124200"/>
            <a:ext cx="76327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i-FI" altLang="ja-JP" dirty="0" smtClean="0">
                <a:ea typeface="ＭＳ Ｐゴシック" pitchFamily="34" charset="-128"/>
              </a:rPr>
              <a:t>Atsushi Tatsuma, </a:t>
            </a:r>
            <a:r>
              <a:rPr lang="en-US" dirty="0"/>
              <a:t>Masaki</a:t>
            </a:r>
            <a:r>
              <a:rPr lang="fi-FI" altLang="ja-JP" dirty="0" smtClean="0">
                <a:ea typeface="ＭＳ Ｐゴシック" pitchFamily="34" charset="-128"/>
              </a:rPr>
              <a:t> Aono</a:t>
            </a:r>
            <a:endParaRPr lang="en-US" altLang="ja-JP" dirty="0" smtClean="0"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ja-JP" sz="2400" dirty="0" smtClean="0">
                <a:ea typeface="ＭＳ Ｐゴシック" pitchFamily="34" charset="-128"/>
              </a:rPr>
              <a:t>Toyohashi University of Technology, Japan</a:t>
            </a:r>
          </a:p>
        </p:txBody>
      </p:sp>
    </p:spTree>
    <p:extLst>
      <p:ext uri="{BB962C8B-B14F-4D97-AF65-F5344CB8AC3E}">
        <p14:creationId xmlns:p14="http://schemas.microsoft.com/office/powerpoint/2010/main" val="2859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ja-JP" dirty="0"/>
              <a:t>Dense </a:t>
            </a:r>
            <a:r>
              <a:rPr lang="tr-TR" altLang="ja-JP" dirty="0" err="1"/>
              <a:t>Voxel</a:t>
            </a:r>
            <a:r>
              <a:rPr lang="tr-TR" altLang="ja-JP" dirty="0"/>
              <a:t> </a:t>
            </a:r>
            <a:r>
              <a:rPr lang="tr-TR" altLang="ja-JP" dirty="0" err="1"/>
              <a:t>Spectrum</a:t>
            </a:r>
            <a:r>
              <a:rPr lang="tr-TR" altLang="ja-JP" dirty="0"/>
              <a:t> </a:t>
            </a:r>
            <a:r>
              <a:rPr lang="tr-TR" altLang="ja-JP" dirty="0" err="1"/>
              <a:t>Descriptor</a:t>
            </a:r>
            <a:r>
              <a:rPr lang="tr-TR" altLang="ja-JP" dirty="0"/>
              <a:t> (DVD)</a:t>
            </a:r>
            <a:endParaRPr kumimoji="1" lang="ja-JP" altLang="en-US" dirty="0"/>
          </a:p>
        </p:txBody>
      </p:sp>
      <p:sp>
        <p:nvSpPr>
          <p:cNvPr id="97" name="コンテンツ プレースホルダ 2"/>
          <p:cNvSpPr>
            <a:spLocks/>
          </p:cNvSpPr>
          <p:nvPr/>
        </p:nvSpPr>
        <p:spPr bwMode="auto">
          <a:xfrm>
            <a:off x="381000" y="4876800"/>
            <a:ext cx="8564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Rasterize model into a voxel grid</a:t>
            </a: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Compute Fourier spectra </a:t>
            </a:r>
            <a:r>
              <a:rPr lang="en-US" altLang="ja-JP" sz="2000" dirty="0">
                <a:latin typeface="Georgia" pitchFamily="18" charset="0"/>
                <a:ea typeface="ＭＳ Ｐゴシック" pitchFamily="34" charset="-128"/>
              </a:rPr>
              <a:t>of 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patches </a:t>
            </a:r>
            <a:r>
              <a:rPr lang="en-US" altLang="ja-JP" sz="2000" dirty="0">
                <a:latin typeface="Georgia" pitchFamily="18" charset="0"/>
                <a:ea typeface="ＭＳ Ｐゴシック" pitchFamily="34" charset="-128"/>
              </a:rPr>
              <a:t>extracted from 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a voxel</a:t>
            </a:r>
            <a:endParaRPr lang="en-US" altLang="ja-JP" sz="1600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en-US" altLang="ja-JP" sz="2000" dirty="0">
                <a:latin typeface="Georgia" pitchFamily="18" charset="0"/>
                <a:ea typeface="ＭＳ Ｐゴシック" pitchFamily="34" charset="-128"/>
              </a:rPr>
              <a:t>Integrate 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Fourier spectra into </a:t>
            </a:r>
            <a:r>
              <a:rPr lang="en-US" altLang="ja-JP" sz="2000" dirty="0">
                <a:latin typeface="Georgia" pitchFamily="18" charset="0"/>
                <a:ea typeface="ＭＳ Ｐゴシック" pitchFamily="34" charset="-128"/>
              </a:rPr>
              <a:t>a 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feature vector</a:t>
            </a: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133" y="2141431"/>
            <a:ext cx="1849192" cy="1549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38671" y="392635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3D model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9526" y="3925669"/>
            <a:ext cx="70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Voxel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9005" y="3925669"/>
            <a:ext cx="107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Fourier</a:t>
            </a:r>
          </a:p>
          <a:p>
            <a:pPr algn="ctr"/>
            <a:r>
              <a:rPr lang="en-US" altLang="ja-JP" dirty="0" smtClean="0"/>
              <a:t>spectrum</a:t>
            </a:r>
            <a:endParaRPr kumimoji="1" lang="ja-JP" altLang="en-US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36" y="1785123"/>
            <a:ext cx="778363" cy="5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86" y="3266597"/>
            <a:ext cx="753313" cy="5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86" y="2431930"/>
            <a:ext cx="753313" cy="5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図形グループ 9"/>
          <p:cNvGrpSpPr/>
          <p:nvPr/>
        </p:nvGrpSpPr>
        <p:grpSpPr>
          <a:xfrm>
            <a:off x="3223688" y="2252532"/>
            <a:ext cx="1568787" cy="1354035"/>
            <a:chOff x="3370847" y="2119172"/>
            <a:chExt cx="1568787" cy="1354035"/>
          </a:xfrm>
        </p:grpSpPr>
        <p:sp>
          <p:nvSpPr>
            <p:cNvPr id="11" name="正方形/長方形 10"/>
            <p:cNvSpPr/>
            <p:nvPr/>
          </p:nvSpPr>
          <p:spPr>
            <a:xfrm>
              <a:off x="3370847" y="3279551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69090" y="2989093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370847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370847" y="279696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370847" y="270014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469090" y="260331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370847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370847" y="240965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370847" y="231282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370847" y="221600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567333" y="211917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665576" y="221600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567333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664294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469090" y="211917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760323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858566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956809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055052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153690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251538" y="231282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350420" y="221600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448663" y="211917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546662" y="211917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743148" y="231282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743148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841391" y="240965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841391" y="231282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370847" y="3085895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567333" y="3084823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251538" y="240965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644905" y="250648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546662" y="270014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546662" y="2796968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644905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644905" y="299062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644905" y="3088977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743148" y="3185805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469090" y="3376379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762537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665576" y="2987995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469090" y="3279551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858566" y="299062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055447" y="318428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956809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55447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153295" y="2893796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251933" y="299062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4448663" y="3084823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251538" y="308745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350176" y="3278479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350176" y="3376379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448419" y="3376379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448663" y="3181651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546662" y="299062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350176" y="3181651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567333" y="3181651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370847" y="3182723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567333" y="3376379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956809" y="318428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956809" y="2990624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644905" y="2216000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546662" y="260331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858566" y="308745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3956809" y="3087452"/>
              <a:ext cx="98243" cy="968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3219045" y="2932578"/>
            <a:ext cx="782843" cy="77317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3219045" y="2156429"/>
            <a:ext cx="785205" cy="77317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004251" y="2156429"/>
            <a:ext cx="788224" cy="77317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618210" y="2156429"/>
            <a:ext cx="782843" cy="773174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曲線コネクタ 80"/>
          <p:cNvCxnSpPr>
            <a:stCxn id="30" idx="3"/>
            <a:endCxn id="9" idx="1"/>
          </p:cNvCxnSpPr>
          <p:nvPr/>
        </p:nvCxnSpPr>
        <p:spPr>
          <a:xfrm flipV="1">
            <a:off x="4104774" y="2687522"/>
            <a:ext cx="1786412" cy="7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曲線コネクタ 81"/>
          <p:cNvCxnSpPr>
            <a:stCxn id="59" idx="3"/>
            <a:endCxn id="8" idx="1"/>
          </p:cNvCxnSpPr>
          <p:nvPr/>
        </p:nvCxnSpPr>
        <p:spPr>
          <a:xfrm>
            <a:off x="4399747" y="3266597"/>
            <a:ext cx="1491439" cy="2758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曲線コネクタ 82"/>
          <p:cNvCxnSpPr>
            <a:stCxn id="22" idx="3"/>
            <a:endCxn id="7" idx="1"/>
          </p:cNvCxnSpPr>
          <p:nvPr/>
        </p:nvCxnSpPr>
        <p:spPr>
          <a:xfrm flipV="1">
            <a:off x="3616660" y="2069729"/>
            <a:ext cx="2249476" cy="3280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 rot="5400000">
            <a:off x="6132272" y="2950605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85" name="右矢印 84"/>
          <p:cNvSpPr/>
          <p:nvPr/>
        </p:nvSpPr>
        <p:spPr>
          <a:xfrm>
            <a:off x="2504693" y="3892122"/>
            <a:ext cx="594513" cy="5577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8002444" y="2066726"/>
            <a:ext cx="369332" cy="1697199"/>
            <a:chOff x="7988111" y="1881584"/>
            <a:chExt cx="369332" cy="1697199"/>
          </a:xfrm>
        </p:grpSpPr>
        <p:sp>
          <p:nvSpPr>
            <p:cNvPr id="87" name="正方形/長方形 86"/>
            <p:cNvSpPr/>
            <p:nvPr/>
          </p:nvSpPr>
          <p:spPr>
            <a:xfrm>
              <a:off x="7988111" y="1881584"/>
              <a:ext cx="202674" cy="21615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988111" y="2097743"/>
              <a:ext cx="202674" cy="21615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988111" y="2310900"/>
              <a:ext cx="202674" cy="21615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7988111" y="2527059"/>
              <a:ext cx="202674" cy="21615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7988111" y="3362624"/>
              <a:ext cx="202674" cy="21615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7988111" y="2746626"/>
              <a:ext cx="202674" cy="621593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 rot="5400000">
              <a:off x="7993036" y="2917127"/>
              <a:ext cx="359481" cy="36933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...</a:t>
              </a:r>
              <a:endParaRPr kumimoji="1" lang="ja-JP" altLang="en-US" dirty="0"/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7816475" y="3915335"/>
            <a:ext cx="59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DVD</a:t>
            </a:r>
            <a:endParaRPr kumimoji="1" lang="ja-JP" altLang="en-US" dirty="0"/>
          </a:p>
        </p:txBody>
      </p:sp>
      <p:sp>
        <p:nvSpPr>
          <p:cNvPr id="95" name="右矢印 94"/>
          <p:cNvSpPr/>
          <p:nvPr/>
        </p:nvSpPr>
        <p:spPr>
          <a:xfrm>
            <a:off x="4967907" y="3895938"/>
            <a:ext cx="594513" cy="5577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96" name="右矢印 95"/>
          <p:cNvSpPr/>
          <p:nvPr/>
        </p:nvSpPr>
        <p:spPr>
          <a:xfrm>
            <a:off x="6967629" y="3892122"/>
            <a:ext cx="594513" cy="5577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4005631" y="2933634"/>
            <a:ext cx="782843" cy="77317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3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9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Globally Enhanced Manifold Ranking (GMR)</a:t>
            </a:r>
            <a:endParaRPr lang="ja-JP" altLang="en-US" sz="29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4578" name="コンテンツ プレースホルダ 2"/>
          <p:cNvSpPr>
            <a:spLocks/>
          </p:cNvSpPr>
          <p:nvPr/>
        </p:nvSpPr>
        <p:spPr bwMode="auto">
          <a:xfrm>
            <a:off x="381000" y="1447800"/>
            <a:ext cx="8564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Zhou et al. generalized MR by using an iterated graph </a:t>
            </a:r>
            <a:r>
              <a:rPr lang="en-US" altLang="ja-JP" sz="2000" dirty="0" err="1" smtClean="0">
                <a:latin typeface="Georgia" pitchFamily="18" charset="0"/>
                <a:ea typeface="ＭＳ Ｐゴシック" pitchFamily="34" charset="-128"/>
              </a:rPr>
              <a:t>Laplacian</a:t>
            </a: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ja-JP" sz="1600" dirty="0" smtClean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ja-JP" sz="1600" dirty="0" smtClean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ja-JP" sz="1600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ja-JP" sz="1600" dirty="0" smtClean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274638" lvl="1" eaLnBrk="0" hangingPunct="0"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altLang="ja-JP" sz="1600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274638" lvl="1" eaLnBrk="0" hangingPunct="0"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altLang="ja-JP" sz="1600" dirty="0">
              <a:solidFill>
                <a:schemeClr val="tx2"/>
              </a:solidFill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err="1" smtClean="0">
                <a:latin typeface="Georgia" pitchFamily="18" charset="0"/>
                <a:ea typeface="ＭＳ Ｐゴシック" pitchFamily="34" charset="-128"/>
              </a:rPr>
              <a:t>Roychowdhury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altLang="ja-JP" sz="2000" dirty="0" smtClean="0">
                <a:latin typeface="+mn-lt"/>
                <a:ea typeface="ＭＳ Ｐゴシック" pitchFamily="34" charset="-128"/>
              </a:rPr>
              <a:t>et al.  </a:t>
            </a:r>
            <a:r>
              <a:rPr lang="en-US" altLang="ja-JP" sz="2000" dirty="0">
                <a:latin typeface="+mn-lt"/>
                <a:ea typeface="ＭＳ Ｐゴシック" pitchFamily="34" charset="-128"/>
              </a:rPr>
              <a:t>u</a:t>
            </a:r>
            <a:r>
              <a:rPr lang="en-US" altLang="ja-JP" sz="2000" dirty="0" smtClean="0">
                <a:latin typeface="+mn-lt"/>
                <a:ea typeface="ＭＳ Ｐゴシック" pitchFamily="34" charset="-128"/>
              </a:rPr>
              <a:t>sed </a:t>
            </a:r>
            <a:r>
              <a:rPr kumimoji="1" lang="en-US" altLang="ja-JP" sz="2000" dirty="0">
                <a:latin typeface="+mn-lt"/>
              </a:rPr>
              <a:t>Minimum Spanning Tree </a:t>
            </a:r>
            <a:r>
              <a:rPr kumimoji="1" lang="en-US" altLang="ja-JP" sz="2000" dirty="0" smtClean="0">
                <a:latin typeface="+mn-lt"/>
              </a:rPr>
              <a:t>(</a:t>
            </a: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MST) on the entire data set as a source of global information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ja-JP" sz="2000" dirty="0" smtClean="0">
                <a:latin typeface="Georgia" pitchFamily="18" charset="0"/>
                <a:ea typeface="ＭＳ Ｐゴシック" pitchFamily="34" charset="-128"/>
              </a:rPr>
              <a:t>Ranking function of Globally Enhanced Manifold Ranking</a:t>
            </a:r>
            <a:endParaRPr lang="en-US" altLang="ja-JP" sz="2000" dirty="0"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98541"/>
            <a:ext cx="4864100" cy="40640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057400"/>
            <a:ext cx="4279900" cy="52070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07" y="5590477"/>
            <a:ext cx="5245100" cy="520700"/>
          </a:xfrm>
          <a:prstGeom prst="rect">
            <a:avLst/>
          </a:prstGeom>
        </p:spPr>
      </p:pic>
      <p:grpSp>
        <p:nvGrpSpPr>
          <p:cNvPr id="13" name="図形グループ 12"/>
          <p:cNvGrpSpPr/>
          <p:nvPr/>
        </p:nvGrpSpPr>
        <p:grpSpPr>
          <a:xfrm>
            <a:off x="1927038" y="2804077"/>
            <a:ext cx="5277223" cy="609600"/>
            <a:chOff x="2133600" y="2743200"/>
            <a:chExt cx="5277223" cy="609600"/>
          </a:xfrm>
        </p:grpSpPr>
        <p:pic>
          <p:nvPicPr>
            <p:cNvPr id="3" name="図 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864954"/>
              <a:ext cx="2286000" cy="335446"/>
            </a:xfrm>
            <a:prstGeom prst="rect">
              <a:avLst/>
            </a:prstGeom>
          </p:spPr>
        </p:pic>
        <p:pic>
          <p:nvPicPr>
            <p:cNvPr id="8" name="図 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0"/>
              <a:ext cx="2534023" cy="609600"/>
            </a:xfrm>
            <a:prstGeom prst="rect">
              <a:avLst/>
            </a:prstGeom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4419600" y="2819400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,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5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4355" y="1066800"/>
            <a:ext cx="8137525" cy="1257300"/>
          </a:xfrm>
        </p:spPr>
        <p:txBody>
          <a:bodyPr/>
          <a:lstStyle/>
          <a:p>
            <a:r>
              <a:rPr lang="en-US" altLang="ja-JP" dirty="0" smtClean="0"/>
              <a:t>Sum </a:t>
            </a:r>
            <a:r>
              <a:rPr lang="en-US" altLang="ja-JP" dirty="0"/>
              <a:t>of Visual Distances</a:t>
            </a:r>
            <a:endParaRPr lang="el-GR" altLang="ja-JP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667000"/>
            <a:ext cx="7632700" cy="20875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dirty="0" smtClean="0">
                <a:ea typeface="ＭＳ Ｐゴシック" pitchFamily="50" charset="-128"/>
              </a:rPr>
              <a:t>T. </a:t>
            </a:r>
            <a:r>
              <a:rPr lang="en-US" altLang="ja-JP" dirty="0" err="1" smtClean="0">
                <a:ea typeface="ＭＳ Ｐゴシック" pitchFamily="50" charset="-128"/>
              </a:rPr>
              <a:t>Yanagimachi</a:t>
            </a:r>
            <a:r>
              <a:rPr lang="en-US" altLang="ja-JP" dirty="0" smtClean="0">
                <a:ea typeface="ＭＳ Ｐゴシック" pitchFamily="50" charset="-128"/>
              </a:rPr>
              <a:t>, T. </a:t>
            </a:r>
            <a:r>
              <a:rPr lang="en-US" altLang="ja-JP" dirty="0" err="1" smtClean="0">
                <a:ea typeface="ＭＳ Ｐゴシック" pitchFamily="50" charset="-128"/>
              </a:rPr>
              <a:t>Furuya</a:t>
            </a:r>
            <a:r>
              <a:rPr lang="en-US" altLang="ja-JP" dirty="0" smtClean="0">
                <a:ea typeface="ＭＳ Ｐゴシック" pitchFamily="50" charset="-128"/>
              </a:rPr>
              <a:t>, R. Ohbuchi</a:t>
            </a:r>
          </a:p>
          <a:p>
            <a:pPr algn="ctr"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University of Yamanashi, Japan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Nisca </a:t>
            </a:r>
            <a:r>
              <a:rPr lang="en-US" sz="2400" dirty="0"/>
              <a:t>Corp., Japan</a:t>
            </a:r>
            <a:endParaRPr lang="en-US" sz="2400" dirty="0">
              <a:solidFill>
                <a:srgbClr val="0D0D0D"/>
              </a:solidFill>
              <a:ea typeface="宋体" charset="-122"/>
            </a:endParaRPr>
          </a:p>
          <a:p>
            <a:pPr algn="ctr">
              <a:buFontTx/>
              <a:buNone/>
            </a:pPr>
            <a:endParaRPr lang="en-US" altLang="ja-JP" dirty="0" smtClean="0">
              <a:ea typeface="ＭＳ Ｐゴシック" pitchFamily="50" charset="-128"/>
            </a:endParaRPr>
          </a:p>
        </p:txBody>
      </p:sp>
      <p:pic>
        <p:nvPicPr>
          <p:cNvPr id="5" name="Picture 1" descr="C:\Users\ohbuchi\Documents\Research\3DSearch\SHREC\SHREC2012\Slides\Univ_Yamanashi_Insignia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77030"/>
            <a:ext cx="914400" cy="15122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80767"/>
            <a:ext cx="2293056" cy="3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602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        1                        2                            1      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dirty="0" smtClean="0">
                <a:solidFill>
                  <a:srgbClr val="7B9899"/>
                </a:solidFill>
              </a:rPr>
              <a:t>Contributors</a:t>
            </a:r>
            <a:endParaRPr lang="en-US" altLang="zh-CN" dirty="0" smtClean="0">
              <a:solidFill>
                <a:srgbClr val="7B9899"/>
              </a:solidFill>
              <a:ea typeface="宋体" charset="-122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156575" cy="5105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zh-CN" sz="1900" b="1" dirty="0" smtClean="0"/>
              <a:t>Organizers: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tr-TR" altLang="zh-CN" sz="1900" dirty="0" smtClean="0"/>
              <a:t>	</a:t>
            </a:r>
            <a:endParaRPr lang="en-US" altLang="zh-CN" sz="1900" dirty="0" smtClean="0">
              <a:ea typeface="宋体" charset="-122"/>
            </a:endParaRP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altLang="zh-CN" sz="1600" dirty="0" smtClean="0">
                <a:ea typeface="宋体" charset="-122"/>
              </a:rPr>
              <a:t>     </a:t>
            </a:r>
            <a:r>
              <a:rPr lang="en-US" altLang="zh-CN" sz="1600" u="sng" dirty="0" smtClean="0">
                <a:ea typeface="宋体" charset="-122"/>
              </a:rPr>
              <a:t>Bo Li and </a:t>
            </a:r>
            <a:r>
              <a:rPr lang="tr-TR" altLang="zh-CN" sz="1600" u="sng" dirty="0" smtClean="0"/>
              <a:t>A</a:t>
            </a:r>
            <a:r>
              <a:rPr lang="en-US" altLang="zh-CN" sz="1600" u="sng" dirty="0" err="1" smtClean="0">
                <a:ea typeface="宋体" charset="-122"/>
              </a:rPr>
              <a:t>fzal</a:t>
            </a:r>
            <a:r>
              <a:rPr lang="tr-TR" altLang="zh-CN" sz="1600" u="sng" dirty="0" smtClean="0"/>
              <a:t> Godil</a:t>
            </a:r>
            <a:endParaRPr lang="en-US" altLang="zh-CN" sz="1600" u="sng" dirty="0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    National Institute of Standards and</a:t>
            </a:r>
            <a:r>
              <a:rPr lang="tr-TR" altLang="zh-CN" sz="1600" dirty="0" smtClean="0"/>
              <a:t> </a:t>
            </a:r>
            <a:r>
              <a:rPr lang="en-US" altLang="zh-CN" sz="1600" dirty="0" smtClean="0">
                <a:ea typeface="宋体" charset="-122"/>
              </a:rPr>
              <a:t>Technology, USA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zh-CN" altLang="en-US" sz="1600" dirty="0" smtClean="0">
                <a:ea typeface="宋体" charset="-122"/>
              </a:rPr>
              <a:t>     </a:t>
            </a:r>
            <a:endParaRPr lang="en-US" altLang="zh-CN" sz="1400" dirty="0" smtClean="0">
              <a:ea typeface="宋体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tr-TR" altLang="zh-CN" sz="1900" b="1" dirty="0" smtClean="0"/>
              <a:t>Participants:</a:t>
            </a:r>
            <a:endParaRPr lang="en-US" altLang="zh-CN" sz="1900" b="1" dirty="0" smtClean="0"/>
          </a:p>
          <a:p>
            <a:pPr eaLnBrk="1" hangingPunct="1">
              <a:lnSpc>
                <a:spcPct val="70000"/>
              </a:lnSpc>
            </a:pPr>
            <a:endParaRPr lang="tr-TR" altLang="zh-CN" sz="1900" b="1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u="sng" dirty="0" err="1" smtClean="0"/>
              <a:t>Xiaoliang</a:t>
            </a:r>
            <a:r>
              <a:rPr lang="en-US" sz="1600" u="sng" dirty="0" smtClean="0"/>
              <a:t> </a:t>
            </a:r>
            <a:r>
              <a:rPr lang="en-US" sz="1600" u="sng" dirty="0" err="1"/>
              <a:t>Bai</a:t>
            </a:r>
            <a:r>
              <a:rPr lang="en-US" sz="1600" u="sng" dirty="0"/>
              <a:t>, Liang Li and </a:t>
            </a:r>
            <a:r>
              <a:rPr lang="en-US" sz="1600" u="sng" dirty="0" err="1"/>
              <a:t>Shusheng</a:t>
            </a:r>
            <a:r>
              <a:rPr lang="en-US" sz="1600" u="sng" dirty="0"/>
              <a:t> </a:t>
            </a:r>
            <a:r>
              <a:rPr lang="en-US" sz="1600" u="sng" dirty="0" smtClean="0"/>
              <a:t>Zhang</a:t>
            </a:r>
            <a:endParaRPr lang="pt-BR" sz="1600" u="sng" dirty="0">
              <a:ea typeface="宋体" charset="-122"/>
            </a:endParaRPr>
          </a:p>
          <a:p>
            <a:pPr marL="0" indent="0">
              <a:buNone/>
            </a:pPr>
            <a:r>
              <a:rPr lang="pt-BR" sz="1600" dirty="0" smtClean="0">
                <a:ea typeface="宋体" charset="-122"/>
              </a:rPr>
              <a:t>      </a:t>
            </a:r>
            <a:r>
              <a:rPr lang="en-US" sz="1600" dirty="0" smtClean="0"/>
              <a:t>Northwestern </a:t>
            </a:r>
            <a:r>
              <a:rPr lang="en-US" sz="1600" dirty="0" err="1" smtClean="0"/>
              <a:t>Polytechnical</a:t>
            </a:r>
            <a:r>
              <a:rPr lang="en-US" sz="1600" dirty="0" smtClean="0"/>
              <a:t> </a:t>
            </a:r>
            <a:r>
              <a:rPr lang="en-US" sz="1600" dirty="0"/>
              <a:t>University, </a:t>
            </a:r>
            <a:r>
              <a:rPr lang="en-US" sz="1600" dirty="0" smtClean="0"/>
              <a:t>China</a:t>
            </a: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Bo </a:t>
            </a:r>
            <a:r>
              <a:rPr lang="en-US" sz="1600" u="sng" dirty="0">
                <a:solidFill>
                  <a:schemeClr val="tx1"/>
                </a:solidFill>
              </a:rPr>
              <a:t>Li and Henry Johan</a:t>
            </a:r>
            <a:endParaRPr lang="en-US" altLang="zh-CN" sz="1600" u="sng" dirty="0" smtClean="0">
              <a:solidFill>
                <a:schemeClr val="tx1"/>
              </a:solidFill>
              <a:ea typeface="宋体" charset="-122"/>
            </a:endParaRP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Nanyang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Technological University, </a:t>
            </a:r>
            <a:r>
              <a:rPr lang="en-US" sz="1600" dirty="0" smtClean="0">
                <a:solidFill>
                  <a:schemeClr val="tx1"/>
                </a:solidFill>
              </a:rPr>
              <a:t>Singapore</a:t>
            </a:r>
            <a:endParaRPr lang="en-US" altLang="zh-CN" sz="1600" dirty="0" smtClean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en-US" sz="1600" dirty="0" smtClean="0">
                <a:ea typeface="宋体" charset="-122"/>
              </a:rPr>
              <a:t>      </a:t>
            </a:r>
            <a:r>
              <a:rPr lang="en-US" sz="1600" u="sng" dirty="0" smtClean="0"/>
              <a:t>Carolina </a:t>
            </a:r>
            <a:r>
              <a:rPr lang="en-US" sz="1600" u="sng" dirty="0"/>
              <a:t>Redondo-Cabrera and Roberto </a:t>
            </a:r>
            <a:r>
              <a:rPr lang="en-US" sz="1600" u="sng" dirty="0" smtClean="0"/>
              <a:t>Javier </a:t>
            </a:r>
            <a:r>
              <a:rPr lang="en-US" sz="1600" u="sng" dirty="0" err="1" smtClean="0"/>
              <a:t>López-Sastre</a:t>
            </a:r>
            <a:endParaRPr lang="en-US" altLang="zh-CN" sz="1600" u="sng" dirty="0">
              <a:solidFill>
                <a:schemeClr val="tx1"/>
              </a:solidFill>
              <a:ea typeface="宋体" charset="-122"/>
            </a:endParaRP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University of </a:t>
            </a:r>
            <a:r>
              <a:rPr lang="en-US" sz="1600" dirty="0" err="1">
                <a:solidFill>
                  <a:schemeClr val="tx1"/>
                </a:solidFill>
              </a:rPr>
              <a:t>Alcalá</a:t>
            </a:r>
            <a:r>
              <a:rPr lang="en-US" sz="1600" dirty="0">
                <a:solidFill>
                  <a:schemeClr val="tx1"/>
                </a:solidFill>
              </a:rPr>
              <a:t>, Spain</a:t>
            </a:r>
            <a:endParaRPr lang="en-US" sz="160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u="sng" dirty="0" smtClean="0"/>
              <a:t>Atsushi </a:t>
            </a:r>
            <a:r>
              <a:rPr lang="en-US" sz="1600" u="sng" dirty="0" err="1"/>
              <a:t>Tatsuma</a:t>
            </a:r>
            <a:r>
              <a:rPr lang="en-US" sz="1600" u="sng" dirty="0"/>
              <a:t> and Masaki </a:t>
            </a:r>
            <a:r>
              <a:rPr lang="en-US" sz="1600" u="sng" dirty="0" err="1"/>
              <a:t>Aono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      Toyohashi University of Technology, </a:t>
            </a:r>
            <a:r>
              <a:rPr lang="en-US" sz="1600" dirty="0" smtClean="0"/>
              <a:t>Japan    </a:t>
            </a:r>
            <a:endParaRPr lang="en-US" altLang="zh-CN" sz="1600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D0D0D"/>
                </a:solidFill>
                <a:ea typeface="宋体" charset="-122"/>
              </a:rPr>
              <a:t>      </a:t>
            </a:r>
            <a:r>
              <a:rPr lang="en-US" sz="1600" u="sng" dirty="0"/>
              <a:t>Tomohiro </a:t>
            </a:r>
            <a:r>
              <a:rPr lang="en-US" sz="1600" u="sng" dirty="0" err="1"/>
              <a:t>Yanagimachi</a:t>
            </a:r>
            <a:r>
              <a:rPr lang="en-US" sz="1600" u="sng" dirty="0"/>
              <a:t>, Takahiko </a:t>
            </a:r>
            <a:r>
              <a:rPr lang="en-US" sz="1600" u="sng" dirty="0" err="1"/>
              <a:t>Furuya</a:t>
            </a:r>
            <a:r>
              <a:rPr lang="en-US" sz="1600" u="sng" dirty="0"/>
              <a:t> and Ryutarou Ohbuchi</a:t>
            </a:r>
          </a:p>
          <a:p>
            <a:pPr marL="0" indent="0">
              <a:buNone/>
            </a:pPr>
            <a:r>
              <a:rPr lang="en-US" sz="1600" dirty="0"/>
              <a:t>      University of Yamanashi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u="sng" dirty="0" smtClean="0"/>
              <a:t>Takahiko </a:t>
            </a:r>
            <a:r>
              <a:rPr lang="en-US" sz="1600" u="sng" dirty="0" err="1"/>
              <a:t>Furuya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dirty="0" err="1"/>
              <a:t>Nisca</a:t>
            </a:r>
            <a:r>
              <a:rPr lang="en-US" sz="1600" dirty="0"/>
              <a:t> Corp., Japan</a:t>
            </a:r>
            <a:endParaRPr lang="en-US" altLang="zh-CN" sz="1600" dirty="0" smtClean="0">
              <a:solidFill>
                <a:srgbClr val="0D0D0D"/>
              </a:solidFill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228600" y="304800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228600" y="3595687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②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28600" y="4114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9309" y="4572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④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8600" y="5181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Quick Hack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Combine heterogeneous features by distance</a:t>
            </a:r>
          </a:p>
          <a:p>
            <a:pPr lvl="1"/>
            <a:r>
              <a:rPr kumimoji="1" lang="en-US" altLang="ja-JP" dirty="0" smtClean="0"/>
              <a:t>View-based algorithms by T. </a:t>
            </a:r>
            <a:r>
              <a:rPr kumimoji="1" lang="en-US" altLang="ja-JP" dirty="0" err="1" smtClean="0"/>
              <a:t>Furuya</a:t>
            </a:r>
            <a:r>
              <a:rPr kumimoji="1" lang="en-US" altLang="ja-JP" dirty="0" smtClean="0"/>
              <a:t> </a:t>
            </a:r>
            <a:r>
              <a:rPr kumimoji="1" lang="en-US" altLang="ja-JP" sz="1800" dirty="0" smtClean="0"/>
              <a:t>[CIVR09, ACM 3DOR 10]</a:t>
            </a:r>
          </a:p>
          <a:p>
            <a:pPr lvl="2"/>
            <a:r>
              <a:rPr kumimoji="1" lang="en-US" altLang="ja-JP" dirty="0" smtClean="0"/>
              <a:t>Global (1SIFT) and bag-of-local features (DSIFT and GSIFT)</a:t>
            </a:r>
          </a:p>
          <a:p>
            <a:pPr lvl="1"/>
            <a:r>
              <a:rPr kumimoji="1" lang="en-US" altLang="ja-JP" dirty="0" smtClean="0"/>
              <a:t>Sum-of-distances combination</a:t>
            </a:r>
          </a:p>
          <a:p>
            <a:pPr lvl="2"/>
            <a:r>
              <a:rPr kumimoji="1" lang="en-US" altLang="ja-JP" dirty="0" smtClean="0"/>
              <a:t>Easiest of all the combination methods to implement!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438400" y="45948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DSIFT features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38400" y="52044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GSIFT features</a:t>
            </a:r>
            <a:endParaRPr kumimoji="1"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438400" y="58140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1SIFT features</a:t>
            </a:r>
            <a:endParaRPr kumimoji="1" lang="ja-JP" altLang="en-US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096000" y="45948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D-distance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096000" y="52044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altLang="ja-JP" dirty="0" smtClean="0"/>
              <a:t>G-distance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096000" y="58140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1-distance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924800" y="52044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Overall distance </a:t>
            </a:r>
            <a:endParaRPr kumimoji="1" lang="ja-JP" altLang="en-US" sz="1600" dirty="0"/>
          </a:p>
        </p:txBody>
      </p:sp>
      <p:sp>
        <p:nvSpPr>
          <p:cNvPr id="20" name="円/楕円 19"/>
          <p:cNvSpPr/>
          <p:nvPr/>
        </p:nvSpPr>
        <p:spPr>
          <a:xfrm>
            <a:off x="3657600" y="52044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657600" y="58140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657600" y="45948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315200" y="52044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+</a:t>
            </a:r>
            <a:endParaRPr kumimoji="1" lang="ja-JP" altLang="en-US" b="1" dirty="0"/>
          </a:p>
        </p:txBody>
      </p:sp>
      <p:sp>
        <p:nvSpPr>
          <p:cNvPr id="24" name="円/楕円 23"/>
          <p:cNvSpPr/>
          <p:nvPr/>
        </p:nvSpPr>
        <p:spPr>
          <a:xfrm>
            <a:off x="1828800" y="52044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00400" y="3810000"/>
            <a:ext cx="144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Bag-of-words integration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47800" y="384946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Multi-view</a:t>
            </a:r>
          </a:p>
          <a:p>
            <a:pPr algn="ctr">
              <a:lnSpc>
                <a:spcPts val="1800"/>
              </a:lnSpc>
            </a:pPr>
            <a:r>
              <a:rPr lang="en-US" altLang="ja-JP" dirty="0" smtClean="0"/>
              <a:t>rendering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267200" y="45948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D-feature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267200" y="52044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altLang="ja-JP" dirty="0" smtClean="0"/>
              <a:t>G-feature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4267200" y="581403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1-feature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5486400" y="52044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486400" y="58140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5486400" y="45948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05400" y="384946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Manifold Ranking</a:t>
            </a:r>
            <a:endParaRPr kumimoji="1" lang="ja-JP" altLang="en-US" dirty="0"/>
          </a:p>
        </p:txBody>
      </p:sp>
      <p:pic>
        <p:nvPicPr>
          <p:cNvPr id="21507" name="Picture 3" descr="C:\Users\ohbuchi\Documents\Research\3DSearch\SHREC\SHREC2012\Slides\bicycle_D0003300.png"/>
          <p:cNvPicPr>
            <a:picLocks noChangeAspect="1" noChangeArrowheads="1"/>
          </p:cNvPicPr>
          <p:nvPr/>
        </p:nvPicPr>
        <p:blipFill>
          <a:blip r:embed="rId3" cstate="print"/>
          <a:srcRect l="17128" t="23121" r="17128" b="23121"/>
          <a:stretch>
            <a:fillRect/>
          </a:stretch>
        </p:blipFill>
        <p:spPr bwMode="auto">
          <a:xfrm>
            <a:off x="255186" y="4999416"/>
            <a:ext cx="1345014" cy="814614"/>
          </a:xfrm>
          <a:prstGeom prst="rect">
            <a:avLst/>
          </a:prstGeom>
          <a:noFill/>
        </p:spPr>
      </p:pic>
      <p:sp>
        <p:nvSpPr>
          <p:cNvPr id="39" name="テキスト ボックス 38"/>
          <p:cNvSpPr txBox="1"/>
          <p:nvPr/>
        </p:nvSpPr>
        <p:spPr>
          <a:xfrm>
            <a:off x="6858000" y="383283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Sum of distances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>
            <a:stCxn id="21507" idx="3"/>
            <a:endCxn id="24" idx="2"/>
          </p:cNvCxnSpPr>
          <p:nvPr/>
        </p:nvCxnSpPr>
        <p:spPr>
          <a:xfrm>
            <a:off x="1600200" y="5406723"/>
            <a:ext cx="228600" cy="26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24" idx="7"/>
            <a:endCxn id="11" idx="1"/>
          </p:cNvCxnSpPr>
          <p:nvPr/>
        </p:nvCxnSpPr>
        <p:spPr>
          <a:xfrm flipV="1">
            <a:off x="2219045" y="4823430"/>
            <a:ext cx="219355" cy="44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24" idx="5"/>
            <a:endCxn id="13" idx="1"/>
          </p:cNvCxnSpPr>
          <p:nvPr/>
        </p:nvCxnSpPr>
        <p:spPr>
          <a:xfrm>
            <a:off x="2219045" y="5594675"/>
            <a:ext cx="219355" cy="44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24" idx="6"/>
            <a:endCxn id="12" idx="1"/>
          </p:cNvCxnSpPr>
          <p:nvPr/>
        </p:nvCxnSpPr>
        <p:spPr>
          <a:xfrm>
            <a:off x="22860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12" idx="3"/>
            <a:endCxn id="20" idx="2"/>
          </p:cNvCxnSpPr>
          <p:nvPr/>
        </p:nvCxnSpPr>
        <p:spPr>
          <a:xfrm>
            <a:off x="35052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505200" y="60426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505200" y="48234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41148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4114800" y="60426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4114800" y="48234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53340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5334000" y="60426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5334000" y="48234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59436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5943600" y="60426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943600" y="48234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endCxn id="23" idx="3"/>
          </p:cNvCxnSpPr>
          <p:nvPr/>
        </p:nvCxnSpPr>
        <p:spPr>
          <a:xfrm flipV="1">
            <a:off x="7162800" y="5594675"/>
            <a:ext cx="219355" cy="44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71628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14" idx="3"/>
            <a:endCxn id="23" idx="1"/>
          </p:cNvCxnSpPr>
          <p:nvPr/>
        </p:nvCxnSpPr>
        <p:spPr>
          <a:xfrm>
            <a:off x="7162800" y="4823430"/>
            <a:ext cx="219355" cy="44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7772400" y="543303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428750"/>
            <a:ext cx="8763000" cy="5029200"/>
          </a:xfrm>
        </p:spPr>
        <p:txBody>
          <a:bodyPr/>
          <a:lstStyle/>
          <a:p>
            <a:r>
              <a:rPr kumimoji="1" lang="en-US" altLang="ja-JP" dirty="0" smtClean="0"/>
              <a:t>Bag-of local visual features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Furuya</a:t>
            </a:r>
            <a:r>
              <a:rPr kumimoji="1" lang="en-US" altLang="ja-JP" sz="2400" dirty="0" smtClean="0"/>
              <a:t>, CIVR09]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Invariant to shape representation </a:t>
            </a:r>
          </a:p>
          <a:p>
            <a:pPr lvl="2"/>
            <a:r>
              <a:rPr kumimoji="1" lang="en-US" altLang="ja-JP" dirty="0" smtClean="0"/>
              <a:t>View-based</a:t>
            </a:r>
          </a:p>
          <a:p>
            <a:pPr lvl="1"/>
            <a:r>
              <a:rPr kumimoji="1" lang="en-US" altLang="ja-JP" dirty="0" smtClean="0"/>
              <a:t>Invariant to articulation and global deformation</a:t>
            </a:r>
          </a:p>
          <a:p>
            <a:pPr lvl="2"/>
            <a:r>
              <a:rPr kumimoji="1" lang="en-US" altLang="ja-JP" dirty="0" smtClean="0"/>
              <a:t>Bag-of local visual features</a:t>
            </a:r>
          </a:p>
          <a:p>
            <a:pPr lvl="1"/>
            <a:r>
              <a:rPr kumimoji="1" lang="en-US" altLang="ja-JP" dirty="0" smtClean="0"/>
              <a:t>Invariant to similarity transformation</a:t>
            </a:r>
          </a:p>
        </p:txBody>
      </p:sp>
      <p:sp>
        <p:nvSpPr>
          <p:cNvPr id="267" name="正方形/長方形 266"/>
          <p:cNvSpPr/>
          <p:nvPr/>
        </p:nvSpPr>
        <p:spPr bwMode="auto">
          <a:xfrm>
            <a:off x="379413" y="4114800"/>
            <a:ext cx="6707187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sp>
        <p:nvSpPr>
          <p:cNvPr id="10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7B9899"/>
                </a:solidFill>
              </a:rPr>
              <a:t>Dense SIFT (DSIFT) and Grid SIFT (GSIFT)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1031" name="Picture 88"/>
          <p:cNvPicPr>
            <a:picLocks noChangeAspect="1" noChangeArrowheads="1"/>
          </p:cNvPicPr>
          <p:nvPr/>
        </p:nvPicPr>
        <p:blipFill>
          <a:blip r:embed="rId4" cstate="print"/>
          <a:srcRect l="14766" t="14766" r="17719" b="14766"/>
          <a:stretch>
            <a:fillRect/>
          </a:stretch>
        </p:blipFill>
        <p:spPr bwMode="auto">
          <a:xfrm>
            <a:off x="1885950" y="4421188"/>
            <a:ext cx="657225" cy="684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032" name="Group 89"/>
          <p:cNvGrpSpPr>
            <a:grpSpLocks noChangeAspect="1"/>
          </p:cNvGrpSpPr>
          <p:nvPr/>
        </p:nvGrpSpPr>
        <p:grpSpPr bwMode="auto">
          <a:xfrm>
            <a:off x="2076450" y="4475163"/>
            <a:ext cx="292100" cy="236537"/>
            <a:chOff x="12807" y="5367"/>
            <a:chExt cx="443" cy="377"/>
          </a:xfrm>
        </p:grpSpPr>
        <p:sp>
          <p:nvSpPr>
            <p:cNvPr id="1276" name="Line 9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7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" name="Line 90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9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0" name="Line 90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3" name="Group 92"/>
          <p:cNvGrpSpPr>
            <a:grpSpLocks noChangeAspect="1"/>
          </p:cNvGrpSpPr>
          <p:nvPr/>
        </p:nvGrpSpPr>
        <p:grpSpPr bwMode="auto">
          <a:xfrm>
            <a:off x="2222500" y="4511675"/>
            <a:ext cx="82550" cy="88900"/>
            <a:chOff x="12807" y="5601"/>
            <a:chExt cx="126" cy="143"/>
          </a:xfrm>
        </p:grpSpPr>
        <p:sp>
          <p:nvSpPr>
            <p:cNvPr id="1274" name="Line 9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" name="Line 9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4" name="Group 95"/>
          <p:cNvGrpSpPr>
            <a:grpSpLocks noChangeAspect="1"/>
          </p:cNvGrpSpPr>
          <p:nvPr/>
        </p:nvGrpSpPr>
        <p:grpSpPr bwMode="auto">
          <a:xfrm>
            <a:off x="2149475" y="4548188"/>
            <a:ext cx="292100" cy="236537"/>
            <a:chOff x="12807" y="5367"/>
            <a:chExt cx="443" cy="377"/>
          </a:xfrm>
        </p:grpSpPr>
        <p:sp>
          <p:nvSpPr>
            <p:cNvPr id="1268" name="Line 9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9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0" name="Line 96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1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2" name="Line 96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3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5" name="Group 98"/>
          <p:cNvGrpSpPr>
            <a:grpSpLocks noChangeAspect="1"/>
          </p:cNvGrpSpPr>
          <p:nvPr/>
        </p:nvGrpSpPr>
        <p:grpSpPr bwMode="auto">
          <a:xfrm>
            <a:off x="2003425" y="4438650"/>
            <a:ext cx="292100" cy="236538"/>
            <a:chOff x="12807" y="5367"/>
            <a:chExt cx="443" cy="377"/>
          </a:xfrm>
        </p:grpSpPr>
        <p:sp>
          <p:nvSpPr>
            <p:cNvPr id="1262" name="Line 9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3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4" name="Line 99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6" name="Line 99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7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6" name="Group 101"/>
          <p:cNvGrpSpPr>
            <a:grpSpLocks noChangeAspect="1"/>
          </p:cNvGrpSpPr>
          <p:nvPr/>
        </p:nvGrpSpPr>
        <p:grpSpPr bwMode="auto">
          <a:xfrm>
            <a:off x="1930400" y="4530725"/>
            <a:ext cx="82550" cy="92075"/>
            <a:chOff x="12807" y="5601"/>
            <a:chExt cx="126" cy="143"/>
          </a:xfrm>
        </p:grpSpPr>
        <p:sp>
          <p:nvSpPr>
            <p:cNvPr id="126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7" name="Group 104"/>
          <p:cNvGrpSpPr>
            <a:grpSpLocks noChangeAspect="1"/>
          </p:cNvGrpSpPr>
          <p:nvPr/>
        </p:nvGrpSpPr>
        <p:grpSpPr bwMode="auto">
          <a:xfrm>
            <a:off x="2460625" y="4530725"/>
            <a:ext cx="82550" cy="92075"/>
            <a:chOff x="12807" y="5601"/>
            <a:chExt cx="126" cy="143"/>
          </a:xfrm>
        </p:grpSpPr>
        <p:sp>
          <p:nvSpPr>
            <p:cNvPr id="1258" name="Line 10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" name="Line 10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8" name="Group 107"/>
          <p:cNvGrpSpPr>
            <a:grpSpLocks noChangeAspect="1"/>
          </p:cNvGrpSpPr>
          <p:nvPr/>
        </p:nvGrpSpPr>
        <p:grpSpPr bwMode="auto">
          <a:xfrm>
            <a:off x="2205038" y="4759325"/>
            <a:ext cx="82550" cy="90488"/>
            <a:chOff x="12807" y="5601"/>
            <a:chExt cx="126" cy="143"/>
          </a:xfrm>
        </p:grpSpPr>
        <p:sp>
          <p:nvSpPr>
            <p:cNvPr id="1256" name="Line 10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7" name="Line 10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9" name="Group 110"/>
          <p:cNvGrpSpPr>
            <a:grpSpLocks noChangeAspect="1"/>
          </p:cNvGrpSpPr>
          <p:nvPr/>
        </p:nvGrpSpPr>
        <p:grpSpPr bwMode="auto">
          <a:xfrm>
            <a:off x="2079625" y="4986338"/>
            <a:ext cx="82550" cy="92075"/>
            <a:chOff x="12807" y="5601"/>
            <a:chExt cx="126" cy="143"/>
          </a:xfrm>
        </p:grpSpPr>
        <p:sp>
          <p:nvSpPr>
            <p:cNvPr id="1254" name="Line 11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5" name="Line 11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0" name="Group 113"/>
          <p:cNvGrpSpPr>
            <a:grpSpLocks noChangeAspect="1"/>
          </p:cNvGrpSpPr>
          <p:nvPr/>
        </p:nvGrpSpPr>
        <p:grpSpPr bwMode="auto">
          <a:xfrm>
            <a:off x="2316163" y="4976813"/>
            <a:ext cx="82550" cy="92075"/>
            <a:chOff x="12807" y="5601"/>
            <a:chExt cx="126" cy="143"/>
          </a:xfrm>
        </p:grpSpPr>
        <p:sp>
          <p:nvSpPr>
            <p:cNvPr id="1252" name="Line 11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" name="Line 11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041" name="Picture 117"/>
          <p:cNvPicPr>
            <a:picLocks noChangeArrowheads="1"/>
          </p:cNvPicPr>
          <p:nvPr/>
        </p:nvPicPr>
        <p:blipFill>
          <a:blip r:embed="rId5" cstate="print"/>
          <a:srcRect l="14766" t="14766" r="14766" b="14766"/>
          <a:stretch>
            <a:fillRect/>
          </a:stretch>
        </p:blipFill>
        <p:spPr bwMode="auto">
          <a:xfrm>
            <a:off x="1857375" y="5359400"/>
            <a:ext cx="669925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042" name="Group 118"/>
          <p:cNvGrpSpPr>
            <a:grpSpLocks noChangeAspect="1"/>
          </p:cNvGrpSpPr>
          <p:nvPr/>
        </p:nvGrpSpPr>
        <p:grpSpPr bwMode="auto">
          <a:xfrm>
            <a:off x="2157413" y="5635625"/>
            <a:ext cx="82550" cy="90488"/>
            <a:chOff x="12807" y="5601"/>
            <a:chExt cx="126" cy="143"/>
          </a:xfrm>
        </p:grpSpPr>
        <p:sp>
          <p:nvSpPr>
            <p:cNvPr id="1250" name="Line 11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1" name="Line 12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3" name="Group 121"/>
          <p:cNvGrpSpPr>
            <a:grpSpLocks noChangeAspect="1"/>
          </p:cNvGrpSpPr>
          <p:nvPr/>
        </p:nvGrpSpPr>
        <p:grpSpPr bwMode="auto">
          <a:xfrm>
            <a:off x="1900238" y="5597525"/>
            <a:ext cx="82550" cy="93663"/>
            <a:chOff x="12807" y="5601"/>
            <a:chExt cx="126" cy="143"/>
          </a:xfrm>
        </p:grpSpPr>
        <p:sp>
          <p:nvSpPr>
            <p:cNvPr id="1248" name="Line 12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9" name="Line 12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4" name="Group 124"/>
          <p:cNvGrpSpPr>
            <a:grpSpLocks noChangeAspect="1"/>
          </p:cNvGrpSpPr>
          <p:nvPr/>
        </p:nvGrpSpPr>
        <p:grpSpPr bwMode="auto">
          <a:xfrm>
            <a:off x="2414588" y="5597525"/>
            <a:ext cx="82550" cy="93663"/>
            <a:chOff x="12807" y="5601"/>
            <a:chExt cx="126" cy="143"/>
          </a:xfrm>
        </p:grpSpPr>
        <p:sp>
          <p:nvSpPr>
            <p:cNvPr id="1246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5" name="Group 127"/>
          <p:cNvGrpSpPr>
            <a:grpSpLocks noChangeAspect="1"/>
          </p:cNvGrpSpPr>
          <p:nvPr/>
        </p:nvGrpSpPr>
        <p:grpSpPr bwMode="auto">
          <a:xfrm>
            <a:off x="2306638" y="5635625"/>
            <a:ext cx="82550" cy="90488"/>
            <a:chOff x="12807" y="5601"/>
            <a:chExt cx="126" cy="143"/>
          </a:xfrm>
        </p:grpSpPr>
        <p:sp>
          <p:nvSpPr>
            <p:cNvPr id="1244" name="Line 12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" name="Line 12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6" name="Group 130"/>
          <p:cNvGrpSpPr>
            <a:grpSpLocks noChangeAspect="1"/>
          </p:cNvGrpSpPr>
          <p:nvPr/>
        </p:nvGrpSpPr>
        <p:grpSpPr bwMode="auto">
          <a:xfrm>
            <a:off x="1982788" y="5635625"/>
            <a:ext cx="82550" cy="90488"/>
            <a:chOff x="12807" y="5601"/>
            <a:chExt cx="126" cy="143"/>
          </a:xfrm>
        </p:grpSpPr>
        <p:sp>
          <p:nvSpPr>
            <p:cNvPr id="1242" name="Line 13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" name="Line 13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7" name="Group 133"/>
          <p:cNvGrpSpPr>
            <a:grpSpLocks noChangeAspect="1"/>
          </p:cNvGrpSpPr>
          <p:nvPr/>
        </p:nvGrpSpPr>
        <p:grpSpPr bwMode="auto">
          <a:xfrm>
            <a:off x="2093913" y="5532438"/>
            <a:ext cx="82550" cy="92075"/>
            <a:chOff x="12807" y="5601"/>
            <a:chExt cx="126" cy="143"/>
          </a:xfrm>
        </p:grpSpPr>
        <p:sp>
          <p:nvSpPr>
            <p:cNvPr id="1240" name="Line 13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" name="Line 13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8" name="Group 136"/>
          <p:cNvGrpSpPr>
            <a:grpSpLocks noChangeAspect="1"/>
          </p:cNvGrpSpPr>
          <p:nvPr/>
        </p:nvGrpSpPr>
        <p:grpSpPr bwMode="auto">
          <a:xfrm>
            <a:off x="2239963" y="5532438"/>
            <a:ext cx="82550" cy="92075"/>
            <a:chOff x="12807" y="5601"/>
            <a:chExt cx="126" cy="143"/>
          </a:xfrm>
        </p:grpSpPr>
        <p:sp>
          <p:nvSpPr>
            <p:cNvPr id="1238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9" name="Group 139"/>
          <p:cNvGrpSpPr>
            <a:grpSpLocks noChangeAspect="1"/>
          </p:cNvGrpSpPr>
          <p:nvPr/>
        </p:nvGrpSpPr>
        <p:grpSpPr bwMode="auto">
          <a:xfrm>
            <a:off x="2032000" y="5762625"/>
            <a:ext cx="82550" cy="92075"/>
            <a:chOff x="12807" y="5601"/>
            <a:chExt cx="126" cy="143"/>
          </a:xfrm>
        </p:grpSpPr>
        <p:sp>
          <p:nvSpPr>
            <p:cNvPr id="1236" name="Line 14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" name="Line 14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50" name="Group 142"/>
          <p:cNvGrpSpPr>
            <a:grpSpLocks noChangeAspect="1"/>
          </p:cNvGrpSpPr>
          <p:nvPr/>
        </p:nvGrpSpPr>
        <p:grpSpPr bwMode="auto">
          <a:xfrm>
            <a:off x="2295525" y="5737225"/>
            <a:ext cx="82550" cy="92075"/>
            <a:chOff x="12807" y="5601"/>
            <a:chExt cx="126" cy="143"/>
          </a:xfrm>
        </p:grpSpPr>
        <p:sp>
          <p:nvSpPr>
            <p:cNvPr id="1234" name="Line 14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" name="Line 14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51" name="Group 145"/>
          <p:cNvGrpSpPr>
            <a:grpSpLocks noChangeAspect="1"/>
          </p:cNvGrpSpPr>
          <p:nvPr/>
        </p:nvGrpSpPr>
        <p:grpSpPr bwMode="auto">
          <a:xfrm>
            <a:off x="2168525" y="5737225"/>
            <a:ext cx="84138" cy="92075"/>
            <a:chOff x="12807" y="5601"/>
            <a:chExt cx="126" cy="143"/>
          </a:xfrm>
        </p:grpSpPr>
        <p:sp>
          <p:nvSpPr>
            <p:cNvPr id="1232" name="Line 14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" name="Line 14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52" name="Text Box 205"/>
          <p:cNvSpPr txBox="1">
            <a:spLocks noChangeAspect="1" noChangeArrowheads="1"/>
          </p:cNvSpPr>
          <p:nvPr/>
        </p:nvSpPr>
        <p:spPr bwMode="auto">
          <a:xfrm>
            <a:off x="2001838" y="4800600"/>
            <a:ext cx="4651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3" name="Text Box 213"/>
          <p:cNvSpPr txBox="1">
            <a:spLocks noChangeAspect="1" noChangeArrowheads="1"/>
          </p:cNvSpPr>
          <p:nvPr/>
        </p:nvSpPr>
        <p:spPr bwMode="auto">
          <a:xfrm>
            <a:off x="1676400" y="5105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42</a:t>
            </a:r>
          </a:p>
        </p:txBody>
      </p:sp>
      <p:sp>
        <p:nvSpPr>
          <p:cNvPr id="1054" name="Text Box 214"/>
          <p:cNvSpPr txBox="1">
            <a:spLocks noChangeAspect="1" noChangeArrowheads="1"/>
          </p:cNvSpPr>
          <p:nvPr/>
        </p:nvSpPr>
        <p:spPr bwMode="auto">
          <a:xfrm>
            <a:off x="1676400" y="4114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1055" name="AutoShape 208"/>
          <p:cNvSpPr>
            <a:spLocks noChangeArrowheads="1"/>
          </p:cNvSpPr>
          <p:nvPr/>
        </p:nvSpPr>
        <p:spPr bwMode="auto">
          <a:xfrm rot="-1800000">
            <a:off x="2595563" y="546417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6" name="AutoShape 208"/>
          <p:cNvSpPr>
            <a:spLocks noChangeArrowheads="1"/>
          </p:cNvSpPr>
          <p:nvPr/>
        </p:nvSpPr>
        <p:spPr bwMode="auto">
          <a:xfrm>
            <a:off x="3422650" y="51054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7" name="AutoShape 208"/>
          <p:cNvSpPr>
            <a:spLocks noChangeArrowheads="1"/>
          </p:cNvSpPr>
          <p:nvPr/>
        </p:nvSpPr>
        <p:spPr bwMode="auto">
          <a:xfrm rot="1800000">
            <a:off x="2590800" y="4625975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8" name="AutoShape 208"/>
          <p:cNvSpPr>
            <a:spLocks noChangeArrowheads="1"/>
          </p:cNvSpPr>
          <p:nvPr/>
        </p:nvSpPr>
        <p:spPr bwMode="auto">
          <a:xfrm>
            <a:off x="4495800" y="512762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9" name="AutoShape 208"/>
          <p:cNvSpPr>
            <a:spLocks noChangeArrowheads="1"/>
          </p:cNvSpPr>
          <p:nvPr/>
        </p:nvSpPr>
        <p:spPr bwMode="auto">
          <a:xfrm>
            <a:off x="5410200" y="512762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60" name="角丸四角形 234"/>
          <p:cNvSpPr>
            <a:spLocks noChangeArrowheads="1"/>
          </p:cNvSpPr>
          <p:nvPr/>
        </p:nvSpPr>
        <p:spPr bwMode="auto">
          <a:xfrm>
            <a:off x="6591300" y="4814888"/>
            <a:ext cx="285750" cy="857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572250" y="4787900"/>
          <a:ext cx="38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数式" r:id="rId6" imgW="266400" imgH="711000" progId="Equation.3">
                  <p:embed/>
                </p:oleObj>
              </mc:Choice>
              <mc:Fallback>
                <p:oleObj name="数式" r:id="rId6" imgW="266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787900"/>
                        <a:ext cx="3810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1" name="グループ化 270"/>
          <p:cNvGrpSpPr/>
          <p:nvPr/>
        </p:nvGrpSpPr>
        <p:grpSpPr>
          <a:xfrm>
            <a:off x="4800601" y="4940086"/>
            <a:ext cx="583856" cy="708239"/>
            <a:chOff x="4948238" y="5043488"/>
            <a:chExt cx="642937" cy="757237"/>
          </a:xfrm>
        </p:grpSpPr>
        <p:sp>
          <p:nvSpPr>
            <p:cNvPr id="1061" name="Oval 43"/>
            <p:cNvSpPr>
              <a:spLocks noChangeAspect="1" noChangeArrowheads="1"/>
            </p:cNvSpPr>
            <p:nvPr/>
          </p:nvSpPr>
          <p:spPr bwMode="auto">
            <a:xfrm>
              <a:off x="4948238" y="5043488"/>
              <a:ext cx="642937" cy="757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2" name="Oval 18"/>
            <p:cNvSpPr>
              <a:spLocks noChangeAspect="1" noChangeArrowheads="1"/>
            </p:cNvSpPr>
            <p:nvPr/>
          </p:nvSpPr>
          <p:spPr bwMode="auto">
            <a:xfrm>
              <a:off x="5091113" y="5186363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3" name="Oval 18"/>
            <p:cNvSpPr>
              <a:spLocks noChangeAspect="1" noChangeArrowheads="1"/>
            </p:cNvSpPr>
            <p:nvPr/>
          </p:nvSpPr>
          <p:spPr bwMode="auto">
            <a:xfrm>
              <a:off x="5292725" y="5129213"/>
              <a:ext cx="117475" cy="1285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4" name="Oval 18"/>
            <p:cNvSpPr>
              <a:spLocks noChangeAspect="1" noChangeArrowheads="1"/>
            </p:cNvSpPr>
            <p:nvPr/>
          </p:nvSpPr>
          <p:spPr bwMode="auto">
            <a:xfrm>
              <a:off x="5162550" y="5543550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5" name="Oval 16"/>
            <p:cNvSpPr>
              <a:spLocks noChangeAspect="1" noChangeArrowheads="1"/>
            </p:cNvSpPr>
            <p:nvPr/>
          </p:nvSpPr>
          <p:spPr bwMode="auto">
            <a:xfrm>
              <a:off x="5233988" y="5329238"/>
              <a:ext cx="120650" cy="1206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6" name="Oval 16"/>
            <p:cNvSpPr>
              <a:spLocks noChangeAspect="1" noChangeArrowheads="1"/>
            </p:cNvSpPr>
            <p:nvPr/>
          </p:nvSpPr>
          <p:spPr bwMode="auto">
            <a:xfrm>
              <a:off x="5354638" y="5492750"/>
              <a:ext cx="122237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7" name="Oval 16"/>
            <p:cNvSpPr>
              <a:spLocks noChangeAspect="1" noChangeArrowheads="1"/>
            </p:cNvSpPr>
            <p:nvPr/>
          </p:nvSpPr>
          <p:spPr bwMode="auto">
            <a:xfrm>
              <a:off x="5019675" y="5400675"/>
              <a:ext cx="120650" cy="1206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grpSp>
        <p:nvGrpSpPr>
          <p:cNvPr id="270" name="グループ化 269"/>
          <p:cNvGrpSpPr/>
          <p:nvPr/>
        </p:nvGrpSpPr>
        <p:grpSpPr>
          <a:xfrm>
            <a:off x="5726113" y="4876800"/>
            <a:ext cx="533400" cy="757237"/>
            <a:chOff x="5943600" y="4976812"/>
            <a:chExt cx="587375" cy="809625"/>
          </a:xfrm>
        </p:grpSpPr>
        <p:grpSp>
          <p:nvGrpSpPr>
            <p:cNvPr id="21" name="Group 56"/>
            <p:cNvGrpSpPr>
              <a:grpSpLocks noChangeAspect="1"/>
            </p:cNvGrpSpPr>
            <p:nvPr/>
          </p:nvGrpSpPr>
          <p:grpSpPr bwMode="auto">
            <a:xfrm>
              <a:off x="5943600" y="4976812"/>
              <a:ext cx="587375" cy="809625"/>
              <a:chOff x="3594" y="2724"/>
              <a:chExt cx="462" cy="834"/>
            </a:xfrm>
            <a:solidFill>
              <a:schemeClr val="bg1"/>
            </a:solidFill>
          </p:grpSpPr>
          <p:sp>
            <p:nvSpPr>
              <p:cNvPr id="1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600" y="2724"/>
                <a:ext cx="456" cy="83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" name="Line 64"/>
              <p:cNvSpPr>
                <a:spLocks noChangeAspect="1" noChangeShapeType="1"/>
              </p:cNvSpPr>
              <p:nvPr/>
            </p:nvSpPr>
            <p:spPr bwMode="auto">
              <a:xfrm>
                <a:off x="3594" y="3006"/>
                <a:ext cx="45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6" name="Line 65"/>
              <p:cNvSpPr>
                <a:spLocks noChangeAspect="1" noChangeShapeType="1"/>
              </p:cNvSpPr>
              <p:nvPr/>
            </p:nvSpPr>
            <p:spPr bwMode="auto">
              <a:xfrm>
                <a:off x="3597" y="3294"/>
                <a:ext cx="45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69" name="Oval 18"/>
            <p:cNvSpPr>
              <a:spLocks noChangeAspect="1" noChangeArrowheads="1"/>
            </p:cNvSpPr>
            <p:nvPr/>
          </p:nvSpPr>
          <p:spPr bwMode="auto">
            <a:xfrm>
              <a:off x="5972175" y="5324475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0" name="Oval 16"/>
            <p:cNvSpPr>
              <a:spLocks noChangeAspect="1" noChangeArrowheads="1"/>
            </p:cNvSpPr>
            <p:nvPr/>
          </p:nvSpPr>
          <p:spPr bwMode="auto">
            <a:xfrm>
              <a:off x="5972175" y="5597525"/>
              <a:ext cx="120650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1" name="Oval 18"/>
            <p:cNvSpPr>
              <a:spLocks noChangeAspect="1" noChangeArrowheads="1"/>
            </p:cNvSpPr>
            <p:nvPr/>
          </p:nvSpPr>
          <p:spPr bwMode="auto">
            <a:xfrm>
              <a:off x="6124575" y="5324475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2" name="Oval 18"/>
            <p:cNvSpPr>
              <a:spLocks noChangeAspect="1" noChangeArrowheads="1"/>
            </p:cNvSpPr>
            <p:nvPr/>
          </p:nvSpPr>
          <p:spPr bwMode="auto">
            <a:xfrm>
              <a:off x="6276975" y="5326063"/>
              <a:ext cx="117475" cy="1285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3" name="Oval 16"/>
            <p:cNvSpPr>
              <a:spLocks noChangeAspect="1" noChangeArrowheads="1"/>
            </p:cNvSpPr>
            <p:nvPr/>
          </p:nvSpPr>
          <p:spPr bwMode="auto">
            <a:xfrm>
              <a:off x="6124575" y="5600700"/>
              <a:ext cx="120650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4" name="Oval 16"/>
            <p:cNvSpPr>
              <a:spLocks noChangeAspect="1" noChangeArrowheads="1"/>
            </p:cNvSpPr>
            <p:nvPr/>
          </p:nvSpPr>
          <p:spPr bwMode="auto">
            <a:xfrm>
              <a:off x="6276975" y="5592763"/>
              <a:ext cx="120650" cy="1222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grpSp>
        <p:nvGrpSpPr>
          <p:cNvPr id="1075" name="Group 95"/>
          <p:cNvGrpSpPr>
            <a:grpSpLocks noChangeAspect="1"/>
          </p:cNvGrpSpPr>
          <p:nvPr/>
        </p:nvGrpSpPr>
        <p:grpSpPr bwMode="auto">
          <a:xfrm>
            <a:off x="2112963" y="4767263"/>
            <a:ext cx="292100" cy="236537"/>
            <a:chOff x="12807" y="5367"/>
            <a:chExt cx="443" cy="377"/>
          </a:xfrm>
        </p:grpSpPr>
        <p:sp>
          <p:nvSpPr>
            <p:cNvPr id="1226" name="Line 9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7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8" name="Line 96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9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" name="Line 96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6" name="Group 101"/>
          <p:cNvGrpSpPr>
            <a:grpSpLocks noChangeAspect="1"/>
          </p:cNvGrpSpPr>
          <p:nvPr/>
        </p:nvGrpSpPr>
        <p:grpSpPr bwMode="auto">
          <a:xfrm>
            <a:off x="2039938" y="4475163"/>
            <a:ext cx="82550" cy="92075"/>
            <a:chOff x="12807" y="5601"/>
            <a:chExt cx="126" cy="143"/>
          </a:xfrm>
        </p:grpSpPr>
        <p:sp>
          <p:nvSpPr>
            <p:cNvPr id="122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7" name="Group 101"/>
          <p:cNvGrpSpPr>
            <a:grpSpLocks noChangeAspect="1"/>
          </p:cNvGrpSpPr>
          <p:nvPr/>
        </p:nvGrpSpPr>
        <p:grpSpPr bwMode="auto">
          <a:xfrm>
            <a:off x="1930400" y="4475163"/>
            <a:ext cx="82550" cy="92075"/>
            <a:chOff x="12807" y="5601"/>
            <a:chExt cx="126" cy="143"/>
          </a:xfrm>
        </p:grpSpPr>
        <p:sp>
          <p:nvSpPr>
            <p:cNvPr id="122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8" name="Group 101"/>
          <p:cNvGrpSpPr>
            <a:grpSpLocks noChangeAspect="1"/>
          </p:cNvGrpSpPr>
          <p:nvPr/>
        </p:nvGrpSpPr>
        <p:grpSpPr bwMode="auto">
          <a:xfrm>
            <a:off x="2149475" y="4584700"/>
            <a:ext cx="82550" cy="92075"/>
            <a:chOff x="12807" y="5601"/>
            <a:chExt cx="126" cy="143"/>
          </a:xfrm>
        </p:grpSpPr>
        <p:sp>
          <p:nvSpPr>
            <p:cNvPr id="122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9" name="Group 101"/>
          <p:cNvGrpSpPr>
            <a:grpSpLocks noChangeAspect="1"/>
          </p:cNvGrpSpPr>
          <p:nvPr/>
        </p:nvGrpSpPr>
        <p:grpSpPr bwMode="auto">
          <a:xfrm>
            <a:off x="2368550" y="4694238"/>
            <a:ext cx="82550" cy="92075"/>
            <a:chOff x="12807" y="5601"/>
            <a:chExt cx="126" cy="143"/>
          </a:xfrm>
        </p:grpSpPr>
        <p:sp>
          <p:nvSpPr>
            <p:cNvPr id="121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0" name="Group 101"/>
          <p:cNvGrpSpPr>
            <a:grpSpLocks noChangeAspect="1"/>
          </p:cNvGrpSpPr>
          <p:nvPr/>
        </p:nvGrpSpPr>
        <p:grpSpPr bwMode="auto">
          <a:xfrm>
            <a:off x="2103438" y="4803775"/>
            <a:ext cx="82550" cy="92075"/>
            <a:chOff x="12807" y="5601"/>
            <a:chExt cx="126" cy="143"/>
          </a:xfrm>
        </p:grpSpPr>
        <p:sp>
          <p:nvSpPr>
            <p:cNvPr id="121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1" name="Group 101"/>
          <p:cNvGrpSpPr>
            <a:grpSpLocks noChangeAspect="1"/>
          </p:cNvGrpSpPr>
          <p:nvPr/>
        </p:nvGrpSpPr>
        <p:grpSpPr bwMode="auto">
          <a:xfrm>
            <a:off x="2030413" y="4913313"/>
            <a:ext cx="82550" cy="92075"/>
            <a:chOff x="12807" y="5601"/>
            <a:chExt cx="126" cy="143"/>
          </a:xfrm>
        </p:grpSpPr>
        <p:sp>
          <p:nvSpPr>
            <p:cNvPr id="121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2" name="Group 101"/>
          <p:cNvGrpSpPr>
            <a:grpSpLocks noChangeAspect="1"/>
          </p:cNvGrpSpPr>
          <p:nvPr/>
        </p:nvGrpSpPr>
        <p:grpSpPr bwMode="auto">
          <a:xfrm>
            <a:off x="2149475" y="4730750"/>
            <a:ext cx="82550" cy="92075"/>
            <a:chOff x="12807" y="5601"/>
            <a:chExt cx="126" cy="143"/>
          </a:xfrm>
        </p:grpSpPr>
        <p:sp>
          <p:nvSpPr>
            <p:cNvPr id="121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3" name="Group 101"/>
          <p:cNvGrpSpPr>
            <a:grpSpLocks noChangeAspect="1"/>
          </p:cNvGrpSpPr>
          <p:nvPr/>
        </p:nvGrpSpPr>
        <p:grpSpPr bwMode="auto">
          <a:xfrm>
            <a:off x="2259013" y="4675188"/>
            <a:ext cx="82550" cy="92075"/>
            <a:chOff x="12807" y="5601"/>
            <a:chExt cx="126" cy="143"/>
          </a:xfrm>
        </p:grpSpPr>
        <p:sp>
          <p:nvSpPr>
            <p:cNvPr id="121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4" name="Group 101"/>
          <p:cNvGrpSpPr>
            <a:grpSpLocks noChangeAspect="1"/>
          </p:cNvGrpSpPr>
          <p:nvPr/>
        </p:nvGrpSpPr>
        <p:grpSpPr bwMode="auto">
          <a:xfrm>
            <a:off x="2368550" y="4675188"/>
            <a:ext cx="82550" cy="92075"/>
            <a:chOff x="12807" y="5601"/>
            <a:chExt cx="126" cy="143"/>
          </a:xfrm>
        </p:grpSpPr>
        <p:sp>
          <p:nvSpPr>
            <p:cNvPr id="120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5" name="Group 101"/>
          <p:cNvGrpSpPr>
            <a:grpSpLocks noChangeAspect="1"/>
          </p:cNvGrpSpPr>
          <p:nvPr/>
        </p:nvGrpSpPr>
        <p:grpSpPr bwMode="auto">
          <a:xfrm>
            <a:off x="2286000" y="4748213"/>
            <a:ext cx="82550" cy="92075"/>
            <a:chOff x="12807" y="5601"/>
            <a:chExt cx="126" cy="143"/>
          </a:xfrm>
        </p:grpSpPr>
        <p:sp>
          <p:nvSpPr>
            <p:cNvPr id="120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6" name="Group 101"/>
          <p:cNvGrpSpPr>
            <a:grpSpLocks noChangeAspect="1"/>
          </p:cNvGrpSpPr>
          <p:nvPr/>
        </p:nvGrpSpPr>
        <p:grpSpPr bwMode="auto">
          <a:xfrm>
            <a:off x="2249488" y="4894263"/>
            <a:ext cx="82550" cy="92075"/>
            <a:chOff x="12807" y="5601"/>
            <a:chExt cx="126" cy="143"/>
          </a:xfrm>
        </p:grpSpPr>
        <p:sp>
          <p:nvSpPr>
            <p:cNvPr id="120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7" name="Group 101"/>
          <p:cNvGrpSpPr>
            <a:grpSpLocks noChangeAspect="1"/>
          </p:cNvGrpSpPr>
          <p:nvPr/>
        </p:nvGrpSpPr>
        <p:grpSpPr bwMode="auto">
          <a:xfrm>
            <a:off x="2286000" y="4913313"/>
            <a:ext cx="82550" cy="92075"/>
            <a:chOff x="12807" y="5601"/>
            <a:chExt cx="126" cy="143"/>
          </a:xfrm>
        </p:grpSpPr>
        <p:sp>
          <p:nvSpPr>
            <p:cNvPr id="120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8" name="Group 101"/>
          <p:cNvGrpSpPr>
            <a:grpSpLocks noChangeAspect="1"/>
          </p:cNvGrpSpPr>
          <p:nvPr/>
        </p:nvGrpSpPr>
        <p:grpSpPr bwMode="auto">
          <a:xfrm>
            <a:off x="2322513" y="4840288"/>
            <a:ext cx="82550" cy="92075"/>
            <a:chOff x="12807" y="5601"/>
            <a:chExt cx="126" cy="143"/>
          </a:xfrm>
        </p:grpSpPr>
        <p:sp>
          <p:nvSpPr>
            <p:cNvPr id="120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9" name="Group 101"/>
          <p:cNvGrpSpPr>
            <a:grpSpLocks noChangeAspect="1"/>
          </p:cNvGrpSpPr>
          <p:nvPr/>
        </p:nvGrpSpPr>
        <p:grpSpPr bwMode="auto">
          <a:xfrm>
            <a:off x="2359025" y="4475163"/>
            <a:ext cx="82550" cy="92075"/>
            <a:chOff x="12807" y="5601"/>
            <a:chExt cx="126" cy="143"/>
          </a:xfrm>
        </p:grpSpPr>
        <p:sp>
          <p:nvSpPr>
            <p:cNvPr id="119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0" name="Group 101"/>
          <p:cNvGrpSpPr>
            <a:grpSpLocks noChangeAspect="1"/>
          </p:cNvGrpSpPr>
          <p:nvPr/>
        </p:nvGrpSpPr>
        <p:grpSpPr bwMode="auto">
          <a:xfrm>
            <a:off x="1966913" y="4675188"/>
            <a:ext cx="82550" cy="92075"/>
            <a:chOff x="12807" y="5601"/>
            <a:chExt cx="126" cy="143"/>
          </a:xfrm>
        </p:grpSpPr>
        <p:sp>
          <p:nvSpPr>
            <p:cNvPr id="119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1" name="Group 101"/>
          <p:cNvGrpSpPr>
            <a:grpSpLocks noChangeAspect="1"/>
          </p:cNvGrpSpPr>
          <p:nvPr/>
        </p:nvGrpSpPr>
        <p:grpSpPr bwMode="auto">
          <a:xfrm>
            <a:off x="2066925" y="4875213"/>
            <a:ext cx="82550" cy="92075"/>
            <a:chOff x="12807" y="5601"/>
            <a:chExt cx="126" cy="143"/>
          </a:xfrm>
        </p:grpSpPr>
        <p:sp>
          <p:nvSpPr>
            <p:cNvPr id="119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2" name="Group 118"/>
          <p:cNvGrpSpPr>
            <a:grpSpLocks noChangeAspect="1"/>
          </p:cNvGrpSpPr>
          <p:nvPr/>
        </p:nvGrpSpPr>
        <p:grpSpPr bwMode="auto">
          <a:xfrm>
            <a:off x="2211388" y="5538788"/>
            <a:ext cx="82550" cy="88900"/>
            <a:chOff x="12807" y="5601"/>
            <a:chExt cx="126" cy="143"/>
          </a:xfrm>
        </p:grpSpPr>
        <p:sp>
          <p:nvSpPr>
            <p:cNvPr id="1192" name="Line 11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3" name="Line 12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3" name="Group 121"/>
          <p:cNvGrpSpPr>
            <a:grpSpLocks noChangeAspect="1"/>
          </p:cNvGrpSpPr>
          <p:nvPr/>
        </p:nvGrpSpPr>
        <p:grpSpPr bwMode="auto">
          <a:xfrm>
            <a:off x="1954213" y="5499100"/>
            <a:ext cx="82550" cy="95250"/>
            <a:chOff x="12807" y="5601"/>
            <a:chExt cx="126" cy="143"/>
          </a:xfrm>
        </p:grpSpPr>
        <p:sp>
          <p:nvSpPr>
            <p:cNvPr id="1190" name="Line 12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1" name="Line 12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4" name="Group 124"/>
          <p:cNvGrpSpPr>
            <a:grpSpLocks noChangeAspect="1"/>
          </p:cNvGrpSpPr>
          <p:nvPr/>
        </p:nvGrpSpPr>
        <p:grpSpPr bwMode="auto">
          <a:xfrm>
            <a:off x="2468563" y="5499100"/>
            <a:ext cx="82550" cy="95250"/>
            <a:chOff x="12807" y="5601"/>
            <a:chExt cx="126" cy="143"/>
          </a:xfrm>
        </p:grpSpPr>
        <p:sp>
          <p:nvSpPr>
            <p:cNvPr id="1188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9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5" name="Group 127"/>
          <p:cNvGrpSpPr>
            <a:grpSpLocks noChangeAspect="1"/>
          </p:cNvGrpSpPr>
          <p:nvPr/>
        </p:nvGrpSpPr>
        <p:grpSpPr bwMode="auto">
          <a:xfrm>
            <a:off x="2360613" y="5538788"/>
            <a:ext cx="82550" cy="88900"/>
            <a:chOff x="12807" y="5601"/>
            <a:chExt cx="126" cy="143"/>
          </a:xfrm>
        </p:grpSpPr>
        <p:sp>
          <p:nvSpPr>
            <p:cNvPr id="1186" name="Line 12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7" name="Line 12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6" name="Group 130"/>
          <p:cNvGrpSpPr>
            <a:grpSpLocks noChangeAspect="1"/>
          </p:cNvGrpSpPr>
          <p:nvPr/>
        </p:nvGrpSpPr>
        <p:grpSpPr bwMode="auto">
          <a:xfrm>
            <a:off x="2036763" y="5538788"/>
            <a:ext cx="82550" cy="88900"/>
            <a:chOff x="12807" y="5601"/>
            <a:chExt cx="126" cy="143"/>
          </a:xfrm>
        </p:grpSpPr>
        <p:sp>
          <p:nvSpPr>
            <p:cNvPr id="1184" name="Line 13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5" name="Line 13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7" name="Group 133"/>
          <p:cNvGrpSpPr>
            <a:grpSpLocks noChangeAspect="1"/>
          </p:cNvGrpSpPr>
          <p:nvPr/>
        </p:nvGrpSpPr>
        <p:grpSpPr bwMode="auto">
          <a:xfrm>
            <a:off x="2147888" y="5435600"/>
            <a:ext cx="82550" cy="92075"/>
            <a:chOff x="12807" y="5601"/>
            <a:chExt cx="126" cy="143"/>
          </a:xfrm>
        </p:grpSpPr>
        <p:sp>
          <p:nvSpPr>
            <p:cNvPr id="1182" name="Line 13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3" name="Line 13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8" name="Group 136"/>
          <p:cNvGrpSpPr>
            <a:grpSpLocks noChangeAspect="1"/>
          </p:cNvGrpSpPr>
          <p:nvPr/>
        </p:nvGrpSpPr>
        <p:grpSpPr bwMode="auto">
          <a:xfrm>
            <a:off x="2222500" y="5800725"/>
            <a:ext cx="82550" cy="92075"/>
            <a:chOff x="12807" y="5601"/>
            <a:chExt cx="126" cy="143"/>
          </a:xfrm>
        </p:grpSpPr>
        <p:sp>
          <p:nvSpPr>
            <p:cNvPr id="1180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1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9" name="Group 139"/>
          <p:cNvGrpSpPr>
            <a:grpSpLocks noChangeAspect="1"/>
          </p:cNvGrpSpPr>
          <p:nvPr/>
        </p:nvGrpSpPr>
        <p:grpSpPr bwMode="auto">
          <a:xfrm>
            <a:off x="2085975" y="5665788"/>
            <a:ext cx="82550" cy="90487"/>
            <a:chOff x="12807" y="5601"/>
            <a:chExt cx="126" cy="143"/>
          </a:xfrm>
        </p:grpSpPr>
        <p:sp>
          <p:nvSpPr>
            <p:cNvPr id="1178" name="Line 14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9" name="Line 14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0" name="Group 142"/>
          <p:cNvGrpSpPr>
            <a:grpSpLocks noChangeAspect="1"/>
          </p:cNvGrpSpPr>
          <p:nvPr/>
        </p:nvGrpSpPr>
        <p:grpSpPr bwMode="auto">
          <a:xfrm>
            <a:off x="2349500" y="5640388"/>
            <a:ext cx="82550" cy="90487"/>
            <a:chOff x="12807" y="5601"/>
            <a:chExt cx="126" cy="143"/>
          </a:xfrm>
        </p:grpSpPr>
        <p:sp>
          <p:nvSpPr>
            <p:cNvPr id="1176" name="Line 14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" name="Line 14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1" name="Group 145"/>
          <p:cNvGrpSpPr>
            <a:grpSpLocks noChangeAspect="1"/>
          </p:cNvGrpSpPr>
          <p:nvPr/>
        </p:nvGrpSpPr>
        <p:grpSpPr bwMode="auto">
          <a:xfrm>
            <a:off x="2222500" y="5640388"/>
            <a:ext cx="82550" cy="90487"/>
            <a:chOff x="12807" y="5601"/>
            <a:chExt cx="126" cy="143"/>
          </a:xfrm>
        </p:grpSpPr>
        <p:sp>
          <p:nvSpPr>
            <p:cNvPr id="1174" name="Line 14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5" name="Line 14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2" name="Group 136"/>
          <p:cNvGrpSpPr>
            <a:grpSpLocks noChangeAspect="1"/>
          </p:cNvGrpSpPr>
          <p:nvPr/>
        </p:nvGrpSpPr>
        <p:grpSpPr bwMode="auto">
          <a:xfrm>
            <a:off x="2332038" y="5472113"/>
            <a:ext cx="82550" cy="92075"/>
            <a:chOff x="12807" y="5601"/>
            <a:chExt cx="126" cy="143"/>
          </a:xfrm>
        </p:grpSpPr>
        <p:sp>
          <p:nvSpPr>
            <p:cNvPr id="1172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3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3" name="Group 136"/>
          <p:cNvGrpSpPr>
            <a:grpSpLocks noChangeAspect="1"/>
          </p:cNvGrpSpPr>
          <p:nvPr/>
        </p:nvGrpSpPr>
        <p:grpSpPr bwMode="auto">
          <a:xfrm>
            <a:off x="1893888" y="5727700"/>
            <a:ext cx="82550" cy="92075"/>
            <a:chOff x="12807" y="5601"/>
            <a:chExt cx="126" cy="143"/>
          </a:xfrm>
        </p:grpSpPr>
        <p:sp>
          <p:nvSpPr>
            <p:cNvPr id="1170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1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4" name="Group 136"/>
          <p:cNvGrpSpPr>
            <a:grpSpLocks noChangeAspect="1"/>
          </p:cNvGrpSpPr>
          <p:nvPr/>
        </p:nvGrpSpPr>
        <p:grpSpPr bwMode="auto">
          <a:xfrm>
            <a:off x="2368550" y="5837238"/>
            <a:ext cx="82550" cy="92075"/>
            <a:chOff x="12807" y="5601"/>
            <a:chExt cx="126" cy="143"/>
          </a:xfrm>
        </p:grpSpPr>
        <p:sp>
          <p:nvSpPr>
            <p:cNvPr id="1168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9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5" name="Group 136"/>
          <p:cNvGrpSpPr>
            <a:grpSpLocks noChangeAspect="1"/>
          </p:cNvGrpSpPr>
          <p:nvPr/>
        </p:nvGrpSpPr>
        <p:grpSpPr bwMode="auto">
          <a:xfrm>
            <a:off x="2149475" y="5545138"/>
            <a:ext cx="82550" cy="92075"/>
            <a:chOff x="12807" y="5601"/>
            <a:chExt cx="126" cy="143"/>
          </a:xfrm>
        </p:grpSpPr>
        <p:sp>
          <p:nvSpPr>
            <p:cNvPr id="1166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6" name="グループ化 520"/>
          <p:cNvGrpSpPr>
            <a:grpSpLocks noChangeAspect="1"/>
          </p:cNvGrpSpPr>
          <p:nvPr/>
        </p:nvGrpSpPr>
        <p:grpSpPr bwMode="auto">
          <a:xfrm>
            <a:off x="3719514" y="4800600"/>
            <a:ext cx="747712" cy="827088"/>
            <a:chOff x="7200937" y="398420"/>
            <a:chExt cx="2373344" cy="2154268"/>
          </a:xfrm>
        </p:grpSpPr>
        <p:sp>
          <p:nvSpPr>
            <p:cNvPr id="1143" name="正方形/長方形 521"/>
            <p:cNvSpPr>
              <a:spLocks noChangeArrowheads="1"/>
            </p:cNvSpPr>
            <p:nvPr/>
          </p:nvSpPr>
          <p:spPr bwMode="auto">
            <a:xfrm>
              <a:off x="7200937" y="398420"/>
              <a:ext cx="2373344" cy="21542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  <a:buFont typeface="Monotype Sorts"/>
                <a:buChar char="n"/>
              </a:pPr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grpSp>
          <p:nvGrpSpPr>
            <p:cNvPr id="1144" name="グループ化 522"/>
            <p:cNvGrpSpPr>
              <a:grpSpLocks/>
            </p:cNvGrpSpPr>
            <p:nvPr/>
          </p:nvGrpSpPr>
          <p:grpSpPr bwMode="auto">
            <a:xfrm>
              <a:off x="7383501" y="727038"/>
              <a:ext cx="2000250" cy="1593850"/>
              <a:chOff x="7383501" y="727038"/>
              <a:chExt cx="2000250" cy="1593850"/>
            </a:xfrm>
          </p:grpSpPr>
          <p:grpSp>
            <p:nvGrpSpPr>
              <p:cNvPr id="1145" name="グループ化 523"/>
              <p:cNvGrpSpPr>
                <a:grpSpLocks/>
              </p:cNvGrpSpPr>
              <p:nvPr/>
            </p:nvGrpSpPr>
            <p:grpSpPr bwMode="auto">
              <a:xfrm>
                <a:off x="7383501" y="727038"/>
                <a:ext cx="2000250" cy="1427279"/>
                <a:chOff x="7383501" y="727038"/>
                <a:chExt cx="2000250" cy="1427279"/>
              </a:xfrm>
            </p:grpSpPr>
            <p:sp>
              <p:nvSpPr>
                <p:cNvPr id="114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469851" y="727038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4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7668202" y="1494638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4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8834655" y="1097760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0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8074814" y="1097760"/>
                  <a:ext cx="158015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1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8425628" y="1501177"/>
                  <a:ext cx="158015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2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9225736" y="2006028"/>
                  <a:ext cx="158015" cy="148289"/>
                </a:xfrm>
                <a:prstGeom prst="ellipse">
                  <a:avLst/>
                </a:prstGeom>
                <a:solidFill>
                  <a:srgbClr val="FF00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cxnSp>
              <p:nvCxnSpPr>
                <p:cNvPr id="1153" name="AutoShape 51"/>
                <p:cNvCxnSpPr>
                  <a:cxnSpLocks noChangeAspect="1" noChangeShapeType="1"/>
                  <a:stCxn id="1147" idx="3"/>
                  <a:endCxn id="1150" idx="7"/>
                </p:cNvCxnSpPr>
                <p:nvPr/>
              </p:nvCxnSpPr>
              <p:spPr bwMode="auto">
                <a:xfrm flipH="1">
                  <a:off x="8209689" y="853612"/>
                  <a:ext cx="283300" cy="26586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4" name="AutoShape 52"/>
                <p:cNvCxnSpPr>
                  <a:cxnSpLocks noChangeAspect="1" noChangeShapeType="1"/>
                  <a:stCxn id="1147" idx="5"/>
                  <a:endCxn id="1149" idx="1"/>
                </p:cNvCxnSpPr>
                <p:nvPr/>
              </p:nvCxnSpPr>
              <p:spPr bwMode="auto">
                <a:xfrm>
                  <a:off x="8604727" y="853612"/>
                  <a:ext cx="253068" cy="26586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5" name="AutoShape 53"/>
                <p:cNvCxnSpPr>
                  <a:cxnSpLocks noChangeAspect="1" noChangeShapeType="1"/>
                  <a:stCxn id="1150" idx="3"/>
                  <a:endCxn id="1148" idx="7"/>
                </p:cNvCxnSpPr>
                <p:nvPr/>
              </p:nvCxnSpPr>
              <p:spPr bwMode="auto">
                <a:xfrm flipH="1">
                  <a:off x="7803077" y="1224334"/>
                  <a:ext cx="294876" cy="29201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6" name="AutoShape 54"/>
                <p:cNvCxnSpPr>
                  <a:cxnSpLocks noChangeAspect="1" noChangeShapeType="1"/>
                  <a:stCxn id="1150" idx="5"/>
                  <a:endCxn id="1151" idx="1"/>
                </p:cNvCxnSpPr>
                <p:nvPr/>
              </p:nvCxnSpPr>
              <p:spPr bwMode="auto">
                <a:xfrm>
                  <a:off x="8209689" y="1224334"/>
                  <a:ext cx="239078" cy="29855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157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7814389" y="2006028"/>
                  <a:ext cx="158014" cy="148289"/>
                </a:xfrm>
                <a:prstGeom prst="ellipse">
                  <a:avLst/>
                </a:prstGeom>
                <a:solidFill>
                  <a:srgbClr val="FFFF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321" y="2006028"/>
                  <a:ext cx="158015" cy="148289"/>
                </a:xfrm>
                <a:prstGeom prst="ellipse">
                  <a:avLst/>
                </a:prstGeom>
                <a:solidFill>
                  <a:srgbClr val="6633CC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7383501" y="2006028"/>
                  <a:ext cx="158015" cy="148289"/>
                </a:xfrm>
                <a:prstGeom prst="ellipse">
                  <a:avLst/>
                </a:prstGeom>
                <a:solidFill>
                  <a:srgbClr val="0080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60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499398" y="1620595"/>
                  <a:ext cx="205357" cy="34591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1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7778537" y="1635306"/>
                  <a:ext cx="118511" cy="33365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2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311836" y="1620595"/>
                  <a:ext cx="143488" cy="181536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3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8536944" y="1632855"/>
                  <a:ext cx="138262" cy="185361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4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785879" y="1227513"/>
                  <a:ext cx="86995" cy="741443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5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8951733" y="1227513"/>
                  <a:ext cx="347693" cy="759979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</p:grpSp>
          <p:sp>
            <p:nvSpPr>
              <p:cNvPr id="1146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7837793" y="1505300"/>
                <a:ext cx="1027094" cy="815588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marL="342900" indent="-342900"/>
                <a:r>
                  <a:rPr kumimoji="0" lang="ja-JP" altLang="ja-JP" sz="2400" dirty="0">
                    <a:solidFill>
                      <a:srgbClr val="000000"/>
                    </a:solidFill>
                    <a:latin typeface="Georgia" pitchFamily="18" charset="0"/>
                    <a:ea typeface="ＭＳ Ｐ明朝" pitchFamily="18" charset="-128"/>
                  </a:rPr>
                  <a:t>…</a:t>
                </a:r>
                <a:endParaRPr kumimoji="0" lang="ja-JP" altLang="ja-JP" sz="1200" dirty="0">
                  <a:latin typeface="Georgia" pitchFamily="18" charset="0"/>
                  <a:ea typeface="ＭＳ Ｐ明朝" pitchFamily="18" charset="-128"/>
                </a:endParaRPr>
              </a:p>
            </p:txBody>
          </p:sp>
        </p:grpSp>
      </p:grpSp>
      <p:pic>
        <p:nvPicPr>
          <p:cNvPr id="1107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4695408"/>
            <a:ext cx="102393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Text Box 11"/>
          <p:cNvSpPr txBox="1">
            <a:spLocks noChangeAspect="1" noChangeArrowheads="1"/>
          </p:cNvSpPr>
          <p:nvPr/>
        </p:nvSpPr>
        <p:spPr bwMode="auto">
          <a:xfrm>
            <a:off x="304800" y="41148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09" name="AutoShape 207"/>
          <p:cNvSpPr>
            <a:spLocks noChangeArrowheads="1"/>
          </p:cNvSpPr>
          <p:nvPr/>
        </p:nvSpPr>
        <p:spPr bwMode="auto">
          <a:xfrm rot="2279193">
            <a:off x="1452563" y="554576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0" name="AutoShape 207"/>
          <p:cNvSpPr>
            <a:spLocks noChangeArrowheads="1"/>
          </p:cNvSpPr>
          <p:nvPr/>
        </p:nvSpPr>
        <p:spPr bwMode="auto">
          <a:xfrm rot="-1979793">
            <a:off x="1474788" y="4657308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1" name="Text Box 215"/>
          <p:cNvSpPr txBox="1">
            <a:spLocks noChangeAspect="1" noChangeArrowheads="1"/>
          </p:cNvSpPr>
          <p:nvPr/>
        </p:nvSpPr>
        <p:spPr bwMode="auto">
          <a:xfrm>
            <a:off x="419100" y="5635625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1112" name="グループ化 248"/>
          <p:cNvGrpSpPr>
            <a:grpSpLocks/>
          </p:cNvGrpSpPr>
          <p:nvPr/>
        </p:nvGrpSpPr>
        <p:grpSpPr bwMode="auto">
          <a:xfrm>
            <a:off x="2781300" y="4863270"/>
            <a:ext cx="583857" cy="699330"/>
            <a:chOff x="2971800" y="5257800"/>
            <a:chExt cx="642938" cy="747712"/>
          </a:xfrm>
        </p:grpSpPr>
        <p:sp>
          <p:nvSpPr>
            <p:cNvPr id="1136" name="Oval 43"/>
            <p:cNvSpPr>
              <a:spLocks noChangeAspect="1" noChangeArrowheads="1"/>
            </p:cNvSpPr>
            <p:nvPr/>
          </p:nvSpPr>
          <p:spPr bwMode="auto">
            <a:xfrm>
              <a:off x="2971800" y="5257800"/>
              <a:ext cx="642938" cy="747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7" name="Rectangle 52"/>
            <p:cNvSpPr>
              <a:spLocks noChangeAspect="1" noChangeArrowheads="1"/>
            </p:cNvSpPr>
            <p:nvPr/>
          </p:nvSpPr>
          <p:spPr bwMode="auto">
            <a:xfrm>
              <a:off x="3276600" y="55626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8" name="Rectangle 52"/>
            <p:cNvSpPr>
              <a:spLocks noChangeAspect="1" noChangeArrowheads="1"/>
            </p:cNvSpPr>
            <p:nvPr/>
          </p:nvSpPr>
          <p:spPr bwMode="auto">
            <a:xfrm>
              <a:off x="3429000" y="56388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9" name="Rectangle 52"/>
            <p:cNvSpPr>
              <a:spLocks noChangeAspect="1" noChangeArrowheads="1"/>
            </p:cNvSpPr>
            <p:nvPr/>
          </p:nvSpPr>
          <p:spPr bwMode="auto">
            <a:xfrm>
              <a:off x="3352800" y="54102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0" name="Rectangle 52"/>
            <p:cNvSpPr>
              <a:spLocks noChangeAspect="1" noChangeArrowheads="1"/>
            </p:cNvSpPr>
            <p:nvPr/>
          </p:nvSpPr>
          <p:spPr bwMode="auto">
            <a:xfrm>
              <a:off x="3124200" y="57150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1" name="Rectangle 52"/>
            <p:cNvSpPr>
              <a:spLocks noChangeAspect="1" noChangeArrowheads="1"/>
            </p:cNvSpPr>
            <p:nvPr/>
          </p:nvSpPr>
          <p:spPr bwMode="auto">
            <a:xfrm>
              <a:off x="3276600" y="58674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2" name="Rectangle 52"/>
            <p:cNvSpPr>
              <a:spLocks noChangeAspect="1" noChangeArrowheads="1"/>
            </p:cNvSpPr>
            <p:nvPr/>
          </p:nvSpPr>
          <p:spPr bwMode="auto">
            <a:xfrm>
              <a:off x="3124200" y="54102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sp>
        <p:nvSpPr>
          <p:cNvPr id="1113" name="Text Box 205"/>
          <p:cNvSpPr txBox="1">
            <a:spLocks noChangeAspect="1" noChangeArrowheads="1"/>
          </p:cNvSpPr>
          <p:nvPr/>
        </p:nvSpPr>
        <p:spPr bwMode="auto">
          <a:xfrm>
            <a:off x="2438400" y="49530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4" name="Text Box 11"/>
          <p:cNvSpPr txBox="1">
            <a:spLocks noChangeAspect="1" noChangeArrowheads="1"/>
          </p:cNvSpPr>
          <p:nvPr/>
        </p:nvSpPr>
        <p:spPr bwMode="auto">
          <a:xfrm>
            <a:off x="2438400" y="4117975"/>
            <a:ext cx="129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Set of local features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5" name="Text Box 24"/>
          <p:cNvSpPr txBox="1">
            <a:spLocks noChangeAspect="1" noChangeArrowheads="1"/>
          </p:cNvSpPr>
          <p:nvPr/>
        </p:nvSpPr>
        <p:spPr bwMode="auto">
          <a:xfrm>
            <a:off x="4648200" y="4114800"/>
            <a:ext cx="113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>
                <a:latin typeface="Georgia" pitchFamily="18" charset="0"/>
                <a:ea typeface="ＭＳ Ｐ明朝" pitchFamily="18" charset="-128"/>
              </a:rPr>
              <a:t>Visual words</a:t>
            </a:r>
            <a:endParaRPr kumimoji="0" lang="ja-JP" altLang="en-US" sz="140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6" name="Text Box 44"/>
          <p:cNvSpPr txBox="1">
            <a:spLocks noChangeAspect="1" noChangeArrowheads="1"/>
          </p:cNvSpPr>
          <p:nvPr/>
        </p:nvSpPr>
        <p:spPr bwMode="auto">
          <a:xfrm>
            <a:off x="5562600" y="411480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>
                <a:latin typeface="Georgia" pitchFamily="18" charset="0"/>
                <a:ea typeface="ＭＳ Ｐ明朝" pitchFamily="18" charset="-128"/>
              </a:rPr>
              <a:t>Histogram</a:t>
            </a:r>
            <a:endParaRPr kumimoji="0" lang="ja-JP" altLang="en-US" sz="140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7" name="Text Box 10"/>
          <p:cNvSpPr txBox="1">
            <a:spLocks noChangeAspect="1" noChangeArrowheads="1"/>
          </p:cNvSpPr>
          <p:nvPr/>
        </p:nvSpPr>
        <p:spPr bwMode="auto">
          <a:xfrm>
            <a:off x="3505200" y="411797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VQ encoding</a:t>
            </a:r>
          </a:p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(ERC-Tree)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8" name="AutoShape 208"/>
          <p:cNvSpPr>
            <a:spLocks noChangeArrowheads="1"/>
          </p:cNvSpPr>
          <p:nvPr/>
        </p:nvSpPr>
        <p:spPr bwMode="auto">
          <a:xfrm>
            <a:off x="6294438" y="5105400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32" name="Text Box 44"/>
          <p:cNvSpPr txBox="1">
            <a:spLocks noChangeAspect="1" noChangeArrowheads="1"/>
          </p:cNvSpPr>
          <p:nvPr/>
        </p:nvSpPr>
        <p:spPr bwMode="auto">
          <a:xfrm>
            <a:off x="6981825" y="4505980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Compute distance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33" name="AutoShape 208"/>
          <p:cNvSpPr>
            <a:spLocks noChangeArrowheads="1"/>
          </p:cNvSpPr>
          <p:nvPr/>
        </p:nvSpPr>
        <p:spPr bwMode="auto">
          <a:xfrm>
            <a:off x="6962775" y="5105400"/>
            <a:ext cx="352425" cy="228600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261" name="Picture 2" descr="\\LANDISK\disk1\furuya\作った図\SHREC2009_partial_view関連\SIFT_GridSIFTの例\Partialトラックのクエリ(虫)\09 _GridSIFT_低周波Gridのみプロット_特徴領域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369529"/>
            <a:ext cx="1449871" cy="144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図 261" descr="m221_GSIFT_Np33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8152" y="2888444"/>
            <a:ext cx="1447248" cy="1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" name="AutoShape 208"/>
          <p:cNvSpPr>
            <a:spLocks noChangeArrowheads="1"/>
          </p:cNvSpPr>
          <p:nvPr/>
        </p:nvSpPr>
        <p:spPr bwMode="auto">
          <a:xfrm rot="16200000">
            <a:off x="7458076" y="5638799"/>
            <a:ext cx="381000" cy="228601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7391400" y="50292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Text Box 44"/>
          <p:cNvSpPr txBox="1">
            <a:spLocks noChangeAspect="1" noChangeArrowheads="1"/>
          </p:cNvSpPr>
          <p:nvPr/>
        </p:nvSpPr>
        <p:spPr bwMode="auto">
          <a:xfrm>
            <a:off x="6858000" y="5877580"/>
            <a:ext cx="162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from another 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8" name="AutoShape 208"/>
          <p:cNvSpPr>
            <a:spLocks noChangeArrowheads="1"/>
          </p:cNvSpPr>
          <p:nvPr/>
        </p:nvSpPr>
        <p:spPr bwMode="auto">
          <a:xfrm>
            <a:off x="7934325" y="5105400"/>
            <a:ext cx="295275" cy="228600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9" name="Text Box 44"/>
          <p:cNvSpPr txBox="1">
            <a:spLocks noChangeAspect="1" noChangeArrowheads="1"/>
          </p:cNvSpPr>
          <p:nvPr/>
        </p:nvSpPr>
        <p:spPr bwMode="auto">
          <a:xfrm>
            <a:off x="8048625" y="4953000"/>
            <a:ext cx="109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Pair-wise distance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7467600" y="1383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DSIFT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74676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GSIFT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7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One SIFT (1SIFT)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Single SIFT feature per viewpoint</a:t>
            </a:r>
          </a:p>
          <a:p>
            <a:pPr lvl="1"/>
            <a:r>
              <a:rPr kumimoji="1" lang="en-US" altLang="ja-JP" dirty="0" smtClean="0"/>
              <a:t>Global (per image) feature. </a:t>
            </a:r>
          </a:p>
          <a:p>
            <a:pPr lvl="1"/>
            <a:r>
              <a:rPr kumimoji="1" lang="en-US" altLang="ja-JP" dirty="0" smtClean="0"/>
              <a:t>Compute</a:t>
            </a:r>
            <a:r>
              <a:rPr kumimoji="1" lang="en-US" altLang="ja-JP" i="1" dirty="0" smtClean="0"/>
              <a:t> k</a:t>
            </a:r>
            <a:r>
              <a:rPr kumimoji="1" lang="en-US" altLang="ja-JP" dirty="0" smtClean="0"/>
              <a:t>*(</a:t>
            </a:r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-1)/2 distances per pair of 3D models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838201" y="4724400"/>
            <a:ext cx="53340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3" cstate="print"/>
          <a:srcRect l="14766" t="14766" r="17719" b="14766"/>
          <a:stretch>
            <a:fillRect/>
          </a:stretch>
        </p:blipFill>
        <p:spPr bwMode="auto">
          <a:xfrm>
            <a:off x="3849590" y="4892984"/>
            <a:ext cx="570010" cy="5934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5" name="Picture 117"/>
          <p:cNvPicPr>
            <a:picLocks noChangeArrowheads="1"/>
          </p:cNvPicPr>
          <p:nvPr/>
        </p:nvPicPr>
        <p:blipFill>
          <a:blip r:embed="rId4" cstate="print"/>
          <a:srcRect l="14766" t="14766" r="14766" b="14766"/>
          <a:stretch>
            <a:fillRect/>
          </a:stretch>
        </p:blipFill>
        <p:spPr bwMode="auto">
          <a:xfrm>
            <a:off x="3838575" y="5638800"/>
            <a:ext cx="581025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" name="AutoShape 208"/>
          <p:cNvSpPr>
            <a:spLocks noChangeArrowheads="1"/>
          </p:cNvSpPr>
          <p:nvPr/>
        </p:nvSpPr>
        <p:spPr bwMode="auto">
          <a:xfrm>
            <a:off x="6019800" y="512445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83" name="AutoShape 208"/>
          <p:cNvSpPr>
            <a:spLocks noChangeArrowheads="1"/>
          </p:cNvSpPr>
          <p:nvPr/>
        </p:nvSpPr>
        <p:spPr bwMode="auto">
          <a:xfrm>
            <a:off x="7799388" y="4658380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164" name="Group 124"/>
          <p:cNvGrpSpPr>
            <a:grpSpLocks noChangeAspect="1"/>
          </p:cNvGrpSpPr>
          <p:nvPr/>
        </p:nvGrpSpPr>
        <p:grpSpPr bwMode="auto">
          <a:xfrm>
            <a:off x="4114800" y="5924550"/>
            <a:ext cx="82550" cy="95250"/>
            <a:chOff x="12807" y="5601"/>
            <a:chExt cx="126" cy="143"/>
          </a:xfrm>
        </p:grpSpPr>
        <p:sp>
          <p:nvSpPr>
            <p:cNvPr id="165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24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176150"/>
            <a:ext cx="876300" cy="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AutoShape 207"/>
          <p:cNvSpPr>
            <a:spLocks noChangeArrowheads="1"/>
          </p:cNvSpPr>
          <p:nvPr/>
        </p:nvSpPr>
        <p:spPr bwMode="auto">
          <a:xfrm rot="2279193">
            <a:off x="3322807" y="573183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27" name="AutoShape 207"/>
          <p:cNvSpPr>
            <a:spLocks noChangeArrowheads="1"/>
          </p:cNvSpPr>
          <p:nvPr/>
        </p:nvSpPr>
        <p:spPr bwMode="auto">
          <a:xfrm rot="-1979793">
            <a:off x="3321280" y="517725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28" name="Text Box 215"/>
          <p:cNvSpPr txBox="1">
            <a:spLocks noChangeAspect="1" noChangeArrowheads="1"/>
          </p:cNvSpPr>
          <p:nvPr/>
        </p:nvSpPr>
        <p:spPr bwMode="auto">
          <a:xfrm>
            <a:off x="2057400" y="59690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37" name="Text Box 205"/>
          <p:cNvSpPr txBox="1">
            <a:spLocks noChangeAspect="1" noChangeArrowheads="1"/>
          </p:cNvSpPr>
          <p:nvPr/>
        </p:nvSpPr>
        <p:spPr bwMode="auto">
          <a:xfrm>
            <a:off x="4495800" y="53292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40" name="Text Box 44"/>
          <p:cNvSpPr txBox="1">
            <a:spLocks noChangeAspect="1" noChangeArrowheads="1"/>
          </p:cNvSpPr>
          <p:nvPr/>
        </p:nvSpPr>
        <p:spPr bwMode="auto">
          <a:xfrm>
            <a:off x="7820025" y="4505980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Pair-wise distance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260" name="Group 124"/>
          <p:cNvGrpSpPr>
            <a:grpSpLocks noChangeAspect="1"/>
          </p:cNvGrpSpPr>
          <p:nvPr/>
        </p:nvGrpSpPr>
        <p:grpSpPr bwMode="auto">
          <a:xfrm>
            <a:off x="4108450" y="5177146"/>
            <a:ext cx="82550" cy="95250"/>
            <a:chOff x="12807" y="5601"/>
            <a:chExt cx="126" cy="143"/>
          </a:xfrm>
        </p:grpSpPr>
        <p:sp>
          <p:nvSpPr>
            <p:cNvPr id="261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2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3" name="AutoShape 208"/>
          <p:cNvSpPr>
            <a:spLocks noChangeArrowheads="1"/>
          </p:cNvSpPr>
          <p:nvPr/>
        </p:nvSpPr>
        <p:spPr bwMode="auto">
          <a:xfrm>
            <a:off x="4522787" y="57912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4" name="AutoShape 208"/>
          <p:cNvSpPr>
            <a:spLocks noChangeArrowheads="1"/>
          </p:cNvSpPr>
          <p:nvPr/>
        </p:nvSpPr>
        <p:spPr bwMode="auto">
          <a:xfrm>
            <a:off x="4522787" y="512445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4876800" y="5051425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View1  feature</a:t>
            </a:r>
            <a:endParaRPr kumimoji="1" lang="ja-JP" altLang="en-US" sz="1600" dirty="0"/>
          </a:p>
        </p:txBody>
      </p:sp>
      <p:sp>
        <p:nvSpPr>
          <p:cNvPr id="267" name="正方形/長方形 266"/>
          <p:cNvSpPr/>
          <p:nvPr/>
        </p:nvSpPr>
        <p:spPr>
          <a:xfrm>
            <a:off x="4876800" y="5638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 </a:t>
            </a:r>
            <a:r>
              <a:rPr kumimoji="1" lang="en-US" altLang="ja-JP" sz="1600" i="1" dirty="0" smtClean="0"/>
              <a:t>k </a:t>
            </a:r>
            <a:r>
              <a:rPr kumimoji="1" lang="en-US" altLang="ja-JP" sz="1600" dirty="0" smtClean="0"/>
              <a:t>feature</a:t>
            </a:r>
            <a:endParaRPr kumimoji="1" lang="ja-JP" altLang="en-US" sz="1600" dirty="0"/>
          </a:p>
        </p:txBody>
      </p:sp>
      <p:sp>
        <p:nvSpPr>
          <p:cNvPr id="269" name="AutoShape 208"/>
          <p:cNvSpPr>
            <a:spLocks noChangeArrowheads="1"/>
          </p:cNvSpPr>
          <p:nvPr/>
        </p:nvSpPr>
        <p:spPr bwMode="auto">
          <a:xfrm>
            <a:off x="6019800" y="579120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95" name="正方形/長方形 294"/>
          <p:cNvSpPr/>
          <p:nvPr/>
        </p:nvSpPr>
        <p:spPr bwMode="auto">
          <a:xfrm>
            <a:off x="838201" y="3124200"/>
            <a:ext cx="53340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pic>
        <p:nvPicPr>
          <p:cNvPr id="297" name="Picture 117"/>
          <p:cNvPicPr>
            <a:picLocks noChangeArrowheads="1"/>
          </p:cNvPicPr>
          <p:nvPr/>
        </p:nvPicPr>
        <p:blipFill>
          <a:blip r:embed="rId4" cstate="print"/>
          <a:srcRect l="14766" t="14766" r="14766" b="14766"/>
          <a:stretch>
            <a:fillRect/>
          </a:stretch>
        </p:blipFill>
        <p:spPr bwMode="auto">
          <a:xfrm rot="5400000">
            <a:off x="3838575" y="4038600"/>
            <a:ext cx="581025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98" name="Text Box 213"/>
          <p:cNvSpPr txBox="1">
            <a:spLocks noChangeAspect="1" noChangeArrowheads="1"/>
          </p:cNvSpPr>
          <p:nvPr/>
        </p:nvSpPr>
        <p:spPr bwMode="auto">
          <a:xfrm>
            <a:off x="3124200" y="3886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</a:t>
            </a:r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42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99" name="Text Box 214"/>
          <p:cNvSpPr txBox="1">
            <a:spLocks noChangeAspect="1" noChangeArrowheads="1"/>
          </p:cNvSpPr>
          <p:nvPr/>
        </p:nvSpPr>
        <p:spPr bwMode="auto">
          <a:xfrm>
            <a:off x="3124200" y="3200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300" name="AutoShape 208"/>
          <p:cNvSpPr>
            <a:spLocks noChangeArrowheads="1"/>
          </p:cNvSpPr>
          <p:nvPr/>
        </p:nvSpPr>
        <p:spPr bwMode="auto">
          <a:xfrm>
            <a:off x="6019800" y="352425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301" name="Group 124"/>
          <p:cNvGrpSpPr>
            <a:grpSpLocks noChangeAspect="1"/>
          </p:cNvGrpSpPr>
          <p:nvPr/>
        </p:nvGrpSpPr>
        <p:grpSpPr bwMode="auto">
          <a:xfrm>
            <a:off x="4114800" y="4318000"/>
            <a:ext cx="82550" cy="95250"/>
            <a:chOff x="12807" y="5601"/>
            <a:chExt cx="126" cy="143"/>
          </a:xfrm>
        </p:grpSpPr>
        <p:sp>
          <p:nvSpPr>
            <p:cNvPr id="302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04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575950"/>
            <a:ext cx="876300" cy="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AutoShape 207"/>
          <p:cNvSpPr>
            <a:spLocks noChangeArrowheads="1"/>
          </p:cNvSpPr>
          <p:nvPr/>
        </p:nvSpPr>
        <p:spPr bwMode="auto">
          <a:xfrm rot="2279193">
            <a:off x="3322807" y="420783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7" name="AutoShape 207"/>
          <p:cNvSpPr>
            <a:spLocks noChangeArrowheads="1"/>
          </p:cNvSpPr>
          <p:nvPr/>
        </p:nvSpPr>
        <p:spPr bwMode="auto">
          <a:xfrm rot="-1979793">
            <a:off x="3321280" y="3572292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8" name="Text Box 215"/>
          <p:cNvSpPr txBox="1">
            <a:spLocks noChangeAspect="1" noChangeArrowheads="1"/>
          </p:cNvSpPr>
          <p:nvPr/>
        </p:nvSpPr>
        <p:spPr bwMode="auto">
          <a:xfrm>
            <a:off x="2057400" y="43688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9" name="Text Box 205"/>
          <p:cNvSpPr txBox="1">
            <a:spLocks noChangeAspect="1" noChangeArrowheads="1"/>
          </p:cNvSpPr>
          <p:nvPr/>
        </p:nvSpPr>
        <p:spPr bwMode="auto">
          <a:xfrm>
            <a:off x="4495800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0" name="Text Box 11"/>
          <p:cNvSpPr txBox="1">
            <a:spLocks noChangeAspect="1" noChangeArrowheads="1"/>
          </p:cNvSpPr>
          <p:nvPr/>
        </p:nvSpPr>
        <p:spPr bwMode="auto">
          <a:xfrm>
            <a:off x="4648200" y="3197423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per-view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4" name="AutoShape 208"/>
          <p:cNvSpPr>
            <a:spLocks noChangeArrowheads="1"/>
          </p:cNvSpPr>
          <p:nvPr/>
        </p:nvSpPr>
        <p:spPr bwMode="auto">
          <a:xfrm>
            <a:off x="4522787" y="41910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5" name="AutoShape 208"/>
          <p:cNvSpPr>
            <a:spLocks noChangeArrowheads="1"/>
          </p:cNvSpPr>
          <p:nvPr/>
        </p:nvSpPr>
        <p:spPr bwMode="auto">
          <a:xfrm>
            <a:off x="4522787" y="352425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4876800" y="3451225"/>
            <a:ext cx="1066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View1  feature</a:t>
            </a:r>
            <a:endParaRPr kumimoji="1" lang="ja-JP" altLang="en-US" sz="1600" dirty="0"/>
          </a:p>
        </p:txBody>
      </p:sp>
      <p:sp>
        <p:nvSpPr>
          <p:cNvPr id="317" name="正方形/長方形 316"/>
          <p:cNvSpPr/>
          <p:nvPr/>
        </p:nvSpPr>
        <p:spPr>
          <a:xfrm>
            <a:off x="4876800" y="4038600"/>
            <a:ext cx="1066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 </a:t>
            </a:r>
            <a:r>
              <a:rPr kumimoji="1" lang="en-US" altLang="ja-JP" sz="1600" i="1" dirty="0" smtClean="0"/>
              <a:t>k</a:t>
            </a:r>
            <a:r>
              <a:rPr kumimoji="1" lang="en-US" altLang="ja-JP" sz="1600" dirty="0" smtClean="0"/>
              <a:t> feature</a:t>
            </a:r>
            <a:endParaRPr kumimoji="1" lang="ja-JP" altLang="en-US" sz="1600" dirty="0"/>
          </a:p>
        </p:txBody>
      </p:sp>
      <p:sp>
        <p:nvSpPr>
          <p:cNvPr id="318" name="AutoShape 208"/>
          <p:cNvSpPr>
            <a:spLocks noChangeArrowheads="1"/>
          </p:cNvSpPr>
          <p:nvPr/>
        </p:nvSpPr>
        <p:spPr bwMode="auto">
          <a:xfrm>
            <a:off x="6019800" y="419100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0" name="角丸四角形 319"/>
          <p:cNvSpPr/>
          <p:nvPr/>
        </p:nvSpPr>
        <p:spPr>
          <a:xfrm>
            <a:off x="6427788" y="3124200"/>
            <a:ext cx="1295400" cy="3124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 smtClean="0"/>
              <a:t>Minimum of distances among </a:t>
            </a:r>
          </a:p>
          <a:p>
            <a:pPr algn="ctr"/>
            <a:r>
              <a:rPr kumimoji="1" lang="en-US" altLang="ja-JP" dirty="0" smtClean="0"/>
              <a:t>all the </a:t>
            </a:r>
          </a:p>
          <a:p>
            <a:pPr algn="ctr"/>
            <a:r>
              <a:rPr lang="en-US" altLang="ja-JP" i="1" dirty="0" smtClean="0"/>
              <a:t>k</a:t>
            </a:r>
            <a:r>
              <a:rPr lang="en-US" altLang="ja-JP" dirty="0" smtClean="0"/>
              <a:t>*(</a:t>
            </a:r>
            <a:r>
              <a:rPr lang="en-US" altLang="ja-JP" i="1" dirty="0" smtClean="0"/>
              <a:t>k</a:t>
            </a:r>
            <a:r>
              <a:rPr lang="en-US" altLang="ja-JP" dirty="0" smtClean="0"/>
              <a:t>-1)/2 </a:t>
            </a:r>
          </a:p>
          <a:p>
            <a:pPr algn="ctr"/>
            <a:r>
              <a:rPr kumimoji="1" lang="en-US" altLang="ja-JP" dirty="0" smtClean="0"/>
              <a:t>Pairs</a:t>
            </a:r>
          </a:p>
          <a:p>
            <a:pPr algn="ctr"/>
            <a:endParaRPr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lang="en-US" altLang="ja-JP" i="1" dirty="0" smtClean="0"/>
              <a:t>k=</a:t>
            </a:r>
            <a:r>
              <a:rPr lang="en-US" altLang="ja-JP" dirty="0" smtClean="0"/>
              <a:t>42)</a:t>
            </a:r>
            <a:endParaRPr kumimoji="1" lang="ja-JP" altLang="en-US" dirty="0"/>
          </a:p>
        </p:txBody>
      </p:sp>
      <p:sp>
        <p:nvSpPr>
          <p:cNvPr id="321" name="Text Box 205"/>
          <p:cNvSpPr txBox="1">
            <a:spLocks noChangeAspect="1" noChangeArrowheads="1"/>
          </p:cNvSpPr>
          <p:nvPr/>
        </p:nvSpPr>
        <p:spPr bwMode="auto">
          <a:xfrm>
            <a:off x="5257800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2" name="Text Box 205"/>
          <p:cNvSpPr txBox="1">
            <a:spLocks noChangeAspect="1" noChangeArrowheads="1"/>
          </p:cNvSpPr>
          <p:nvPr/>
        </p:nvSpPr>
        <p:spPr bwMode="auto">
          <a:xfrm>
            <a:off x="5935662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3" name="Text Box 205"/>
          <p:cNvSpPr txBox="1">
            <a:spLocks noChangeAspect="1" noChangeArrowheads="1"/>
          </p:cNvSpPr>
          <p:nvPr/>
        </p:nvSpPr>
        <p:spPr bwMode="auto">
          <a:xfrm>
            <a:off x="5257800" y="5324474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4" name="Text Box 205"/>
          <p:cNvSpPr txBox="1">
            <a:spLocks noChangeAspect="1" noChangeArrowheads="1"/>
          </p:cNvSpPr>
          <p:nvPr/>
        </p:nvSpPr>
        <p:spPr bwMode="auto">
          <a:xfrm>
            <a:off x="5935662" y="5324474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7" name="Text Box 213"/>
          <p:cNvSpPr txBox="1">
            <a:spLocks noChangeAspect="1" noChangeArrowheads="1"/>
          </p:cNvSpPr>
          <p:nvPr/>
        </p:nvSpPr>
        <p:spPr bwMode="auto">
          <a:xfrm>
            <a:off x="3124200" y="5410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</a:t>
            </a:r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42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8" name="Text Box 214"/>
          <p:cNvSpPr txBox="1">
            <a:spLocks noChangeAspect="1" noChangeArrowheads="1"/>
          </p:cNvSpPr>
          <p:nvPr/>
        </p:nvSpPr>
        <p:spPr bwMode="auto">
          <a:xfrm>
            <a:off x="3124200" y="4800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329" name="Text Box 11"/>
          <p:cNvSpPr txBox="1">
            <a:spLocks noChangeAspect="1" noChangeArrowheads="1"/>
          </p:cNvSpPr>
          <p:nvPr/>
        </p:nvSpPr>
        <p:spPr bwMode="auto">
          <a:xfrm>
            <a:off x="4648200" y="4797623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per-view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0" name="Text Box 205"/>
          <p:cNvSpPr txBox="1">
            <a:spLocks noChangeAspect="1" noChangeArrowheads="1"/>
          </p:cNvSpPr>
          <p:nvPr/>
        </p:nvSpPr>
        <p:spPr bwMode="auto">
          <a:xfrm>
            <a:off x="3429000" y="51816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1" name="Text Box 205"/>
          <p:cNvSpPr txBox="1">
            <a:spLocks noChangeAspect="1" noChangeArrowheads="1"/>
          </p:cNvSpPr>
          <p:nvPr/>
        </p:nvSpPr>
        <p:spPr bwMode="auto">
          <a:xfrm>
            <a:off x="3421062" y="35814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332" name="図 331" descr="m221_1SIFT_Np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371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テキスト ボックス 332"/>
          <p:cNvSpPr txBox="1"/>
          <p:nvPr/>
        </p:nvSpPr>
        <p:spPr>
          <a:xfrm>
            <a:off x="7467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1SIFT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4" name="Text Box 11"/>
          <p:cNvSpPr txBox="1">
            <a:spLocks noChangeAspect="1" noChangeArrowheads="1"/>
          </p:cNvSpPr>
          <p:nvPr/>
        </p:nvSpPr>
        <p:spPr bwMode="auto">
          <a:xfrm>
            <a:off x="1905000" y="3200400"/>
            <a:ext cx="142875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5" name="Text Box 11"/>
          <p:cNvSpPr txBox="1">
            <a:spLocks noChangeAspect="1" noChangeArrowheads="1"/>
          </p:cNvSpPr>
          <p:nvPr/>
        </p:nvSpPr>
        <p:spPr bwMode="auto">
          <a:xfrm>
            <a:off x="1905000" y="4810125"/>
            <a:ext cx="142875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6" name="Text Box 215"/>
          <p:cNvSpPr txBox="1">
            <a:spLocks noChangeAspect="1" noChangeArrowheads="1"/>
          </p:cNvSpPr>
          <p:nvPr/>
        </p:nvSpPr>
        <p:spPr bwMode="auto">
          <a:xfrm>
            <a:off x="838200" y="49498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0" name="AutoShape 208"/>
          <p:cNvSpPr>
            <a:spLocks noChangeArrowheads="1"/>
          </p:cNvSpPr>
          <p:nvPr/>
        </p:nvSpPr>
        <p:spPr bwMode="auto">
          <a:xfrm>
            <a:off x="1828800" y="5486400"/>
            <a:ext cx="3048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22531" name="Picture 3" descr="0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799" y="5257800"/>
            <a:ext cx="614419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8" cstate="print"/>
          <a:srcRect l="19196" t="14766" r="11812" b="13289"/>
          <a:stretch>
            <a:fillRect/>
          </a:stretch>
        </p:blipFill>
        <p:spPr bwMode="auto">
          <a:xfrm>
            <a:off x="3847689" y="3352800"/>
            <a:ext cx="571911" cy="596390"/>
          </a:xfrm>
          <a:prstGeom prst="rect">
            <a:avLst/>
          </a:prstGeom>
          <a:noFill/>
          <a:ln w="25400">
            <a:miter lim="800000"/>
            <a:headEnd/>
            <a:tailEnd/>
          </a:ln>
          <a:effectLst/>
        </p:spPr>
      </p:pic>
      <p:grpSp>
        <p:nvGrpSpPr>
          <p:cNvPr id="311" name="Group 124"/>
          <p:cNvGrpSpPr>
            <a:grpSpLocks noChangeAspect="1"/>
          </p:cNvGrpSpPr>
          <p:nvPr/>
        </p:nvGrpSpPr>
        <p:grpSpPr bwMode="auto">
          <a:xfrm>
            <a:off x="4108450" y="3576946"/>
            <a:ext cx="82550" cy="95250"/>
            <a:chOff x="12807" y="5601"/>
            <a:chExt cx="126" cy="143"/>
          </a:xfrm>
        </p:grpSpPr>
        <p:sp>
          <p:nvSpPr>
            <p:cNvPr id="312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3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43" name="Picture 3" descr="0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657600"/>
            <a:ext cx="614419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44" name="Text Box 215"/>
          <p:cNvSpPr txBox="1">
            <a:spLocks noChangeAspect="1" noChangeArrowheads="1"/>
          </p:cNvSpPr>
          <p:nvPr/>
        </p:nvSpPr>
        <p:spPr bwMode="auto">
          <a:xfrm>
            <a:off x="838200" y="33528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5" name="AutoShape 208"/>
          <p:cNvSpPr>
            <a:spLocks noChangeArrowheads="1"/>
          </p:cNvSpPr>
          <p:nvPr/>
        </p:nvSpPr>
        <p:spPr bwMode="auto">
          <a:xfrm>
            <a:off x="1828800" y="3886200"/>
            <a:ext cx="3048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6" name="Text Box 214"/>
          <p:cNvSpPr txBox="1">
            <a:spLocks noChangeAspect="1" noChangeArrowheads="1"/>
          </p:cNvSpPr>
          <p:nvPr/>
        </p:nvSpPr>
        <p:spPr bwMode="auto">
          <a:xfrm>
            <a:off x="3810000" y="3048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1SIFT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7" name="Text Box 214"/>
          <p:cNvSpPr txBox="1">
            <a:spLocks noChangeAspect="1" noChangeArrowheads="1"/>
          </p:cNvSpPr>
          <p:nvPr/>
        </p:nvSpPr>
        <p:spPr bwMode="auto">
          <a:xfrm>
            <a:off x="38100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1SIFT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43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Submissions</a:t>
            </a:r>
          </a:p>
        </p:txBody>
      </p:sp>
      <p:sp>
        <p:nvSpPr>
          <p:cNvPr id="17203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37575" cy="4876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000" dirty="0" smtClean="0">
                <a:ea typeface="宋体" charset="-122"/>
              </a:rPr>
              <a:t>“</a:t>
            </a:r>
            <a:r>
              <a:rPr lang="en-US" sz="2000" i="1" dirty="0"/>
              <a:t>LSD-r02</a:t>
            </a:r>
            <a:r>
              <a:rPr lang="en-US" altLang="zh-CN" sz="2000" dirty="0" smtClean="0">
                <a:ea typeface="宋体" charset="-122"/>
              </a:rPr>
              <a:t>”, “</a:t>
            </a:r>
            <a:r>
              <a:rPr lang="en-US" sz="2000" i="1" dirty="0"/>
              <a:t>LSD-r03</a:t>
            </a:r>
            <a:r>
              <a:rPr lang="en-US" altLang="zh-CN" sz="2000" dirty="0" smtClean="0">
                <a:ea typeface="宋体" charset="-122"/>
              </a:rPr>
              <a:t>”, “</a:t>
            </a:r>
            <a:r>
              <a:rPr lang="en-US" sz="2000" i="1" dirty="0"/>
              <a:t>LSD-r08</a:t>
            </a:r>
            <a:r>
              <a:rPr lang="en-US" altLang="zh-CN" sz="2000" dirty="0" smtClean="0">
                <a:ea typeface="宋体" charset="-122"/>
              </a:rPr>
              <a:t>” and “</a:t>
            </a:r>
            <a:r>
              <a:rPr lang="en-US" sz="2000" i="1" dirty="0"/>
              <a:t>LSD-sum</a:t>
            </a:r>
            <a:r>
              <a:rPr lang="en-US" altLang="zh-CN" sz="2000" dirty="0" smtClean="0">
                <a:ea typeface="宋体" charset="-122"/>
              </a:rPr>
              <a:t>” by </a:t>
            </a:r>
            <a:r>
              <a:rPr lang="en-US" sz="2000" u="sng" dirty="0" err="1"/>
              <a:t>Xiaoliang</a:t>
            </a:r>
            <a:r>
              <a:rPr lang="en-US" sz="2000" u="sng" dirty="0"/>
              <a:t> </a:t>
            </a:r>
            <a:r>
              <a:rPr lang="en-US" sz="2000" u="sng" dirty="0" err="1"/>
              <a:t>Bai</a:t>
            </a:r>
            <a:r>
              <a:rPr lang="en-US" sz="2000" u="sng" dirty="0"/>
              <a:t>, Liang Li and </a:t>
            </a:r>
            <a:r>
              <a:rPr lang="en-US" sz="2000" u="sng" dirty="0" err="1"/>
              <a:t>Shusheng</a:t>
            </a:r>
            <a:r>
              <a:rPr lang="en-US" sz="2000" u="sng" dirty="0"/>
              <a:t> Zhang </a:t>
            </a:r>
            <a:endParaRPr lang="en-US" sz="2000" u="sng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000" dirty="0" smtClean="0">
                <a:ea typeface="宋体" charset="-122"/>
              </a:rPr>
              <a:t>“</a:t>
            </a:r>
            <a:r>
              <a:rPr lang="en-US" sz="2000" i="1" dirty="0" smtClean="0"/>
              <a:t>ZFDR</a:t>
            </a:r>
            <a:r>
              <a:rPr lang="en-US" altLang="zh-CN" sz="2000" dirty="0" smtClean="0">
                <a:ea typeface="宋体" charset="-122"/>
              </a:rPr>
              <a:t>” by </a:t>
            </a:r>
            <a:r>
              <a:rPr lang="en-US" sz="2000" u="sng" dirty="0" smtClean="0"/>
              <a:t>Bo Li and Henry Johan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000" dirty="0" smtClean="0">
                <a:ea typeface="宋体" charset="-122"/>
              </a:rPr>
              <a:t>“</a:t>
            </a:r>
            <a:r>
              <a:rPr lang="en-US" sz="2000" i="1" dirty="0" smtClean="0"/>
              <a:t>3DSP_L2_200_hik</a:t>
            </a:r>
            <a:r>
              <a:rPr lang="en-US" altLang="zh-CN" sz="2000" dirty="0" smtClean="0">
                <a:ea typeface="宋体" charset="-122"/>
              </a:rPr>
              <a:t>”, “</a:t>
            </a:r>
            <a:r>
              <a:rPr lang="en-US" sz="2000" i="1" dirty="0"/>
              <a:t>3DSP_L2_1000_hik</a:t>
            </a:r>
            <a:r>
              <a:rPr lang="en-US" altLang="zh-CN" sz="2000" dirty="0" smtClean="0">
                <a:ea typeface="宋体" charset="-122"/>
              </a:rPr>
              <a:t>”, “</a:t>
            </a:r>
            <a:r>
              <a:rPr lang="en-US" sz="2000" i="1" dirty="0" smtClean="0"/>
              <a:t>3DSP_L3_200_hik</a:t>
            </a:r>
            <a:r>
              <a:rPr lang="en-US" altLang="zh-CN" sz="2000" dirty="0" smtClean="0">
                <a:ea typeface="宋体" charset="-122"/>
              </a:rPr>
              <a:t>”, “</a:t>
            </a:r>
            <a:r>
              <a:rPr lang="en-US" sz="2000" i="1" dirty="0"/>
              <a:t>3DSP_L2_200_chi2</a:t>
            </a:r>
            <a:r>
              <a:rPr lang="en-US" altLang="zh-CN" sz="2000" dirty="0" smtClean="0">
                <a:ea typeface="宋体" charset="-122"/>
              </a:rPr>
              <a:t>”, and “</a:t>
            </a:r>
            <a:r>
              <a:rPr lang="en-US" sz="2000" i="1" dirty="0"/>
              <a:t>3DSP_L2_1000_chi2</a:t>
            </a:r>
            <a:r>
              <a:rPr lang="en-US" altLang="zh-CN" sz="2000" dirty="0" smtClean="0">
                <a:ea typeface="宋体" charset="-122"/>
              </a:rPr>
              <a:t>” by </a:t>
            </a:r>
            <a:r>
              <a:rPr lang="en-US" sz="2000" u="sng" dirty="0"/>
              <a:t>Carolina Redondo-Cabrera and </a:t>
            </a:r>
            <a:r>
              <a:rPr lang="en-US" sz="2000" u="sng" dirty="0" smtClean="0"/>
              <a:t>  Roberto Javier </a:t>
            </a:r>
            <a:r>
              <a:rPr lang="en-US" sz="2000" u="sng" dirty="0" err="1" smtClean="0"/>
              <a:t>López-Sastre</a:t>
            </a:r>
            <a:endParaRPr lang="en-US" sz="2000" u="sng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000" dirty="0" smtClean="0"/>
              <a:t>“</a:t>
            </a:r>
            <a:r>
              <a:rPr lang="en-US" sz="2000" i="1" dirty="0" smtClean="0"/>
              <a:t>DVD</a:t>
            </a:r>
            <a:r>
              <a:rPr lang="en-US" altLang="zh-CN" sz="2000" dirty="0" smtClean="0"/>
              <a:t>”, “</a:t>
            </a:r>
            <a:r>
              <a:rPr lang="en-US" sz="2000" i="1" dirty="0"/>
              <a:t>DVD+DB</a:t>
            </a:r>
            <a:r>
              <a:rPr lang="en-US" altLang="zh-CN" sz="2000" dirty="0"/>
              <a:t>” </a:t>
            </a:r>
            <a:r>
              <a:rPr lang="en-US" altLang="zh-CN" sz="2000" dirty="0" smtClean="0"/>
              <a:t>and “</a:t>
            </a:r>
            <a:r>
              <a:rPr lang="en-US" sz="2000" i="1" dirty="0" smtClean="0"/>
              <a:t>DVD+DB</a:t>
            </a:r>
            <a:r>
              <a:rPr lang="en-US" altLang="zh-CN" sz="2000" dirty="0" smtClean="0"/>
              <a:t>” by </a:t>
            </a:r>
            <a:r>
              <a:rPr lang="en-US" sz="2000" u="sng" dirty="0" smtClean="0"/>
              <a:t>Atsushi </a:t>
            </a:r>
            <a:r>
              <a:rPr lang="en-US" sz="2000" u="sng" dirty="0" err="1" smtClean="0"/>
              <a:t>Tatsuma</a:t>
            </a:r>
            <a:r>
              <a:rPr lang="en-US" sz="2000" u="sng" dirty="0" smtClean="0"/>
              <a:t> </a:t>
            </a:r>
            <a:r>
              <a:rPr lang="en-US" sz="2000" u="sng" dirty="0"/>
              <a:t>and Masaki </a:t>
            </a:r>
            <a:r>
              <a:rPr lang="en-US" sz="2000" u="sng" dirty="0" err="1" smtClean="0"/>
              <a:t>Aono</a:t>
            </a:r>
            <a:endParaRPr lang="en-US" sz="2000" u="sng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000" dirty="0" smtClean="0"/>
              <a:t> “</a:t>
            </a:r>
            <a:r>
              <a:rPr lang="en-US" sz="2000" i="1" dirty="0" smtClean="0"/>
              <a:t>DSIFT</a:t>
            </a:r>
            <a:r>
              <a:rPr lang="en-US" altLang="zh-CN" sz="2000" dirty="0" smtClean="0"/>
              <a:t>”, “</a:t>
            </a:r>
            <a:r>
              <a:rPr lang="en-US" sz="2000" i="1" dirty="0"/>
              <a:t>DGSIFT</a:t>
            </a:r>
            <a:r>
              <a:rPr lang="en-US" altLang="zh-CN" sz="2000" dirty="0" smtClean="0"/>
              <a:t>”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“</a:t>
            </a:r>
            <a:r>
              <a:rPr lang="en-US" sz="2000" i="1" dirty="0"/>
              <a:t>DG1SIFT</a:t>
            </a:r>
            <a:r>
              <a:rPr lang="en-US" altLang="zh-CN" sz="2000" dirty="0" smtClean="0"/>
              <a:t>” by </a:t>
            </a:r>
            <a:r>
              <a:rPr lang="en-US" sz="2000" u="sng" dirty="0" smtClean="0"/>
              <a:t>Tomohiro </a:t>
            </a:r>
            <a:r>
              <a:rPr lang="en-US" sz="2000" u="sng" dirty="0" err="1" smtClean="0"/>
              <a:t>Yanagimachi</a:t>
            </a:r>
            <a:r>
              <a:rPr lang="en-US" sz="2000" u="sng" dirty="0"/>
              <a:t>, Takahiko </a:t>
            </a:r>
            <a:r>
              <a:rPr lang="en-US" sz="2000" u="sng" dirty="0" err="1"/>
              <a:t>Furuya</a:t>
            </a:r>
            <a:r>
              <a:rPr lang="en-US" sz="2000" u="sng" dirty="0"/>
              <a:t> and Ryutarou Ohbuchi</a:t>
            </a:r>
            <a:endParaRPr lang="en-US" altLang="zh-CN" sz="2000" u="sng" dirty="0"/>
          </a:p>
          <a:p>
            <a:pPr marL="0" indent="0">
              <a:spcAft>
                <a:spcPct val="50000"/>
              </a:spcAft>
              <a:buNone/>
            </a:pPr>
            <a:endParaRPr lang="zh-CN" altLang="en-US" sz="2000" u="sng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6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Evaluation</a:t>
            </a:r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3810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n-lt"/>
              </a:rPr>
              <a:t>Seven </a:t>
            </a:r>
            <a:r>
              <a:rPr lang="en-US" dirty="0">
                <a:latin typeface="+mn-lt"/>
              </a:rPr>
              <a:t>commonly adopted </a:t>
            </a:r>
            <a:r>
              <a:rPr lang="en-US" dirty="0" smtClean="0">
                <a:latin typeface="+mn-lt"/>
              </a:rPr>
              <a:t>performance metrics </a:t>
            </a:r>
            <a:r>
              <a:rPr lang="en-US" dirty="0">
                <a:latin typeface="+mn-lt"/>
              </a:rPr>
              <a:t>in 3D model retrieval </a:t>
            </a:r>
            <a:r>
              <a:rPr lang="en-US" dirty="0" smtClean="0">
                <a:latin typeface="+mn-lt"/>
              </a:rPr>
              <a:t>technique: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Precision-Recall </a:t>
            </a:r>
            <a:r>
              <a:rPr lang="en-US" dirty="0">
                <a:latin typeface="+mn-lt"/>
              </a:rPr>
              <a:t>plot (</a:t>
            </a:r>
            <a:r>
              <a:rPr lang="en-US" i="1" dirty="0">
                <a:latin typeface="+mn-lt"/>
              </a:rPr>
              <a:t>PR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Nearest </a:t>
            </a:r>
            <a:r>
              <a:rPr lang="en-US" dirty="0">
                <a:latin typeface="+mn-lt"/>
              </a:rPr>
              <a:t>Neighbor (</a:t>
            </a:r>
            <a:r>
              <a:rPr lang="en-US" i="1" dirty="0" smtClean="0">
                <a:latin typeface="+mn-lt"/>
              </a:rPr>
              <a:t>NN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First </a:t>
            </a:r>
            <a:r>
              <a:rPr lang="en-US" dirty="0">
                <a:latin typeface="+mn-lt"/>
              </a:rPr>
              <a:t>Tier (</a:t>
            </a:r>
            <a:r>
              <a:rPr lang="en-US" i="1" dirty="0" smtClean="0">
                <a:latin typeface="+mn-lt"/>
              </a:rPr>
              <a:t>FT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Second </a:t>
            </a:r>
            <a:r>
              <a:rPr lang="en-US" dirty="0">
                <a:latin typeface="+mn-lt"/>
              </a:rPr>
              <a:t>Tier (</a:t>
            </a:r>
            <a:r>
              <a:rPr lang="en-US" i="1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E-Measures </a:t>
            </a:r>
            <a:r>
              <a:rPr lang="en-US" dirty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Discounted Cumulated Gain 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DCG</a:t>
            </a:r>
            <a:r>
              <a:rPr lang="en-US" dirty="0">
                <a:latin typeface="+mn-lt"/>
              </a:rPr>
              <a:t>) </a:t>
            </a:r>
            <a:endParaRPr lang="en-US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 smtClean="0">
                <a:latin typeface="+mn-lt"/>
              </a:rPr>
              <a:t>Average </a:t>
            </a:r>
            <a:r>
              <a:rPr lang="en-US" dirty="0">
                <a:latin typeface="+mn-lt"/>
              </a:rPr>
              <a:t>Precision (</a:t>
            </a:r>
            <a:r>
              <a:rPr lang="en-US" i="1" dirty="0" smtClean="0">
                <a:latin typeface="+mn-lt"/>
              </a:rPr>
              <a:t>AP</a:t>
            </a:r>
            <a:r>
              <a:rPr lang="en-US" dirty="0" smtClean="0">
                <a:latin typeface="+mn-lt"/>
              </a:rPr>
              <a:t>)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n-lt"/>
              </a:rPr>
              <a:t>We also have developed the code to compute them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  <a:hlinkClick r:id="rId3"/>
              </a:rPr>
              <a:t>http://www.itl.nist.gov/iad/vug/sharp/contest/2012/Generic3D</a:t>
            </a:r>
            <a:r>
              <a:rPr lang="en-US" dirty="0" smtClean="0">
                <a:latin typeface="+mn-lt"/>
                <a:hlinkClick r:id="rId3"/>
              </a:rPr>
              <a:t>/</a:t>
            </a:r>
            <a:endParaRPr lang="en-US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Results: </a:t>
            </a:r>
            <a:r>
              <a:rPr lang="en-US" dirty="0"/>
              <a:t>Precision-Recall</a:t>
            </a:r>
          </a:p>
        </p:txBody>
      </p:sp>
      <p:sp>
        <p:nvSpPr>
          <p:cNvPr id="179202" name="Rectangle 4"/>
          <p:cNvSpPr>
            <a:spLocks noChangeArrowheads="1"/>
          </p:cNvSpPr>
          <p:nvPr/>
        </p:nvSpPr>
        <p:spPr bwMode="auto">
          <a:xfrm>
            <a:off x="457200" y="5802868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Precision-Recall plot performance comparison </a:t>
            </a:r>
            <a:r>
              <a:rPr lang="en-US" dirty="0" smtClean="0"/>
              <a:t>of all </a:t>
            </a:r>
            <a:r>
              <a:rPr lang="en-US" dirty="0"/>
              <a:t>the 16 runs of the 5 </a:t>
            </a:r>
            <a:r>
              <a:rPr lang="en-US" dirty="0" smtClean="0"/>
              <a:t>groups</a:t>
            </a:r>
            <a:r>
              <a:rPr lang="en-US" altLang="zh-CN" dirty="0" smtClean="0">
                <a:latin typeface="Georgia" pitchFamily="18" charset="0"/>
              </a:rPr>
              <a:t>.</a:t>
            </a:r>
            <a:endParaRPr lang="en-US" altLang="zh-CN" dirty="0">
              <a:latin typeface="Georgia" pitchFamily="18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95400"/>
            <a:ext cx="4152900" cy="45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Results</a:t>
            </a:r>
            <a:r>
              <a:rPr lang="en-US" dirty="0" smtClean="0"/>
              <a:t>: Precision-Recall (Best Runs)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8265"/>
            <a:ext cx="4747618" cy="45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5955268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Precision-Recall plot performance comparison of the best runs of each group</a:t>
            </a:r>
            <a:r>
              <a:rPr lang="en-US" altLang="zh-CN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Results</a:t>
            </a:r>
            <a:r>
              <a:rPr lang="en-US" dirty="0" smtClean="0"/>
              <a:t>: </a:t>
            </a:r>
            <a:r>
              <a:rPr lang="en-US" dirty="0"/>
              <a:t>Other Six Metrics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600200"/>
            <a:ext cx="6353175" cy="424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867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Other </a:t>
            </a:r>
            <a:r>
              <a:rPr lang="en-US" dirty="0"/>
              <a:t>Performance metrics for the performance </a:t>
            </a:r>
            <a:r>
              <a:rPr lang="en-US" dirty="0" smtClean="0"/>
              <a:t>comparison</a:t>
            </a:r>
            <a:r>
              <a:rPr lang="en-US" altLang="zh-CN" dirty="0" smtClean="0">
                <a:latin typeface="Georgia" pitchFamily="18" charset="0"/>
              </a:rPr>
              <a:t>.</a:t>
            </a:r>
            <a:endParaRPr lang="en-US" altLang="zh-CN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Results: Evaluation and Analysis</a:t>
            </a:r>
            <a:endParaRPr lang="en-US" dirty="0"/>
          </a:p>
        </p:txBody>
      </p:sp>
      <p:sp>
        <p:nvSpPr>
          <p:cNvPr id="1955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400" dirty="0" err="1" smtClean="0"/>
              <a:t>Yanagimachi’s</a:t>
            </a:r>
            <a:r>
              <a:rPr lang="en-US" sz="2400" dirty="0"/>
              <a:t> </a:t>
            </a:r>
            <a:r>
              <a:rPr lang="en-US" sz="2400" dirty="0" smtClean="0"/>
              <a:t>DG1SIFT </a:t>
            </a:r>
            <a:r>
              <a:rPr lang="en-US" sz="2400" dirty="0"/>
              <a:t>performs the best, followed by </a:t>
            </a:r>
            <a:r>
              <a:rPr lang="en-US" sz="2400" dirty="0" err="1" smtClean="0"/>
              <a:t>Tatsuma’s</a:t>
            </a:r>
            <a:r>
              <a:rPr lang="en-US" sz="2400" dirty="0" smtClean="0"/>
              <a:t> DVD+DB+GMR </a:t>
            </a:r>
            <a:r>
              <a:rPr lang="en-US" sz="2400" dirty="0"/>
              <a:t>and Li’s ZFDR, in terms of groups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Manifold Ranking </a:t>
            </a:r>
            <a:r>
              <a:rPr lang="en-US" sz="2400" dirty="0" smtClean="0"/>
              <a:t>learning apparently improves the retrieval performance, e.g. DVD+DB+GMR, </a:t>
            </a:r>
            <a:r>
              <a:rPr lang="en-US" sz="2400" dirty="0"/>
              <a:t>DSIFT, DGSIFT and </a:t>
            </a:r>
            <a:r>
              <a:rPr lang="en-US" sz="2400" dirty="0" smtClean="0"/>
              <a:t>DG1SIFT.</a:t>
            </a:r>
          </a:p>
          <a:p>
            <a:r>
              <a:rPr lang="en-US" altLang="zh-CN" sz="2400" dirty="0" smtClean="0">
                <a:ea typeface="宋体" charset="-122"/>
              </a:rPr>
              <a:t>Classification of the 5 methods submitted: </a:t>
            </a:r>
          </a:p>
          <a:p>
            <a:pPr lvl="1" eaLnBrk="1" hangingPunct="1"/>
            <a:r>
              <a:rPr lang="en-US" sz="1800" dirty="0" smtClean="0"/>
              <a:t>3 groups (</a:t>
            </a:r>
            <a:r>
              <a:rPr lang="en-US" sz="1800" dirty="0" err="1" smtClean="0"/>
              <a:t>Bai</a:t>
            </a:r>
            <a:r>
              <a:rPr lang="en-US" sz="1800" dirty="0" smtClean="0"/>
              <a:t>, Redondo and </a:t>
            </a:r>
            <a:r>
              <a:rPr lang="en-US" sz="1800" dirty="0" err="1" smtClean="0"/>
              <a:t>Yanagimachi</a:t>
            </a:r>
            <a:r>
              <a:rPr lang="en-US" sz="1800" dirty="0" smtClean="0"/>
              <a:t>) employ a </a:t>
            </a:r>
            <a:r>
              <a:rPr lang="en-US" sz="1800" i="1" dirty="0" smtClean="0"/>
              <a:t>local</a:t>
            </a:r>
            <a:r>
              <a:rPr lang="en-US" sz="1800" dirty="0" smtClean="0"/>
              <a:t> shape descriptor, </a:t>
            </a:r>
            <a:r>
              <a:rPr lang="en-US" sz="1800" dirty="0"/>
              <a:t>1 group (</a:t>
            </a:r>
            <a:r>
              <a:rPr lang="en-US" sz="1800" dirty="0" err="1"/>
              <a:t>Tatsuma</a:t>
            </a:r>
            <a:r>
              <a:rPr lang="en-US" sz="1800" dirty="0"/>
              <a:t>) adopts a </a:t>
            </a:r>
            <a:r>
              <a:rPr lang="en-US" sz="1800" i="1" dirty="0"/>
              <a:t>global</a:t>
            </a:r>
            <a:r>
              <a:rPr lang="en-US" sz="1800" dirty="0"/>
              <a:t> shape </a:t>
            </a:r>
            <a:r>
              <a:rPr lang="en-US" sz="1800" dirty="0" smtClean="0"/>
              <a:t>descriptor </a:t>
            </a:r>
            <a:r>
              <a:rPr lang="en-US" sz="1800" dirty="0"/>
              <a:t>and the rest one (Li) uses </a:t>
            </a:r>
            <a:r>
              <a:rPr lang="en-US" sz="1800" i="1" dirty="0"/>
              <a:t>both</a:t>
            </a:r>
            <a:r>
              <a:rPr lang="en-US" sz="1800" dirty="0"/>
              <a:t> global and local </a:t>
            </a:r>
            <a:r>
              <a:rPr lang="en-US" sz="1800" dirty="0" smtClean="0"/>
              <a:t>features.</a:t>
            </a:r>
            <a:endParaRPr lang="en-US" sz="1800" dirty="0">
              <a:ea typeface="宋体" charset="-122"/>
            </a:endParaRPr>
          </a:p>
          <a:p>
            <a:pPr lvl="1" eaLnBrk="1" hangingPunct="1"/>
            <a:r>
              <a:rPr lang="en-US" sz="1800" dirty="0" smtClean="0"/>
              <a:t>3 groups </a:t>
            </a:r>
            <a:r>
              <a:rPr lang="en-US" sz="1800" dirty="0"/>
              <a:t>(</a:t>
            </a:r>
            <a:r>
              <a:rPr lang="en-US" sz="1800" dirty="0" err="1"/>
              <a:t>Bai</a:t>
            </a:r>
            <a:r>
              <a:rPr lang="en-US" sz="1800" dirty="0"/>
              <a:t>, Redondo and </a:t>
            </a:r>
            <a:r>
              <a:rPr lang="en-US" sz="1800" dirty="0" err="1"/>
              <a:t>Yanagimachi</a:t>
            </a:r>
            <a:r>
              <a:rPr lang="en-US" sz="1800" dirty="0"/>
              <a:t>) </a:t>
            </a:r>
            <a:r>
              <a:rPr lang="en-US" sz="1800" dirty="0" smtClean="0"/>
              <a:t>extracting </a:t>
            </a:r>
            <a:r>
              <a:rPr lang="en-US" sz="1800" dirty="0"/>
              <a:t>local features have applied the </a:t>
            </a:r>
            <a:r>
              <a:rPr lang="en-US" sz="1800" i="1" dirty="0"/>
              <a:t>Bag-of-Words</a:t>
            </a:r>
            <a:r>
              <a:rPr lang="en-US" sz="1800" dirty="0"/>
              <a:t> </a:t>
            </a:r>
            <a:r>
              <a:rPr lang="en-US" sz="1800" dirty="0" smtClean="0"/>
              <a:t>framework </a:t>
            </a:r>
            <a:r>
              <a:rPr lang="en-US" sz="1800" dirty="0"/>
              <a:t>or K-means clustering on the local </a:t>
            </a:r>
            <a:r>
              <a:rPr lang="en-US" sz="1800" dirty="0" smtClean="0"/>
              <a:t>features.</a:t>
            </a:r>
          </a:p>
          <a:p>
            <a:pPr lvl="1" eaLnBrk="1" hangingPunct="1"/>
            <a:r>
              <a:rPr lang="en-US" sz="1800" dirty="0" smtClean="0"/>
              <a:t>2 groups </a:t>
            </a:r>
            <a:r>
              <a:rPr lang="en-US" sz="1800" dirty="0"/>
              <a:t>utilize </a:t>
            </a:r>
            <a:r>
              <a:rPr lang="en-US" sz="1800" i="1" dirty="0" smtClean="0"/>
              <a:t>Manifold Ranking</a:t>
            </a:r>
            <a:r>
              <a:rPr lang="en-US" sz="1800" dirty="0" smtClean="0"/>
              <a:t> </a:t>
            </a:r>
            <a:r>
              <a:rPr lang="en-US" sz="1800" dirty="0"/>
              <a:t>techniques.</a:t>
            </a:r>
            <a:endParaRPr lang="en-US" altLang="zh-CN" sz="18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84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1955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The new SHREC’</a:t>
            </a:r>
            <a:r>
              <a:rPr lang="en-US" dirty="0" smtClean="0"/>
              <a:t>12 Generic 3D </a:t>
            </a:r>
            <a:r>
              <a:rPr lang="en-US" dirty="0"/>
              <a:t>Benchmark </a:t>
            </a:r>
            <a:r>
              <a:rPr lang="en-US" altLang="zh-CN" dirty="0" smtClean="0">
                <a:ea typeface="宋体" charset="-122"/>
              </a:rPr>
              <a:t>consists of 1200 models, 20 objects per class.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5 groups submitted 16 dissimilarity matrices.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Evaluation measures: PR, NN, FT, ST,E, DCG, AP</a:t>
            </a:r>
          </a:p>
          <a:p>
            <a:pPr eaLnBrk="1" hangingPunct="1"/>
            <a:r>
              <a:rPr lang="en-US" dirty="0" smtClean="0">
                <a:ea typeface="宋体" charset="-122"/>
              </a:rPr>
              <a:t>A </a:t>
            </a:r>
            <a:r>
              <a:rPr lang="en-US" dirty="0" smtClean="0"/>
              <a:t>comprehensive </a:t>
            </a:r>
            <a:r>
              <a:rPr lang="en-US" dirty="0"/>
              <a:t>evaluation has been </a:t>
            </a:r>
            <a:r>
              <a:rPr lang="en-US" dirty="0" smtClean="0"/>
              <a:t>conducted</a:t>
            </a:r>
            <a:r>
              <a:rPr lang="zh-CN" altLang="en-US" dirty="0" smtClean="0"/>
              <a:t>：</a:t>
            </a:r>
            <a:endParaRPr lang="en-US" altLang="zh-CN" dirty="0" smtClean="0">
              <a:ea typeface="宋体" charset="-122"/>
            </a:endParaRPr>
          </a:p>
          <a:p>
            <a:pPr lvl="1" eaLnBrk="1" hangingPunct="1"/>
            <a:r>
              <a:rPr lang="en-US" altLang="zh-CN" sz="1800" dirty="0" smtClean="0">
                <a:ea typeface="宋体" charset="-122"/>
              </a:rPr>
              <a:t>Generally </a:t>
            </a:r>
            <a:r>
              <a:rPr lang="en-US" altLang="zh-CN" sz="1800" dirty="0">
                <a:ea typeface="宋体" charset="-122"/>
              </a:rPr>
              <a:t>speaking, the “</a:t>
            </a:r>
            <a:r>
              <a:rPr lang="en-US" sz="1800" dirty="0"/>
              <a:t>DG1SIFT</a:t>
            </a:r>
            <a:r>
              <a:rPr lang="en-US" altLang="zh-CN" sz="1800" dirty="0">
                <a:ea typeface="宋体" charset="-122"/>
              </a:rPr>
              <a:t>” algorithm developed by </a:t>
            </a:r>
            <a:r>
              <a:rPr lang="en-US" sz="1800" dirty="0" err="1"/>
              <a:t>Yanagimach</a:t>
            </a:r>
            <a:r>
              <a:rPr lang="en-US" sz="1800" dirty="0"/>
              <a:t> </a:t>
            </a:r>
            <a:r>
              <a:rPr lang="en-US" altLang="zh-CN" sz="1800" dirty="0">
                <a:ea typeface="宋体" charset="-122"/>
              </a:rPr>
              <a:t>et al. obtains the best performance in this </a:t>
            </a:r>
            <a:r>
              <a:rPr lang="en-US" altLang="zh-CN" sz="1800" dirty="0" smtClean="0">
                <a:ea typeface="宋体" charset="-122"/>
              </a:rPr>
              <a:t>track;</a:t>
            </a:r>
            <a:endParaRPr lang="en-US" altLang="zh-CN" sz="1800" dirty="0"/>
          </a:p>
          <a:p>
            <a:pPr lvl="1" eaLnBrk="1" hangingPunct="1"/>
            <a:r>
              <a:rPr lang="en-US" altLang="zh-CN" sz="1800" dirty="0" smtClean="0"/>
              <a:t>F</a:t>
            </a:r>
            <a:r>
              <a:rPr lang="en-US" sz="1800" dirty="0" smtClean="0"/>
              <a:t>ollowed </a:t>
            </a:r>
            <a:r>
              <a:rPr lang="en-US" sz="1800" dirty="0"/>
              <a:t>by </a:t>
            </a:r>
            <a:r>
              <a:rPr lang="en-US" sz="1800" dirty="0" err="1"/>
              <a:t>Tatsuma’s</a:t>
            </a:r>
            <a:r>
              <a:rPr lang="en-US" sz="1800" dirty="0"/>
              <a:t> DVD+DB+GMR method and Li’s ZFDR approach in terms of </a:t>
            </a:r>
            <a:r>
              <a:rPr lang="en-US" sz="1800" dirty="0" smtClean="0"/>
              <a:t>groups</a:t>
            </a:r>
            <a:r>
              <a:rPr lang="en-US" altLang="zh-CN" sz="1800" dirty="0" smtClean="0"/>
              <a:t>;</a:t>
            </a:r>
            <a:endParaRPr lang="en-US" altLang="zh-CN" sz="1800" dirty="0" smtClean="0">
              <a:ea typeface="宋体" charset="-122"/>
            </a:endParaRPr>
          </a:p>
          <a:p>
            <a:pPr lvl="1" eaLnBrk="1" hangingPunct="1"/>
            <a:r>
              <a:rPr lang="en-US" sz="1800" dirty="0" smtClean="0"/>
              <a:t>Manifold </a:t>
            </a:r>
            <a:r>
              <a:rPr lang="en-US" sz="1800" dirty="0"/>
              <a:t>Ranking learning method and </a:t>
            </a:r>
            <a:r>
              <a:rPr lang="en-US" sz="1800" dirty="0" smtClean="0"/>
              <a:t>Bag-of-Words </a:t>
            </a:r>
            <a:r>
              <a:rPr lang="en-US" sz="1800" dirty="0"/>
              <a:t>approach are two popular and promising </a:t>
            </a:r>
            <a:r>
              <a:rPr lang="en-US" sz="1800" dirty="0" smtClean="0"/>
              <a:t>techniques in </a:t>
            </a:r>
            <a:r>
              <a:rPr lang="en-US" sz="1800" dirty="0"/>
              <a:t>generic 3D shape </a:t>
            </a:r>
            <a:r>
              <a:rPr lang="en-US" sz="1800" dirty="0" smtClean="0"/>
              <a:t>retrieval</a:t>
            </a:r>
            <a:r>
              <a:rPr lang="en-US" sz="1800" dirty="0"/>
              <a:t>.</a:t>
            </a:r>
            <a:endParaRPr lang="en-US" altLang="zh-CN" sz="18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04238" cy="4498975"/>
          </a:xfrm>
        </p:spPr>
        <p:txBody>
          <a:bodyPr/>
          <a:lstStyle/>
          <a:p>
            <a:r>
              <a:rPr lang="en-US" sz="2000" dirty="0" smtClean="0"/>
              <a:t>Generic </a:t>
            </a:r>
            <a:r>
              <a:rPr lang="en-US" sz="2000" dirty="0"/>
              <a:t>3D model retrieval is a </a:t>
            </a:r>
            <a:r>
              <a:rPr lang="en-US" sz="2000" i="1" dirty="0"/>
              <a:t>fundamental</a:t>
            </a:r>
            <a:r>
              <a:rPr lang="en-US" sz="2000" dirty="0"/>
              <a:t> research </a:t>
            </a:r>
            <a:r>
              <a:rPr lang="en-US" sz="2000" dirty="0" smtClean="0"/>
              <a:t>direction in </a:t>
            </a:r>
            <a:r>
              <a:rPr lang="en-US" sz="2000" dirty="0"/>
              <a:t>the field of 3D model retrieval.</a:t>
            </a:r>
            <a:endParaRPr lang="en-US" sz="2000" dirty="0" smtClean="0"/>
          </a:p>
          <a:p>
            <a:r>
              <a:rPr lang="en-US" sz="2000" dirty="0" smtClean="0"/>
              <a:t>Generic </a:t>
            </a:r>
            <a:r>
              <a:rPr lang="en-US" sz="2000" dirty="0"/>
              <a:t>models </a:t>
            </a:r>
            <a:r>
              <a:rPr lang="en-US" sz="2000" dirty="0" smtClean="0"/>
              <a:t>represent 3D </a:t>
            </a:r>
            <a:r>
              <a:rPr lang="en-US" sz="2000" dirty="0"/>
              <a:t>objects that are </a:t>
            </a:r>
            <a:r>
              <a:rPr lang="en-US" sz="2000" i="1" dirty="0"/>
              <a:t>utmost important </a:t>
            </a:r>
            <a:r>
              <a:rPr lang="en-US" sz="2000" dirty="0"/>
              <a:t>to us and there </a:t>
            </a:r>
            <a:r>
              <a:rPr lang="en-US" sz="2000" dirty="0" smtClean="0"/>
              <a:t>are a </a:t>
            </a:r>
            <a:r>
              <a:rPr lang="en-US" sz="2000" dirty="0"/>
              <a:t>lot of needs to retrieve such models</a:t>
            </a:r>
            <a:r>
              <a:rPr lang="en-US" sz="2000" dirty="0" smtClean="0"/>
              <a:t>. </a:t>
            </a:r>
          </a:p>
          <a:p>
            <a:pPr>
              <a:defRPr/>
            </a:pPr>
            <a:r>
              <a:rPr lang="en-US" sz="2000" dirty="0"/>
              <a:t>Several generic 3D shape benchmarks have been </a:t>
            </a:r>
            <a:r>
              <a:rPr lang="en-US" sz="2000" dirty="0" smtClean="0"/>
              <a:t>built.</a:t>
            </a:r>
            <a:r>
              <a:rPr lang="zh-CN" altLang="en-US" sz="2000" dirty="0" smtClean="0"/>
              <a:t> </a:t>
            </a:r>
            <a:r>
              <a:rPr lang="en-US" sz="2000" dirty="0"/>
              <a:t>However, there are still some facets that can be </a:t>
            </a:r>
            <a:r>
              <a:rPr lang="en-US" sz="2000" dirty="0" smtClean="0"/>
              <a:t>further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improved</a:t>
            </a:r>
            <a:r>
              <a:rPr lang="en-US" sz="2000" dirty="0" smtClean="0">
                <a:sym typeface="Wingdings" pitchFamily="2" charset="2"/>
              </a:rPr>
              <a:t>: </a:t>
            </a:r>
            <a:endParaRPr lang="en-US" altLang="zh-CN" sz="2000" dirty="0">
              <a:latin typeface="Georgia" pitchFamily="18" charset="0"/>
            </a:endParaRPr>
          </a:p>
          <a:p>
            <a:pPr marL="800100" lvl="1" indent="-342900"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800" dirty="0" smtClean="0"/>
              <a:t>For </a:t>
            </a:r>
            <a:r>
              <a:rPr lang="en-US" sz="1800" dirty="0"/>
              <a:t>some databases different </a:t>
            </a:r>
            <a:r>
              <a:rPr lang="en-US" sz="1800" dirty="0" smtClean="0"/>
              <a:t>classes have </a:t>
            </a:r>
            <a:r>
              <a:rPr lang="en-US" sz="1800" dirty="0"/>
              <a:t>different number of </a:t>
            </a:r>
            <a:r>
              <a:rPr lang="en-US" sz="1800" dirty="0" smtClean="0"/>
              <a:t>models;</a:t>
            </a:r>
          </a:p>
          <a:p>
            <a:pPr marL="800100" lvl="1" indent="-342900"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800" dirty="0" smtClean="0"/>
              <a:t>For </a:t>
            </a:r>
            <a:r>
              <a:rPr lang="en-US" sz="1800" dirty="0"/>
              <a:t>other datasets some important types of </a:t>
            </a:r>
            <a:r>
              <a:rPr lang="en-US" sz="1800" dirty="0" smtClean="0"/>
              <a:t>models are </a:t>
            </a:r>
            <a:r>
              <a:rPr lang="en-US" sz="1800" dirty="0"/>
              <a:t>not </a:t>
            </a:r>
            <a:r>
              <a:rPr lang="en-US" sz="1800" dirty="0" smtClean="0"/>
              <a:t>included.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create a more comprehensive </a:t>
            </a:r>
            <a:r>
              <a:rPr lang="en-US" sz="2000" dirty="0" smtClean="0"/>
              <a:t>benchmark and </a:t>
            </a:r>
            <a:r>
              <a:rPr lang="en-US" sz="2000" dirty="0"/>
              <a:t>overcome some shortcomings of previous </a:t>
            </a:r>
            <a:r>
              <a:rPr lang="en-US" sz="2000" dirty="0" smtClean="0"/>
              <a:t>generic datasets</a:t>
            </a:r>
            <a:r>
              <a:rPr lang="en-US" sz="2000" dirty="0"/>
              <a:t>, we built a new dataset </a:t>
            </a:r>
            <a:r>
              <a:rPr lang="en-US" sz="2000" dirty="0" smtClean="0"/>
              <a:t>named </a:t>
            </a:r>
            <a:r>
              <a:rPr lang="en-US" sz="2000" dirty="0"/>
              <a:t>SHREC’12 </a:t>
            </a:r>
            <a:r>
              <a:rPr lang="en-US" sz="2000" dirty="0" smtClean="0"/>
              <a:t>Generic 3D </a:t>
            </a:r>
            <a:r>
              <a:rPr lang="en-US" sz="2000" dirty="0"/>
              <a:t>Benchmark based on the </a:t>
            </a:r>
            <a:r>
              <a:rPr lang="en-US" sz="2000" dirty="0" smtClean="0"/>
              <a:t>existing benchmarks</a:t>
            </a:r>
            <a:r>
              <a:rPr lang="en-US" sz="2000" dirty="0"/>
              <a:t>.</a:t>
            </a:r>
            <a:endParaRPr lang="en-US" altLang="zh-CN" sz="20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WordArt 4"/>
          <p:cNvSpPr>
            <a:spLocks noChangeArrowheads="1" noChangeShapeType="1" noTextEdit="1"/>
          </p:cNvSpPr>
          <p:nvPr/>
        </p:nvSpPr>
        <p:spPr bwMode="auto">
          <a:xfrm>
            <a:off x="3200400" y="2514600"/>
            <a:ext cx="29051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Q &amp; A?</a:t>
            </a:r>
            <a:endParaRPr lang="en-US" altLang="zh-C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  <a:p>
            <a:pPr algn="ctr"/>
            <a:endParaRPr lang="en-US" altLang="zh-C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Thank you!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Data </a:t>
            </a:r>
            <a:r>
              <a:rPr lang="tr-TR" altLang="zh-CN" dirty="0" smtClean="0"/>
              <a:t>Set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381000" y="156464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latin typeface="Georgia" pitchFamily="18" charset="0"/>
              </a:rPr>
              <a:t>1200 models (60 classes, 20 models each), selected from,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SHREC’11 Generic 3D Benchmark</a:t>
            </a:r>
            <a:endParaRPr lang="en-US" sz="16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SHREC’10 Generic 3D </a:t>
            </a:r>
            <a:r>
              <a:rPr lang="en-US" sz="1600" dirty="0">
                <a:latin typeface="+mn-lt"/>
              </a:rPr>
              <a:t>Warehouse</a:t>
            </a:r>
            <a:endParaRPr lang="en-US" altLang="zh-CN" sz="16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>
                <a:latin typeface="+mn-lt"/>
              </a:rPr>
              <a:t>Princeton Shape </a:t>
            </a:r>
            <a:r>
              <a:rPr lang="en-US" sz="1600" dirty="0" smtClean="0">
                <a:latin typeface="+mn-lt"/>
              </a:rPr>
              <a:t>Benchmark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sz="1600" dirty="0" smtClean="0"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 smtClean="0">
                <a:latin typeface="+mn-lt"/>
              </a:rPr>
              <a:t>Some models from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err="1" smtClean="0">
                <a:latin typeface="+mn-lt"/>
              </a:rPr>
              <a:t>Konstanze</a:t>
            </a:r>
            <a:r>
              <a:rPr lang="en-US" sz="1600" dirty="0" smtClean="0">
                <a:latin typeface="+mn-lt"/>
              </a:rPr>
              <a:t> 3D </a:t>
            </a:r>
            <a:r>
              <a:rPr lang="en-US" sz="1600" dirty="0">
                <a:latin typeface="+mn-lt"/>
              </a:rPr>
              <a:t>Model Benchmark </a:t>
            </a:r>
            <a:endParaRPr lang="en-US" sz="16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National Taiwan </a:t>
            </a:r>
            <a:r>
              <a:rPr lang="en-US" sz="1600" dirty="0">
                <a:latin typeface="+mn-lt"/>
              </a:rPr>
              <a:t>University </a:t>
            </a:r>
            <a:r>
              <a:rPr lang="en-US" sz="1600" dirty="0" smtClean="0">
                <a:latin typeface="+mn-lt"/>
              </a:rPr>
              <a:t>database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SHREC’07 Watertight Shape </a:t>
            </a:r>
            <a:r>
              <a:rPr lang="en-US" sz="1600" dirty="0">
                <a:latin typeface="+mn-lt"/>
              </a:rPr>
              <a:t>Benchmark</a:t>
            </a:r>
            <a:endParaRPr lang="en-US" sz="16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en-US" altLang="zh-CN" sz="20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20" y="1600200"/>
            <a:ext cx="399626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304800" y="2667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altLang="zh-CN" sz="4800">
                <a:solidFill>
                  <a:srgbClr val="7B9899"/>
                </a:solidFill>
                <a:latin typeface="Georgia" pitchFamily="18" charset="0"/>
              </a:rPr>
              <a:t>METHODS</a:t>
            </a:r>
            <a:endParaRPr lang="en-US" altLang="zh-CN" sz="4800">
              <a:solidFill>
                <a:srgbClr val="7B98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52513"/>
            <a:ext cx="8137525" cy="1728787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3D </a:t>
            </a:r>
            <a:r>
              <a:rPr lang="en-US" altLang="zh-CN" sz="3200" dirty="0"/>
              <a:t>Model Retrieval Using Local </a:t>
            </a:r>
            <a:br>
              <a:rPr lang="en-US" altLang="zh-CN" sz="3200" dirty="0"/>
            </a:br>
            <a:r>
              <a:rPr lang="en-US" altLang="zh-CN" sz="3200" dirty="0"/>
              <a:t>Shape Distributions</a:t>
            </a:r>
            <a:endParaRPr lang="el-GR" altLang="ja-JP" dirty="0" smtClean="0"/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124200"/>
            <a:ext cx="76327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err="1" smtClean="0"/>
              <a:t>Xiaoliang</a:t>
            </a:r>
            <a:r>
              <a:rPr lang="en-US" dirty="0" smtClean="0"/>
              <a:t> </a:t>
            </a:r>
            <a:r>
              <a:rPr lang="en-US" dirty="0" err="1"/>
              <a:t>Bai</a:t>
            </a:r>
            <a:r>
              <a:rPr lang="en-US" dirty="0"/>
              <a:t>, Liang </a:t>
            </a:r>
            <a:r>
              <a:rPr lang="en-US" dirty="0" smtClean="0"/>
              <a:t>Li, </a:t>
            </a:r>
            <a:r>
              <a:rPr lang="en-US" dirty="0" err="1" smtClean="0"/>
              <a:t>Shusheng</a:t>
            </a:r>
            <a:r>
              <a:rPr lang="en-US" dirty="0" smtClean="0"/>
              <a:t> Zhang</a:t>
            </a:r>
            <a:endParaRPr lang="en-US" dirty="0"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/>
              <a:t>Northwestern </a:t>
            </a:r>
            <a:r>
              <a:rPr lang="en-US" sz="2400" dirty="0" err="1" smtClean="0"/>
              <a:t>Polytechnical</a:t>
            </a:r>
            <a:r>
              <a:rPr lang="en-US" sz="2400" dirty="0" smtClean="0"/>
              <a:t> University, China</a:t>
            </a:r>
            <a:endParaRPr lang="en-US" altLang="ja-JP" sz="2400" dirty="0" smtClean="0"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Local Shape Distribution Descriptor</a:t>
            </a:r>
            <a:endParaRPr lang="zh-CN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4" y="2678831"/>
            <a:ext cx="2893326" cy="27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89093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</a:t>
            </a:r>
            <a:r>
              <a:rPr lang="en-US" altLang="zh-CN" sz="1600" dirty="0" smtClean="0"/>
              <a:t>urface point </a:t>
            </a:r>
            <a:r>
              <a:rPr lang="en-US" altLang="zh-CN" sz="1600" b="1" i="1" dirty="0" smtClean="0"/>
              <a:t>P</a:t>
            </a:r>
            <a:endParaRPr lang="zh-CN" altLang="en-US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25429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/>
              <a:t>r</a:t>
            </a:r>
            <a:r>
              <a:rPr lang="en-US" altLang="zh-CN" sz="1600" dirty="0" smtClean="0"/>
              <a:t>-neighborhood</a:t>
            </a:r>
            <a:endParaRPr lang="zh-CN" altLang="en-US" sz="1600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691680" y="2254290"/>
            <a:ext cx="404292" cy="804435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095972" y="2561482"/>
            <a:ext cx="425546" cy="29508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2" y="2084272"/>
            <a:ext cx="1638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83" y="2159668"/>
            <a:ext cx="1609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下箭头 19"/>
          <p:cNvSpPr/>
          <p:nvPr/>
        </p:nvSpPr>
        <p:spPr>
          <a:xfrm rot="16200000">
            <a:off x="2841051" y="2715305"/>
            <a:ext cx="467046" cy="749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 rot="16200000">
            <a:off x="5814643" y="2590673"/>
            <a:ext cx="467046" cy="93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0112" y="3356992"/>
            <a:ext cx="99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Gaussian </a:t>
            </a:r>
          </a:p>
          <a:p>
            <a:r>
              <a:rPr lang="en-US" altLang="zh-CN" sz="1400" dirty="0" smtClean="0"/>
              <a:t>weighting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23928" y="3356992"/>
            <a:ext cx="117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h</a:t>
            </a:r>
            <a:r>
              <a:rPr lang="en-US" altLang="zh-CN" sz="1600" dirty="0" smtClean="0"/>
              <a:t>istogram </a:t>
            </a:r>
            <a:r>
              <a:rPr lang="en-US" altLang="zh-CN" sz="1600" b="1" i="1" dirty="0" smtClean="0"/>
              <a:t>h</a:t>
            </a:r>
            <a:endParaRPr lang="zh-CN" altLang="en-US" sz="16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04248" y="3356992"/>
            <a:ext cx="148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LSD descriptor </a:t>
            </a:r>
            <a:r>
              <a:rPr lang="en-US" altLang="zh-CN" sz="1600" b="1" i="1" dirty="0"/>
              <a:t>l</a:t>
            </a:r>
            <a:endParaRPr lang="zh-CN" altLang="en-US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5748" y="4038163"/>
            <a:ext cx="486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A local shape distribution (LSD) descriptor </a:t>
            </a:r>
            <a:r>
              <a:rPr lang="en-US" altLang="zh-CN" b="1" i="1" dirty="0" smtClean="0"/>
              <a:t>l</a:t>
            </a:r>
            <a:r>
              <a:rPr lang="en-US" altLang="zh-CN" dirty="0" smtClean="0"/>
              <a:t> is the Gaussian weighted result of the histogram </a:t>
            </a:r>
            <a:r>
              <a:rPr lang="en-US" altLang="zh-CN" b="1" i="1" dirty="0" smtClean="0"/>
              <a:t>h</a:t>
            </a:r>
            <a:r>
              <a:rPr lang="en-US" altLang="zh-CN" dirty="0" smtClean="0"/>
              <a:t> of Euclidean-distances between surface point </a:t>
            </a:r>
            <a:r>
              <a:rPr lang="en-US" altLang="zh-CN" b="1" i="1" dirty="0" smtClean="0"/>
              <a:t>P</a:t>
            </a:r>
            <a:r>
              <a:rPr lang="en-US" altLang="zh-CN" dirty="0" smtClean="0"/>
              <a:t> and other surface points within the </a:t>
            </a:r>
            <a:r>
              <a:rPr lang="en-US" altLang="zh-CN" b="1" i="1" dirty="0" smtClean="0"/>
              <a:t>r</a:t>
            </a:r>
            <a:r>
              <a:rPr lang="en-US" altLang="zh-CN" dirty="0" smtClean="0"/>
              <a:t>-neighborhood of </a:t>
            </a:r>
            <a:r>
              <a:rPr lang="en-US" altLang="zh-CN" b="1" i="1" dirty="0" smtClean="0"/>
              <a:t>P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2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Feature Extraction and Similarity Matching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altLang="zh-CN" sz="2000" b="1" dirty="0" smtClean="0"/>
              <a:t>Extraction</a:t>
            </a:r>
          </a:p>
          <a:p>
            <a:pPr marL="648000"/>
            <a:r>
              <a:rPr lang="en-US" altLang="zh-CN" sz="1800" dirty="0" smtClean="0"/>
              <a:t>Randomly sampling </a:t>
            </a:r>
            <a:r>
              <a:rPr lang="en-US" altLang="zh-CN" sz="1800" i="1" dirty="0" smtClean="0"/>
              <a:t>n</a:t>
            </a:r>
            <a:r>
              <a:rPr lang="en-US" altLang="zh-CN" sz="1800" dirty="0" smtClean="0"/>
              <a:t> surface points </a:t>
            </a:r>
          </a:p>
          <a:p>
            <a:pPr marL="648000"/>
            <a:r>
              <a:rPr lang="en-US" altLang="zh-CN" sz="1800" dirty="0" smtClean="0"/>
              <a:t>Computing </a:t>
            </a:r>
            <a:r>
              <a:rPr lang="en-US" altLang="zh-CN" sz="1800" i="1" dirty="0" smtClean="0"/>
              <a:t>n</a:t>
            </a:r>
            <a:r>
              <a:rPr lang="en-US" altLang="zh-CN" sz="1800" dirty="0" smtClean="0"/>
              <a:t> LSD descriptors  </a:t>
            </a:r>
          </a:p>
          <a:p>
            <a:pPr marL="648000"/>
            <a:r>
              <a:rPr lang="en-US" altLang="zh-CN" sz="1800" dirty="0" smtClean="0"/>
              <a:t>Selecting </a:t>
            </a:r>
            <a:r>
              <a:rPr lang="en-US" altLang="zh-CN" sz="1800" i="1" dirty="0" smtClean="0"/>
              <a:t>k</a:t>
            </a:r>
            <a:r>
              <a:rPr lang="en-US" altLang="zh-CN" sz="1800" dirty="0" smtClean="0"/>
              <a:t> characteristic ones by using </a:t>
            </a:r>
            <a:r>
              <a:rPr lang="en-US" altLang="zh-CN" sz="1800" i="1" dirty="0" smtClean="0"/>
              <a:t>k</a:t>
            </a:r>
            <a:r>
              <a:rPr lang="en-US" altLang="zh-CN" sz="1800" dirty="0" smtClean="0"/>
              <a:t>-means</a:t>
            </a:r>
          </a:p>
          <a:p>
            <a:r>
              <a:rPr lang="en-US" altLang="zh-CN" sz="2000" b="1" dirty="0" smtClean="0"/>
              <a:t>Matching</a:t>
            </a:r>
          </a:p>
          <a:p>
            <a:pPr marL="648000"/>
            <a:r>
              <a:rPr lang="en-US" altLang="zh-CN" sz="1800" dirty="0" smtClean="0"/>
              <a:t>Similarity comparison is analogous to </a:t>
            </a:r>
            <a:r>
              <a:rPr lang="en-US" sz="1800" dirty="0"/>
              <a:t>Bag of Geodesic </a:t>
            </a:r>
            <a:r>
              <a:rPr lang="en-US" sz="1800" dirty="0" smtClean="0"/>
              <a:t>Histograms algorithm </a:t>
            </a:r>
            <a:r>
              <a:rPr lang="en-US" altLang="zh-CN" sz="1800" dirty="0" smtClean="0"/>
              <a:t>by using the Hungarian algorithm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182743" cy="21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52513"/>
            <a:ext cx="8137525" cy="1728787"/>
          </a:xfrm>
        </p:spPr>
        <p:txBody>
          <a:bodyPr/>
          <a:lstStyle/>
          <a:p>
            <a:pPr eaLnBrk="1" hangingPunct="1"/>
            <a:r>
              <a:rPr lang="en-US" dirty="0" smtClean="0"/>
              <a:t>3D Model Retrieval Using a Hybrid </a:t>
            </a:r>
            <a:r>
              <a:rPr lang="en-US" dirty="0"/>
              <a:t>Shape Descriptor ZFDR</a:t>
            </a:r>
            <a:endParaRPr lang="el-GR" altLang="ja-JP" dirty="0" smtClean="0"/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124200"/>
            <a:ext cx="76327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dirty="0" smtClean="0">
                <a:ea typeface="ＭＳ Ｐゴシック" pitchFamily="34" charset="-128"/>
              </a:rPr>
              <a:t>Bo Li, Henry Johan</a:t>
            </a:r>
          </a:p>
          <a:p>
            <a:pPr algn="ctr" eaLnBrk="1" hangingPunct="1">
              <a:buFontTx/>
              <a:buNone/>
            </a:pPr>
            <a:r>
              <a:rPr lang="en-US" altLang="ja-JP" sz="2400" dirty="0" err="1" smtClean="0">
                <a:ea typeface="ＭＳ Ｐゴシック" pitchFamily="34" charset="-128"/>
              </a:rPr>
              <a:t>Nanyang</a:t>
            </a:r>
            <a:r>
              <a:rPr lang="en-US" altLang="ja-JP" sz="2400" dirty="0" smtClean="0">
                <a:ea typeface="ＭＳ Ｐゴシック" pitchFamily="34" charset="-128"/>
              </a:rPr>
              <a:t> Technological University, Singapore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895600" cy="107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ppt20D.tmp</Template>
  <TotalTime>12038</TotalTime>
  <Words>2324</Words>
  <Application>Microsoft Office PowerPoint</Application>
  <PresentationFormat>On-screen Show (4:3)</PresentationFormat>
  <Paragraphs>390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Civic</vt:lpstr>
      <vt:lpstr>数式</vt:lpstr>
      <vt:lpstr>SHREC’12 TRACK: Generic 3D Shape Retrieval</vt:lpstr>
      <vt:lpstr>Contributors</vt:lpstr>
      <vt:lpstr>Motivation</vt:lpstr>
      <vt:lpstr>Data Set</vt:lpstr>
      <vt:lpstr>PowerPoint Presentation</vt:lpstr>
      <vt:lpstr>3D Model Retrieval Using Local  Shape Distributions</vt:lpstr>
      <vt:lpstr>Local Shape Distribution Descriptor</vt:lpstr>
      <vt:lpstr>Feature Extraction and Similarity Matching</vt:lpstr>
      <vt:lpstr>3D Model Retrieval Using a Hybrid Shape Descriptor ZFDR</vt:lpstr>
      <vt:lpstr>PowerPoint Presentation</vt:lpstr>
      <vt:lpstr>PowerPoint Presentation</vt:lpstr>
      <vt:lpstr>3D Shape Recognition via 3D Spatial Pyramids</vt:lpstr>
      <vt:lpstr>PowerPoint Presentation</vt:lpstr>
      <vt:lpstr>PowerPoint Presentation</vt:lpstr>
      <vt:lpstr>PowerPoint Presentation</vt:lpstr>
      <vt:lpstr>Dense Voxel Spectrum Descriptor and Globally Enhanced Manifold Ranking</vt:lpstr>
      <vt:lpstr>Dense Voxel Spectrum Descriptor (DVD)</vt:lpstr>
      <vt:lpstr>PowerPoint Presentation</vt:lpstr>
      <vt:lpstr>Sum of Visual Distances</vt:lpstr>
      <vt:lpstr>A Quick Hack</vt:lpstr>
      <vt:lpstr>Dense SIFT (DSIFT) and Grid SIFT (GSIFT)</vt:lpstr>
      <vt:lpstr>One SIFT (1SIFT)</vt:lpstr>
      <vt:lpstr>Submissions</vt:lpstr>
      <vt:lpstr>Evaluation</vt:lpstr>
      <vt:lpstr>Results: Precision-Recall</vt:lpstr>
      <vt:lpstr>Results: Precision-Recall (Best Runs)</vt:lpstr>
      <vt:lpstr>Results: Other Six Metrics</vt:lpstr>
      <vt:lpstr>Results: Evaluation and Analysis</vt:lpstr>
      <vt:lpstr>Conclusions 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SHREC’09 TRACK: QUERYING WITH PARTIAL MODELS</dc:title>
  <dc:creator>Afzal Godil</dc:creator>
  <cp:lastModifiedBy>Li, Bo</cp:lastModifiedBy>
  <cp:revision>291</cp:revision>
  <dcterms:created xsi:type="dcterms:W3CDTF">2009-03-09T18:21:29Z</dcterms:created>
  <dcterms:modified xsi:type="dcterms:W3CDTF">2012-04-18T20:36:08Z</dcterms:modified>
</cp:coreProperties>
</file>