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0"/>
  </p:notesMasterIdLst>
  <p:handoutMasterIdLst>
    <p:handoutMasterId r:id="rId21"/>
  </p:handoutMasterIdLst>
  <p:sldIdLst>
    <p:sldId id="256" r:id="rId2"/>
    <p:sldId id="499" r:id="rId3"/>
    <p:sldId id="474" r:id="rId4"/>
    <p:sldId id="418" r:id="rId5"/>
    <p:sldId id="467" r:id="rId6"/>
    <p:sldId id="478" r:id="rId7"/>
    <p:sldId id="479" r:id="rId8"/>
    <p:sldId id="480" r:id="rId9"/>
    <p:sldId id="481" r:id="rId10"/>
    <p:sldId id="482" r:id="rId11"/>
    <p:sldId id="483" r:id="rId12"/>
    <p:sldId id="484" r:id="rId13"/>
    <p:sldId id="485" r:id="rId14"/>
    <p:sldId id="486" r:id="rId15"/>
    <p:sldId id="487" r:id="rId16"/>
    <p:sldId id="488" r:id="rId17"/>
    <p:sldId id="500" r:id="rId18"/>
    <p:sldId id="501" r:id="rId19"/>
  </p:sldIdLst>
  <p:sldSz cx="9144000" cy="6858000" type="screen4x3"/>
  <p:notesSz cx="10234613" cy="70993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FF33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80148" autoAdjust="0"/>
  </p:normalViewPr>
  <p:slideViewPr>
    <p:cSldViewPr>
      <p:cViewPr>
        <p:scale>
          <a:sx n="50" d="100"/>
          <a:sy n="50" d="100"/>
        </p:scale>
        <p:origin x="-1758" y="-888"/>
      </p:cViewPr>
      <p:guideLst>
        <p:guide orient="horz" pos="2160"/>
        <p:guide pos="2880"/>
      </p:guideLst>
    </p:cSldViewPr>
  </p:slideViewPr>
  <p:outlineViewPr>
    <p:cViewPr>
      <p:scale>
        <a:sx n="33" d="100"/>
        <a:sy n="33" d="100"/>
      </p:scale>
      <p:origin x="0" y="18078"/>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354965"/>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797245" y="0"/>
            <a:ext cx="4434999" cy="354965"/>
          </a:xfrm>
          <a:prstGeom prst="rect">
            <a:avLst/>
          </a:prstGeom>
        </p:spPr>
        <p:txBody>
          <a:bodyPr vert="horz" lIns="96661" tIns="48331" rIns="96661" bIns="48331" rtlCol="0"/>
          <a:lstStyle>
            <a:lvl1pPr algn="r">
              <a:defRPr sz="1300"/>
            </a:lvl1pPr>
          </a:lstStyle>
          <a:p>
            <a:fld id="{A27C8CA8-71C5-420E-932F-C893E2BDBA2C}" type="datetimeFigureOut">
              <a:rPr lang="en-US" smtClean="0"/>
              <a:pPr/>
              <a:t>1/29/2015</a:t>
            </a:fld>
            <a:endParaRPr lang="en-US"/>
          </a:p>
        </p:txBody>
      </p:sp>
      <p:sp>
        <p:nvSpPr>
          <p:cNvPr id="4" name="Footer Placeholder 3"/>
          <p:cNvSpPr>
            <a:spLocks noGrp="1"/>
          </p:cNvSpPr>
          <p:nvPr>
            <p:ph type="ftr" sz="quarter" idx="2"/>
          </p:nvPr>
        </p:nvSpPr>
        <p:spPr>
          <a:xfrm>
            <a:off x="0" y="6743103"/>
            <a:ext cx="4434999" cy="354965"/>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797245" y="6743103"/>
            <a:ext cx="4434999" cy="354965"/>
          </a:xfrm>
          <a:prstGeom prst="rect">
            <a:avLst/>
          </a:prstGeom>
        </p:spPr>
        <p:txBody>
          <a:bodyPr vert="horz" lIns="96661" tIns="48331" rIns="96661" bIns="48331" rtlCol="0" anchor="b"/>
          <a:lstStyle>
            <a:lvl1pPr algn="r">
              <a:defRPr sz="1300"/>
            </a:lvl1pPr>
          </a:lstStyle>
          <a:p>
            <a:fld id="{451D48FE-BF3D-4DE7-946E-083291B71F8A}" type="slidenum">
              <a:rPr lang="en-US" smtClean="0"/>
              <a:pPr/>
              <a:t>‹#›</a:t>
            </a:fld>
            <a:endParaRPr lang="en-US"/>
          </a:p>
        </p:txBody>
      </p:sp>
    </p:spTree>
    <p:extLst>
      <p:ext uri="{BB962C8B-B14F-4D97-AF65-F5344CB8AC3E}">
        <p14:creationId xmlns:p14="http://schemas.microsoft.com/office/powerpoint/2010/main" val="1036360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354965"/>
          </a:xfrm>
          <a:prstGeom prst="rect">
            <a:avLst/>
          </a:prstGeom>
        </p:spPr>
        <p:txBody>
          <a:bodyPr vert="horz" wrap="square" lIns="96661" tIns="48331" rIns="96661" bIns="48331" numCol="1" anchor="t" anchorCtr="0" compatLnSpc="1">
            <a:prstTxWarp prst="textNoShape">
              <a:avLst/>
            </a:prstTxWarp>
          </a:bodyPr>
          <a:lstStyle>
            <a:lvl1pPr>
              <a:defRPr sz="1300">
                <a:latin typeface="Calibri" pitchFamily="34" charset="0"/>
                <a:ea typeface="+mn-ea"/>
              </a:defRPr>
            </a:lvl1pPr>
          </a:lstStyle>
          <a:p>
            <a:pPr>
              <a:defRPr/>
            </a:pPr>
            <a:endParaRPr lang="zh-CN" altLang="en-US"/>
          </a:p>
        </p:txBody>
      </p:sp>
      <p:sp>
        <p:nvSpPr>
          <p:cNvPr id="3" name="Date Placeholder 2"/>
          <p:cNvSpPr>
            <a:spLocks noGrp="1"/>
          </p:cNvSpPr>
          <p:nvPr>
            <p:ph type="dt" idx="1"/>
          </p:nvPr>
        </p:nvSpPr>
        <p:spPr>
          <a:xfrm>
            <a:off x="5797245" y="0"/>
            <a:ext cx="4434999" cy="35496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ea typeface="+mn-ea"/>
              </a:defRPr>
            </a:lvl1pPr>
          </a:lstStyle>
          <a:p>
            <a:pPr>
              <a:defRPr/>
            </a:pPr>
            <a:fld id="{DA7393E9-4810-470A-A67C-4F21E5A8CBF4}" type="datetimeFigureOut">
              <a:rPr lang="zh-CN" altLang="en-US"/>
              <a:pPr>
                <a:defRPr/>
              </a:pPr>
              <a:t>2015/1/29</a:t>
            </a:fld>
            <a:endParaRPr lang="en-US" altLang="zh-CN"/>
          </a:p>
        </p:txBody>
      </p:sp>
      <p:sp>
        <p:nvSpPr>
          <p:cNvPr id="4" name="Slide Image Placeholder 3"/>
          <p:cNvSpPr>
            <a:spLocks noGrp="1" noRot="1" noChangeAspect="1"/>
          </p:cNvSpPr>
          <p:nvPr>
            <p:ph type="sldImg" idx="2"/>
          </p:nvPr>
        </p:nvSpPr>
        <p:spPr>
          <a:xfrm>
            <a:off x="3343275" y="533400"/>
            <a:ext cx="3549650" cy="266223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1023462" y="3372168"/>
            <a:ext cx="8187690" cy="3194685"/>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743103"/>
            <a:ext cx="4434999" cy="354965"/>
          </a:xfrm>
          <a:prstGeom prst="rect">
            <a:avLst/>
          </a:prstGeom>
        </p:spPr>
        <p:txBody>
          <a:bodyPr vert="horz" wrap="square" lIns="96661" tIns="48331" rIns="96661" bIns="48331" numCol="1" anchor="b" anchorCtr="0" compatLnSpc="1">
            <a:prstTxWarp prst="textNoShape">
              <a:avLst/>
            </a:prstTxWarp>
          </a:bodyPr>
          <a:lstStyle>
            <a:lvl1pPr>
              <a:defRPr sz="1300">
                <a:latin typeface="Calibri" pitchFamily="34" charset="0"/>
                <a:ea typeface="+mn-ea"/>
              </a:defRPr>
            </a:lvl1pPr>
          </a:lstStyle>
          <a:p>
            <a:pPr>
              <a:defRPr/>
            </a:pPr>
            <a:endParaRPr lang="zh-CN" altLang="en-US"/>
          </a:p>
        </p:txBody>
      </p:sp>
      <p:sp>
        <p:nvSpPr>
          <p:cNvPr id="7" name="Slide Number Placeholder 6"/>
          <p:cNvSpPr>
            <a:spLocks noGrp="1"/>
          </p:cNvSpPr>
          <p:nvPr>
            <p:ph type="sldNum" sz="quarter" idx="5"/>
          </p:nvPr>
        </p:nvSpPr>
        <p:spPr>
          <a:xfrm>
            <a:off x="5797245" y="6743103"/>
            <a:ext cx="4434999" cy="35496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ea typeface="+mn-ea"/>
              </a:defRPr>
            </a:lvl1pPr>
          </a:lstStyle>
          <a:p>
            <a:pPr>
              <a:defRPr/>
            </a:pPr>
            <a:fld id="{8B6601CA-B457-4690-A27D-A5BDA3913E72}" type="slidenum">
              <a:rPr lang="zh-CN" altLang="en-US"/>
              <a:pPr>
                <a:defRPr/>
              </a:pPr>
              <a:t>‹#›</a:t>
            </a:fld>
            <a:endParaRPr lang="en-US" altLang="zh-CN"/>
          </a:p>
        </p:txBody>
      </p:sp>
    </p:spTree>
    <p:extLst>
      <p:ext uri="{BB962C8B-B14F-4D97-AF65-F5344CB8AC3E}">
        <p14:creationId xmlns:p14="http://schemas.microsoft.com/office/powerpoint/2010/main" val="31534722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baseline="0" smtClean="0"/>
              <a:t>The </a:t>
            </a:r>
            <a:r>
              <a:rPr lang="en-US" altLang="zh-CN" baseline="0" dirty="0" smtClean="0"/>
              <a:t>paper proposes an Efficient View-Based 3D Reflection Symmetry Detection algorithm. The authors are from Texas State University and </a:t>
            </a:r>
            <a:r>
              <a:rPr lang="en-US" altLang="zh-CN" baseline="0" dirty="0" err="1" smtClean="0"/>
              <a:t>Fraunhofer</a:t>
            </a:r>
            <a:r>
              <a:rPr lang="en-US" altLang="zh-CN" baseline="0" dirty="0" smtClean="0"/>
              <a:t> IDM@NTU.</a:t>
            </a:r>
          </a:p>
        </p:txBody>
      </p:sp>
      <p:sp>
        <p:nvSpPr>
          <p:cNvPr id="11267" name="Slide Number Placeholder 3"/>
          <p:cNvSpPr>
            <a:spLocks noGrp="1"/>
          </p:cNvSpPr>
          <p:nvPr>
            <p:ph type="sldNum" sz="quarter" idx="5"/>
          </p:nvPr>
        </p:nvSpPr>
        <p:spPr bwMode="auto">
          <a:ln>
            <a:miter lim="800000"/>
            <a:headEnd/>
            <a:tailEnd/>
          </a:ln>
        </p:spPr>
        <p:txBody>
          <a:bodyPr/>
          <a:lstStyle/>
          <a:p>
            <a:pPr>
              <a:defRPr/>
            </a:pPr>
            <a:fld id="{BA711C1C-803D-4239-9AFD-0B4396922125}" type="slidenum">
              <a:rPr lang="zh-CN" altLang="en-US" smtClean="0"/>
              <a:pPr>
                <a:defRPr/>
              </a:pPr>
              <a:t>1</a:t>
            </a:fld>
            <a:endParaRPr lang="en-US" altLang="zh-CN" dirty="0" smtClean="0"/>
          </a:p>
        </p:txBody>
      </p:sp>
    </p:spTree>
    <p:extLst>
      <p:ext uri="{BB962C8B-B14F-4D97-AF65-F5344CB8AC3E}">
        <p14:creationId xmlns:p14="http://schemas.microsoft.com/office/powerpoint/2010/main" val="3009993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400" baseline="0" dirty="0" smtClean="0">
                <a:solidFill>
                  <a:schemeClr val="tx1"/>
                </a:solidFill>
              </a:rPr>
              <a:t>The visual explanation and the code are illustrated here.</a:t>
            </a:r>
          </a:p>
          <a:p>
            <a:endParaRPr lang="en-US" sz="2400" baseline="0" dirty="0" smtClean="0">
              <a:solidFill>
                <a:schemeClr val="tx1"/>
              </a:solidFill>
            </a:endParaRPr>
          </a:p>
          <a:p>
            <a:endParaRPr lang="en-US" sz="2400" baseline="0" dirty="0" smtClean="0">
              <a:solidFill>
                <a:schemeClr val="tx1"/>
              </a:solidFill>
            </a:endParaRPr>
          </a:p>
          <a:p>
            <a:r>
              <a:rPr lang="en-US" sz="2400" baseline="0" dirty="0" smtClean="0">
                <a:solidFill>
                  <a:schemeClr val="tx1"/>
                </a:solidFill>
              </a:rPr>
              <a:t>We detect the symmetry planes based on iterative feature pairing: first select two matched viewpoints, then based on these two viewpoints compute a candidate symmetry plane, next we verify other symmetric viewpoints w.r.t the plan to see whether they are matched. Based on the voting scheme, we detect the symmetry planes.</a:t>
            </a:r>
            <a:endParaRPr lang="en-US" sz="2400" dirty="0" smtClean="0">
              <a:solidFill>
                <a:schemeClr val="tx1"/>
              </a:solidFill>
            </a:endParaRPr>
          </a:p>
          <a:p>
            <a:endParaRPr lang="en-US" sz="2100" dirty="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10</a:t>
            </a:fld>
            <a:endParaRPr lang="en-US" altLang="zh-CN" smtClean="0"/>
          </a:p>
        </p:txBody>
      </p:sp>
    </p:spTree>
    <p:extLst>
      <p:ext uri="{BB962C8B-B14F-4D97-AF65-F5344CB8AC3E}">
        <p14:creationId xmlns:p14="http://schemas.microsoft.com/office/powerpoint/2010/main" val="121637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r>
              <a:rPr lang="en-US" altLang="zh-CN" sz="1700" dirty="0" smtClean="0">
                <a:cs typeface="Times New Roman" pitchFamily="18" charset="0"/>
              </a:rPr>
              <a:t>We perform</a:t>
            </a:r>
            <a:r>
              <a:rPr lang="en-US" altLang="zh-CN" sz="1700" baseline="0" dirty="0" smtClean="0">
                <a:cs typeface="Times New Roman" pitchFamily="18" charset="0"/>
              </a:rPr>
              <a:t> experiments </a:t>
            </a:r>
            <a:r>
              <a:rPr lang="en-US" altLang="zh-CN" sz="1700" baseline="0" dirty="0" err="1" smtClean="0">
                <a:cs typeface="Times New Roman" pitchFamily="18" charset="0"/>
              </a:rPr>
              <a:t>w.r.t</a:t>
            </a:r>
            <a:r>
              <a:rPr lang="en-US" altLang="zh-CN" sz="1700" baseline="0" dirty="0" smtClean="0">
                <a:cs typeface="Times New Roman" pitchFamily="18" charset="0"/>
              </a:rPr>
              <a:t> efficiency, accuracy and dataset-level detection rate. </a:t>
            </a:r>
          </a:p>
          <a:p>
            <a:pPr eaLnBrk="1" hangingPunct="1">
              <a:lnSpc>
                <a:spcPct val="70000"/>
              </a:lnSpc>
              <a:buFont typeface="Wingdings 2" pitchFamily="18" charset="2"/>
              <a:buNone/>
            </a:pPr>
            <a:endParaRPr lang="en-US" altLang="zh-CN" sz="1700" baseline="0" dirty="0" smtClean="0">
              <a:cs typeface="Times New Roman" pitchFamily="18" charset="0"/>
            </a:endParaRPr>
          </a:p>
          <a:p>
            <a:pPr eaLnBrk="1" hangingPunct="1">
              <a:lnSpc>
                <a:spcPct val="70000"/>
              </a:lnSpc>
              <a:buFont typeface="Wingdings 2" pitchFamily="18" charset="2"/>
              <a:buNone/>
            </a:pPr>
            <a:r>
              <a:rPr lang="en-US" altLang="zh-CN" sz="1700" dirty="0" smtClean="0">
                <a:cs typeface="Times New Roman" pitchFamily="18" charset="0"/>
              </a:rPr>
              <a:t>&lt;Since time</a:t>
            </a:r>
            <a:r>
              <a:rPr lang="en-US" altLang="zh-CN" sz="1700" baseline="0" dirty="0" smtClean="0">
                <a:cs typeface="Times New Roman" pitchFamily="18" charset="0"/>
              </a:rPr>
              <a:t> is limited, we skip the robustness experiments part and let audience refer to the paper for details.&gt;</a:t>
            </a:r>
          </a:p>
          <a:p>
            <a:pPr eaLnBrk="1" hangingPunct="1">
              <a:lnSpc>
                <a:spcPct val="70000"/>
              </a:lnSpc>
              <a:buFont typeface="Wingdings 2" pitchFamily="18" charset="2"/>
              <a:buNone/>
            </a:pPr>
            <a:endParaRPr lang="en-US" altLang="zh-CN" sz="1700" baseline="0" dirty="0" smtClean="0">
              <a:cs typeface="Times New Roman" pitchFamily="18" charset="0"/>
            </a:endParaRPr>
          </a:p>
          <a:p>
            <a:pPr eaLnBrk="1" hangingPunct="1">
              <a:lnSpc>
                <a:spcPct val="70000"/>
              </a:lnSpc>
              <a:buFont typeface="Wingdings 2" pitchFamily="18" charset="2"/>
              <a:buNone/>
            </a:pPr>
            <a:endParaRPr lang="en-US" altLang="zh-CN" sz="17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11</a:t>
            </a:fld>
            <a:endParaRPr lang="en-US" altLang="zh-CN" smtClean="0"/>
          </a:p>
        </p:txBody>
      </p:sp>
    </p:spTree>
    <p:extLst>
      <p:ext uri="{BB962C8B-B14F-4D97-AF65-F5344CB8AC3E}">
        <p14:creationId xmlns:p14="http://schemas.microsoft.com/office/powerpoint/2010/main" val="1848017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dirty="0" smtClean="0">
                <a:cs typeface="Times New Roman" pitchFamily="18" charset="0"/>
              </a:rPr>
              <a:t>We Compare ours with two state-of-the-art approaches</a:t>
            </a:r>
          </a:p>
          <a:p>
            <a:pPr lvl="1">
              <a:spcBef>
                <a:spcPts val="600"/>
              </a:spcBef>
              <a:spcAft>
                <a:spcPts val="600"/>
              </a:spcAft>
              <a:buFont typeface="Courier New" pitchFamily="49" charset="0"/>
              <a:buChar char="o"/>
            </a:pPr>
            <a:r>
              <a:rPr lang="en-US" sz="1800" dirty="0" smtClean="0">
                <a:solidFill>
                  <a:schemeClr val="tx1"/>
                </a:solidFill>
              </a:rPr>
              <a:t>Mean shift [</a:t>
            </a:r>
            <a:r>
              <a:rPr lang="en-US" sz="1800" dirty="0" err="1" smtClean="0">
                <a:solidFill>
                  <a:schemeClr val="tx1"/>
                </a:solidFill>
              </a:rPr>
              <a:t>Mitra</a:t>
            </a:r>
            <a:r>
              <a:rPr lang="en-US" sz="1800" dirty="0" smtClean="0">
                <a:solidFill>
                  <a:schemeClr val="tx1"/>
                </a:solidFill>
              </a:rPr>
              <a:t> et al. 2006] </a:t>
            </a:r>
          </a:p>
          <a:p>
            <a:pPr lvl="1">
              <a:spcBef>
                <a:spcPts val="600"/>
              </a:spcBef>
              <a:spcAft>
                <a:spcPts val="600"/>
              </a:spcAft>
              <a:buFont typeface="Courier New" pitchFamily="49" charset="0"/>
              <a:buChar char="o"/>
            </a:pPr>
            <a:r>
              <a:rPr lang="en-US" sz="1800" dirty="0" smtClean="0">
                <a:solidFill>
                  <a:schemeClr val="tx1"/>
                </a:solidFill>
              </a:rPr>
              <a:t>3D Hough [</a:t>
            </a:r>
            <a:r>
              <a:rPr lang="en-US" sz="1800" dirty="0" err="1" smtClean="0">
                <a:solidFill>
                  <a:schemeClr val="tx1"/>
                </a:solidFill>
              </a:rPr>
              <a:t>Cailliere</a:t>
            </a:r>
            <a:r>
              <a:rPr lang="en-US" sz="1800" dirty="0" smtClean="0">
                <a:solidFill>
                  <a:schemeClr val="tx1"/>
                </a:solidFill>
              </a:rPr>
              <a:t> et al. 2008]</a:t>
            </a:r>
          </a:p>
          <a:p>
            <a:r>
              <a:rPr lang="en-US" sz="2000" b="0" baseline="0" dirty="0" smtClean="0">
                <a:solidFill>
                  <a:schemeClr val="tx1"/>
                </a:solidFill>
              </a:rPr>
              <a:t>We f</a:t>
            </a:r>
            <a:r>
              <a:rPr lang="en-US" sz="2000" b="0" dirty="0" smtClean="0">
                <a:solidFill>
                  <a:schemeClr val="tx1"/>
                </a:solidFill>
              </a:rPr>
              <a:t>ocus on the change of the </a:t>
            </a:r>
            <a:r>
              <a:rPr lang="en-US" sz="2000" dirty="0" smtClean="0">
                <a:solidFill>
                  <a:schemeClr val="tx1"/>
                </a:solidFill>
              </a:rPr>
              <a:t>running time </a:t>
            </a:r>
            <a:r>
              <a:rPr lang="en-US" sz="2000" dirty="0" err="1" smtClean="0">
                <a:solidFill>
                  <a:schemeClr val="tx1"/>
                </a:solidFill>
              </a:rPr>
              <a:t>w.r.t</a:t>
            </a:r>
            <a:r>
              <a:rPr lang="en-US" sz="2000" dirty="0" smtClean="0">
                <a:solidFill>
                  <a:schemeClr val="tx1"/>
                </a:solidFill>
              </a:rPr>
              <a:t> the increase in #vertices </a:t>
            </a:r>
            <a:r>
              <a:rPr lang="en-US" sz="2000" dirty="0" smtClean="0">
                <a:solidFill>
                  <a:srgbClr val="FF0000"/>
                </a:solidFill>
              </a:rPr>
              <a:t>(see</a:t>
            </a:r>
            <a:r>
              <a:rPr lang="en-US" sz="2000" baseline="0" dirty="0" smtClean="0">
                <a:solidFill>
                  <a:srgbClr val="FF0000"/>
                </a:solidFill>
              </a:rPr>
              <a:t> the tendency of the time increase in each row</a:t>
            </a:r>
            <a:r>
              <a:rPr lang="en-US" sz="2000" dirty="0" smtClean="0">
                <a:solidFill>
                  <a:srgbClr val="FF0000"/>
                </a:solidFill>
              </a:rPr>
              <a:t>)</a:t>
            </a:r>
            <a:endParaRPr lang="en-US" sz="2000" dirty="0" smtClean="0">
              <a:solidFill>
                <a:schemeClr val="tx1"/>
              </a:solidFill>
            </a:endParaRPr>
          </a:p>
          <a:p>
            <a:r>
              <a:rPr lang="en-US" sz="2000" b="1" dirty="0" smtClean="0"/>
              <a:t>We find</a:t>
            </a:r>
            <a:r>
              <a:rPr lang="en-US" sz="2000" b="1" baseline="0" dirty="0" smtClean="0"/>
              <a:t> that </a:t>
            </a:r>
            <a:r>
              <a:rPr lang="en-US" sz="2000" dirty="0" smtClean="0"/>
              <a:t>ours has better efficiency in terms of </a:t>
            </a:r>
            <a:r>
              <a:rPr lang="en-US" sz="2000" dirty="0" smtClean="0">
                <a:solidFill>
                  <a:srgbClr val="FF0000"/>
                </a:solidFill>
              </a:rPr>
              <a:t>scalability to #vertices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is mainly because the computational time of our view-based approach does not increase linearly with the increase in the number of vertices since we</a:t>
            </a:r>
          </a:p>
          <a:p>
            <a:r>
              <a:rPr lang="en-US" sz="1200" kern="1200" baseline="0" dirty="0" smtClean="0">
                <a:solidFill>
                  <a:schemeClr val="tx1"/>
                </a:solidFill>
                <a:latin typeface="+mn-lt"/>
                <a:ea typeface="+mn-ea"/>
                <a:cs typeface="+mn-cs"/>
              </a:rPr>
              <a:t>just render the 3D model first and detect its symmetry only based on the rendered views.</a:t>
            </a:r>
            <a:endParaRPr lang="en-US" altLang="zh-CN" sz="17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12</a:t>
            </a:fld>
            <a:endParaRPr lang="en-US" altLang="zh-CN" smtClean="0"/>
          </a:p>
        </p:txBody>
      </p:sp>
    </p:spTree>
    <p:extLst>
      <p:ext uri="{BB962C8B-B14F-4D97-AF65-F5344CB8AC3E}">
        <p14:creationId xmlns:p14="http://schemas.microsoft.com/office/powerpoint/2010/main" val="125353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Next we compare the accuracy of the detected symmetry planes.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measure the accuracy of the detected symmetry planes, we adopt the mean and maximum distance errors developed in Metro. It also shows better accuracy than Mean Shift and 3D Hough. </a:t>
            </a:r>
            <a:endParaRPr lang="en-US" altLang="zh-CN" sz="17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13</a:t>
            </a:fld>
            <a:endParaRPr lang="en-US" altLang="zh-CN" smtClean="0"/>
          </a:p>
        </p:txBody>
      </p:sp>
    </p:spTree>
    <p:extLst>
      <p:ext uri="{BB962C8B-B14F-4D97-AF65-F5344CB8AC3E}">
        <p14:creationId xmlns:p14="http://schemas.microsoft.com/office/powerpoint/2010/main" val="2924784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We also find that our approach can simultaneously detect multiple symmetry planes for certain types of meshes, such as the Eight, Skyscraper, Bottle,</a:t>
            </a:r>
          </a:p>
          <a:p>
            <a:r>
              <a:rPr lang="en-US" sz="1200" kern="1200" baseline="0" dirty="0" smtClean="0">
                <a:solidFill>
                  <a:schemeClr val="tx1"/>
                </a:solidFill>
                <a:latin typeface="+mn-lt"/>
                <a:ea typeface="+mn-ea"/>
                <a:cs typeface="+mn-cs"/>
              </a:rPr>
              <a:t>Cup, Desk Lamp, and Sword models. &lt;show in the left&gt;</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While, due to the </a:t>
            </a:r>
            <a:r>
              <a:rPr lang="en-US" sz="1200" kern="1200" baseline="0" dirty="0" smtClean="0">
                <a:solidFill>
                  <a:schemeClr val="tx1"/>
                </a:solidFill>
                <a:latin typeface="+mn-lt"/>
                <a:ea typeface="+mn-ea"/>
                <a:cs typeface="+mn-cs"/>
              </a:rPr>
              <a:t>limitation of CPCA and the sensitivity property to minor changes of the viewpoint entropy feature, there are a few fail cases or certain</a:t>
            </a:r>
          </a:p>
          <a:p>
            <a:r>
              <a:rPr lang="en-US" sz="1200" kern="1200" baseline="0" dirty="0" smtClean="0">
                <a:solidFill>
                  <a:schemeClr val="tx1"/>
                </a:solidFill>
                <a:latin typeface="+mn-lt"/>
                <a:ea typeface="+mn-ea"/>
                <a:cs typeface="+mn-cs"/>
              </a:rPr>
              <a:t>cases where the proposed method can only partially determine a set of reflection planes. Some examples are shown in right. </a:t>
            </a:r>
          </a:p>
          <a:p>
            <a:endParaRPr lang="en-US" altLang="zh-CN"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example, because of non-uniform triangulation, the cube model cannot be perfectly aligned with CPCA, resulting in the unsuccessful symmetry</a:t>
            </a:r>
          </a:p>
          <a:p>
            <a:r>
              <a:rPr lang="en-US" sz="1200" kern="1200" baseline="0" dirty="0" smtClean="0">
                <a:solidFill>
                  <a:schemeClr val="tx1"/>
                </a:solidFill>
                <a:latin typeface="+mn-lt"/>
                <a:ea typeface="+mn-ea"/>
                <a:cs typeface="+mn-cs"/>
              </a:rPr>
              <a:t>plane detection. </a:t>
            </a:r>
            <a:endParaRPr lang="en-US" altLang="zh-CN" sz="17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14</a:t>
            </a:fld>
            <a:endParaRPr lang="en-US" altLang="zh-CN" smtClean="0"/>
          </a:p>
        </p:txBody>
      </p:sp>
    </p:spTree>
    <p:extLst>
      <p:ext uri="{BB962C8B-B14F-4D97-AF65-F5344CB8AC3E}">
        <p14:creationId xmlns:p14="http://schemas.microsoft.com/office/powerpoint/2010/main" val="1740234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r>
              <a:rPr lang="en-US" altLang="zh-CN" sz="1700" dirty="0" smtClean="0">
                <a:cs typeface="Times New Roman" pitchFamily="18" charset="0"/>
              </a:rPr>
              <a:t>However, we found that our algorithm can successfully detect the symmetry</a:t>
            </a:r>
            <a:r>
              <a:rPr lang="en-US" altLang="zh-CN" sz="1700" baseline="0" dirty="0" smtClean="0">
                <a:cs typeface="Times New Roman" pitchFamily="18" charset="0"/>
              </a:rPr>
              <a:t> planes of most models that are not perfectly aligned with CPCA.</a:t>
            </a:r>
          </a:p>
          <a:p>
            <a:pPr eaLnBrk="1" hangingPunct="1">
              <a:lnSpc>
                <a:spcPct val="70000"/>
              </a:lnSpc>
              <a:buFont typeface="Wingdings 2" pitchFamily="18" charset="2"/>
              <a:buNone/>
            </a:pPr>
            <a:endParaRPr lang="en-US" altLang="zh-CN" sz="1700" baseline="0" dirty="0" smtClean="0">
              <a:cs typeface="Times New Roman" pitchFamily="18" charset="0"/>
            </a:endParaRPr>
          </a:p>
          <a:p>
            <a:pPr marL="0" marR="0" lvl="2" indent="0" algn="l" defTabSz="914400" rtl="0" eaLnBrk="1" fontAlgn="base" latinLnBrk="0" hangingPunct="1">
              <a:lnSpc>
                <a:spcPct val="70000"/>
              </a:lnSpc>
              <a:spcBef>
                <a:spcPct val="30000"/>
              </a:spcBef>
              <a:spcAft>
                <a:spcPct val="0"/>
              </a:spcAft>
              <a:buClrTx/>
              <a:buSzTx/>
              <a:buFont typeface="Wingdings 2" pitchFamily="18" charset="2"/>
              <a:buNone/>
              <a:tabLst/>
              <a:defRPr/>
            </a:pPr>
            <a:r>
              <a:rPr lang="en-US" altLang="zh-CN" sz="1700" baseline="0" dirty="0" smtClean="0">
                <a:cs typeface="Times New Roman" pitchFamily="18" charset="0"/>
              </a:rPr>
              <a:t>For example, the d</a:t>
            </a:r>
            <a:r>
              <a:rPr lang="en-US" sz="1600" dirty="0" smtClean="0"/>
              <a:t>etection rates for: Mug</a:t>
            </a:r>
            <a:r>
              <a:rPr lang="en-US" sz="1600" baseline="0" dirty="0" smtClean="0"/>
              <a:t> is</a:t>
            </a:r>
            <a:r>
              <a:rPr lang="en-US" sz="1600" dirty="0" smtClean="0"/>
              <a:t> 7</a:t>
            </a:r>
            <a:r>
              <a:rPr lang="en-US" sz="1600" baseline="0" dirty="0" smtClean="0"/>
              <a:t> by </a:t>
            </a:r>
            <a:r>
              <a:rPr lang="en-US" sz="1600" dirty="0" smtClean="0"/>
              <a:t>8, </a:t>
            </a:r>
            <a:r>
              <a:rPr lang="en-US" sz="1600" dirty="0" err="1" smtClean="0"/>
              <a:t>NonWheelChair</a:t>
            </a:r>
            <a:r>
              <a:rPr lang="en-US" sz="1600" dirty="0" smtClean="0"/>
              <a:t>: 18</a:t>
            </a:r>
            <a:r>
              <a:rPr lang="en-US" sz="1600" baseline="0" dirty="0" smtClean="0"/>
              <a:t> by </a:t>
            </a:r>
            <a:r>
              <a:rPr lang="en-US" sz="1600" dirty="0" smtClean="0"/>
              <a:t>19, </a:t>
            </a:r>
            <a:r>
              <a:rPr lang="en-US" sz="1600" dirty="0" err="1" smtClean="0"/>
              <a:t>WheelChair</a:t>
            </a:r>
            <a:r>
              <a:rPr lang="en-US" sz="1600" dirty="0" smtClean="0"/>
              <a:t>: 6</a:t>
            </a:r>
            <a:r>
              <a:rPr lang="en-US" sz="1600" baseline="0" dirty="0" smtClean="0"/>
              <a:t> by </a:t>
            </a:r>
            <a:r>
              <a:rPr lang="en-US" sz="1600" dirty="0" smtClean="0"/>
              <a:t>7</a:t>
            </a:r>
          </a:p>
          <a:p>
            <a:pPr eaLnBrk="1" hangingPunct="1">
              <a:lnSpc>
                <a:spcPct val="70000"/>
              </a:lnSpc>
              <a:buFont typeface="Wingdings 2" pitchFamily="18" charset="2"/>
              <a:buNone/>
            </a:pPr>
            <a:endParaRPr lang="en-US" altLang="zh-CN" sz="17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15</a:t>
            </a:fld>
            <a:endParaRPr lang="en-US" altLang="zh-CN" smtClean="0"/>
          </a:p>
        </p:txBody>
      </p:sp>
    </p:spTree>
    <p:extLst>
      <p:ext uri="{BB962C8B-B14F-4D97-AF65-F5344CB8AC3E}">
        <p14:creationId xmlns:p14="http://schemas.microsoft.com/office/powerpoint/2010/main" val="2888048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Finally, we evaluate the overall performance on a dataset level.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test on the first 200 models of the </a:t>
            </a:r>
            <a:r>
              <a:rPr lang="da-DK" sz="1200" kern="1200" baseline="0" dirty="0" smtClean="0">
                <a:solidFill>
                  <a:schemeClr val="tx1"/>
                </a:solidFill>
                <a:latin typeface="+mn-lt"/>
                <a:ea typeface="+mn-ea"/>
                <a:cs typeface="+mn-cs"/>
              </a:rPr>
              <a:t>NIST benchmark and </a:t>
            </a:r>
            <a:r>
              <a:rPr lang="en-US" sz="1200" kern="1200" baseline="0" dirty="0" smtClean="0">
                <a:solidFill>
                  <a:schemeClr val="tx1"/>
                </a:solidFill>
                <a:latin typeface="+mn-lt"/>
                <a:ea typeface="+mn-ea"/>
                <a:cs typeface="+mn-cs"/>
              </a:rPr>
              <a:t>examine each detected symmetry plane to see whether it is a </a:t>
            </a:r>
          </a:p>
          <a:p>
            <a:endParaRPr lang="en-US" sz="1200" kern="1200" baseline="0" dirty="0" smtClean="0">
              <a:solidFill>
                <a:schemeClr val="tx1"/>
              </a:solidFill>
              <a:latin typeface="+mn-lt"/>
              <a:ea typeface="+mn-ea"/>
              <a:cs typeface="+mn-cs"/>
            </a:endParaRPr>
          </a:p>
          <a:p>
            <a:r>
              <a:rPr lang="en-US" sz="1200" b="1" dirty="0" smtClean="0">
                <a:solidFill>
                  <a:schemeClr val="tx1"/>
                </a:solidFill>
              </a:rPr>
              <a:t>True Positive (TP):</a:t>
            </a:r>
            <a:r>
              <a:rPr lang="en-US" sz="1200" kern="1200" baseline="0" dirty="0" smtClean="0">
                <a:solidFill>
                  <a:schemeClr val="tx1"/>
                </a:solidFill>
                <a:latin typeface="+mn-lt"/>
                <a:ea typeface="+mn-ea"/>
                <a:cs typeface="+mn-cs"/>
              </a:rPr>
              <a:t>that is, </a:t>
            </a:r>
            <a:r>
              <a:rPr lang="en-US" sz="1200" dirty="0" smtClean="0">
                <a:solidFill>
                  <a:schemeClr val="tx1"/>
                </a:solidFill>
              </a:rPr>
              <a:t>detected a symmetry plane of a symmetric model </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or </a:t>
            </a:r>
            <a:r>
              <a:rPr lang="en-US" sz="1200" b="1" dirty="0" smtClean="0">
                <a:solidFill>
                  <a:schemeClr val="tx1"/>
                </a:solidFill>
              </a:rPr>
              <a:t>False Positive (FP):</a:t>
            </a:r>
            <a:r>
              <a:rPr lang="en-US" sz="1200" kern="1200" baseline="0" dirty="0" smtClean="0">
                <a:solidFill>
                  <a:schemeClr val="tx1"/>
                </a:solidFill>
                <a:latin typeface="+mn-lt"/>
                <a:ea typeface="+mn-ea"/>
                <a:cs typeface="+mn-cs"/>
              </a:rPr>
              <a:t>, that is, </a:t>
            </a:r>
            <a:r>
              <a:rPr lang="en-US" sz="1600" dirty="0" smtClean="0">
                <a:solidFill>
                  <a:schemeClr val="tx1"/>
                </a:solidFill>
              </a:rPr>
              <a:t>detect a symmetry plane of an asymmetric model </a:t>
            </a:r>
          </a:p>
          <a:p>
            <a:endParaRPr lang="en-US" sz="1600" dirty="0" smtClean="0">
              <a:solidFill>
                <a:schemeClr val="tx1"/>
              </a:solidFill>
            </a:endParaRPr>
          </a:p>
          <a:p>
            <a:r>
              <a:rPr lang="en-US" altLang="zh-CN" sz="1600" dirty="0" smtClean="0">
                <a:solidFill>
                  <a:schemeClr val="tx1"/>
                </a:solidFill>
                <a:cs typeface="Times New Roman" pitchFamily="18" charset="0"/>
              </a:rPr>
              <a:t>Or</a:t>
            </a:r>
            <a:r>
              <a:rPr lang="en-US" altLang="zh-CN" sz="1600" baseline="0" dirty="0" smtClean="0">
                <a:solidFill>
                  <a:schemeClr val="tx1"/>
                </a:solidFill>
                <a:cs typeface="Times New Roman" pitchFamily="18" charset="0"/>
              </a:rPr>
              <a:t>  for a undetected symmetry plane to see whether is a </a:t>
            </a:r>
            <a:r>
              <a:rPr lang="en-US" sz="1600" b="1" dirty="0" smtClean="0">
                <a:solidFill>
                  <a:schemeClr val="tx1"/>
                </a:solidFill>
              </a:rPr>
              <a:t>True Negative (TN),</a:t>
            </a:r>
            <a:r>
              <a:rPr lang="en-US" sz="1600" b="1" baseline="0" dirty="0" smtClean="0">
                <a:solidFill>
                  <a:schemeClr val="tx1"/>
                </a:solidFill>
              </a:rPr>
              <a:t> or </a:t>
            </a:r>
            <a:r>
              <a:rPr lang="en-US" sz="1600" b="1" dirty="0" smtClean="0">
                <a:solidFill>
                  <a:schemeClr val="tx1"/>
                </a:solidFill>
              </a:rPr>
              <a:t>False Negative (FN).</a:t>
            </a:r>
          </a:p>
          <a:p>
            <a:endParaRPr lang="en-US" altLang="zh-CN" sz="1600" b="1" dirty="0" smtClean="0">
              <a:solidFill>
                <a:schemeClr val="tx1"/>
              </a:solidFill>
              <a:cs typeface="Times New Roman" pitchFamily="18" charset="0"/>
            </a:endParaRPr>
          </a:p>
          <a:p>
            <a:r>
              <a:rPr lang="en-US" altLang="zh-CN" sz="1600" b="0" dirty="0" smtClean="0">
                <a:solidFill>
                  <a:schemeClr val="tx1"/>
                </a:solidFill>
                <a:cs typeface="Times New Roman" pitchFamily="18" charset="0"/>
              </a:rPr>
              <a:t>The final results are in the table.</a:t>
            </a:r>
            <a:r>
              <a:rPr lang="en-US" altLang="zh-CN" sz="1600" b="0" baseline="0" dirty="0" smtClean="0">
                <a:solidFill>
                  <a:schemeClr val="tx1"/>
                </a:solidFill>
                <a:cs typeface="Times New Roman" pitchFamily="18" charset="0"/>
              </a:rPr>
              <a:t> We achieved a more than 80% detection rate and about 75% accuracy, which are good enough. </a:t>
            </a:r>
          </a:p>
          <a:p>
            <a:endParaRPr lang="en-US" altLang="zh-CN" sz="1600" b="0" baseline="0" dirty="0" smtClean="0">
              <a:solidFill>
                <a:schemeClr val="tx1"/>
              </a:solidFill>
              <a:cs typeface="Times New Roman" pitchFamily="18" charset="0"/>
            </a:endParaRPr>
          </a:p>
          <a:p>
            <a:r>
              <a:rPr lang="en-US" altLang="zh-CN" sz="1600" b="0" baseline="0" dirty="0" smtClean="0">
                <a:solidFill>
                  <a:schemeClr val="tx1"/>
                </a:solidFill>
                <a:cs typeface="Times New Roman" pitchFamily="18" charset="0"/>
              </a:rPr>
              <a:t>&lt;though no dataset-level results can be found to perform a comparison&gt;</a:t>
            </a:r>
            <a:endParaRPr lang="en-US" altLang="zh-CN" sz="1700" b="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16</a:t>
            </a:fld>
            <a:endParaRPr lang="en-US" altLang="zh-CN" smtClean="0"/>
          </a:p>
        </p:txBody>
      </p:sp>
    </p:spTree>
    <p:extLst>
      <p:ext uri="{BB962C8B-B14F-4D97-AF65-F5344CB8AC3E}">
        <p14:creationId xmlns:p14="http://schemas.microsoft.com/office/powerpoint/2010/main" val="2048465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base" latinLnBrk="0" hangingPunct="1">
              <a:lnSpc>
                <a:spcPct val="70000"/>
              </a:lnSpc>
              <a:spcBef>
                <a:spcPct val="30000"/>
              </a:spcBef>
              <a:spcAft>
                <a:spcPct val="0"/>
              </a:spcAft>
              <a:buClrTx/>
              <a:buSzTx/>
              <a:buFont typeface="Wingdings 2" pitchFamily="18" charset="2"/>
              <a:buNone/>
              <a:tabLst/>
              <a:defRPr/>
            </a:pPr>
            <a:r>
              <a:rPr lang="en-US" altLang="zh-CN" sz="1700" dirty="0" smtClean="0">
                <a:cs typeface="Times New Roman" pitchFamily="18" charset="0"/>
              </a:rPr>
              <a:t>Let</a:t>
            </a:r>
            <a:r>
              <a:rPr lang="en-US" altLang="zh-CN" sz="1700" baseline="0" dirty="0" smtClean="0">
                <a:cs typeface="Times New Roman" pitchFamily="18" charset="0"/>
              </a:rPr>
              <a:t>’s conclude.</a:t>
            </a:r>
            <a:r>
              <a:rPr lang="en-US" sz="1800" dirty="0" smtClean="0">
                <a:solidFill>
                  <a:schemeClr val="tx1"/>
                </a:solidFill>
              </a:rPr>
              <a:t> </a:t>
            </a:r>
          </a:p>
          <a:p>
            <a:pPr eaLnBrk="1" hangingPunct="1">
              <a:lnSpc>
                <a:spcPct val="70000"/>
              </a:lnSpc>
              <a:buFont typeface="Wingdings 2" pitchFamily="18" charset="2"/>
              <a:buNone/>
            </a:pPr>
            <a:endParaRPr lang="en-US" altLang="zh-CN" sz="1700" baseline="0" dirty="0" smtClean="0">
              <a:cs typeface="Times New Roman" pitchFamily="18" charset="0"/>
            </a:endParaRPr>
          </a:p>
          <a:p>
            <a:pPr eaLnBrk="1" hangingPunct="1">
              <a:lnSpc>
                <a:spcPct val="70000"/>
              </a:lnSpc>
              <a:buFont typeface="Wingdings 2" pitchFamily="18" charset="2"/>
              <a:buNone/>
            </a:pPr>
            <a:endParaRPr lang="en-US" altLang="zh-CN" sz="1700" baseline="0" dirty="0" smtClean="0">
              <a:cs typeface="Times New Roman" pitchFamily="18" charset="0"/>
            </a:endParaRPr>
          </a:p>
          <a:p>
            <a:pPr marL="457200" marR="0" lvl="1" indent="0" algn="l" defTabSz="914400" rtl="0" eaLnBrk="0" fontAlgn="base" latinLnBrk="0" hangingPunct="0">
              <a:lnSpc>
                <a:spcPct val="100000"/>
              </a:lnSpc>
              <a:spcBef>
                <a:spcPts val="400"/>
              </a:spcBef>
              <a:spcAft>
                <a:spcPts val="400"/>
              </a:spcAft>
              <a:buClrTx/>
              <a:buSzTx/>
              <a:buFont typeface="Courier New" pitchFamily="49" charset="0"/>
              <a:buChar char="o"/>
              <a:tabLst/>
              <a:defRPr/>
            </a:pPr>
            <a:r>
              <a:rPr lang="en-US" sz="1800" dirty="0" smtClean="0">
                <a:solidFill>
                  <a:schemeClr val="tx1"/>
                </a:solidFill>
              </a:rPr>
              <a:t>The</a:t>
            </a:r>
            <a:r>
              <a:rPr lang="en-US" sz="1800" baseline="0" dirty="0" smtClean="0">
                <a:solidFill>
                  <a:schemeClr val="tx1"/>
                </a:solidFill>
              </a:rPr>
              <a:t> main idea is that </a:t>
            </a:r>
            <a:r>
              <a:rPr lang="en-US" sz="1800" dirty="0" smtClean="0">
                <a:solidFill>
                  <a:schemeClr val="tx1"/>
                </a:solidFill>
              </a:rPr>
              <a:t>Symmetry in viewpoint entropy distribution corresponds to the symmetry of the 3D model</a:t>
            </a:r>
          </a:p>
          <a:p>
            <a:pPr marL="457200" marR="0" lvl="1" indent="0" algn="l" defTabSz="914400" rtl="0" eaLnBrk="0" fontAlgn="base" latinLnBrk="0" hangingPunct="0">
              <a:lnSpc>
                <a:spcPct val="100000"/>
              </a:lnSpc>
              <a:spcBef>
                <a:spcPts val="400"/>
              </a:spcBef>
              <a:spcAft>
                <a:spcPts val="400"/>
              </a:spcAft>
              <a:buClrTx/>
              <a:buSzTx/>
              <a:buFont typeface="Courier New" pitchFamily="49" charset="0"/>
              <a:buChar char="o"/>
              <a:tabLst/>
              <a:defRPr/>
            </a:pPr>
            <a:r>
              <a:rPr lang="en-US" sz="1800" dirty="0" smtClean="0">
                <a:solidFill>
                  <a:schemeClr val="tx1"/>
                </a:solidFill>
              </a:rPr>
              <a:t>Thus,</a:t>
            </a:r>
            <a:r>
              <a:rPr lang="en-US" sz="1800" baseline="0" dirty="0" smtClean="0">
                <a:solidFill>
                  <a:schemeClr val="tx1"/>
                </a:solidFill>
              </a:rPr>
              <a:t> we p</a:t>
            </a:r>
            <a:r>
              <a:rPr lang="en-US" sz="1800" dirty="0" smtClean="0">
                <a:solidFill>
                  <a:schemeClr val="tx1"/>
                </a:solidFill>
              </a:rPr>
              <a:t>ropose an efficient and novel </a:t>
            </a:r>
            <a:r>
              <a:rPr lang="en-US" sz="1800" i="1" dirty="0" smtClean="0">
                <a:solidFill>
                  <a:srgbClr val="FF0000"/>
                </a:solidFill>
              </a:rPr>
              <a:t>view-based</a:t>
            </a:r>
            <a:r>
              <a:rPr lang="en-US" sz="1800" dirty="0" smtClean="0">
                <a:solidFill>
                  <a:srgbClr val="FF0000"/>
                </a:solidFill>
              </a:rPr>
              <a:t> </a:t>
            </a:r>
            <a:r>
              <a:rPr lang="en-US" sz="1800" dirty="0" smtClean="0">
                <a:solidFill>
                  <a:schemeClr val="tx1"/>
                </a:solidFill>
              </a:rPr>
              <a:t>symmetry detection method. </a:t>
            </a:r>
          </a:p>
          <a:p>
            <a:pPr lvl="1">
              <a:spcBef>
                <a:spcPts val="400"/>
              </a:spcBef>
              <a:spcAft>
                <a:spcPts val="400"/>
              </a:spcAft>
              <a:buFont typeface="Courier New" pitchFamily="49" charset="0"/>
              <a:buChar char="o"/>
            </a:pPr>
            <a:r>
              <a:rPr lang="en-US" sz="1800" dirty="0" smtClean="0">
                <a:solidFill>
                  <a:schemeClr val="tx1"/>
                </a:solidFill>
              </a:rPr>
              <a:t>a good performance in accuracy and efficiency has been </a:t>
            </a:r>
            <a:r>
              <a:rPr lang="en-US" sz="1800" dirty="0" err="1" smtClean="0">
                <a:solidFill>
                  <a:schemeClr val="tx1"/>
                </a:solidFill>
              </a:rPr>
              <a:t>deomonstrated</a:t>
            </a:r>
            <a:endParaRPr lang="en-US" sz="1800" dirty="0" smtClean="0">
              <a:solidFill>
                <a:schemeClr val="tx1"/>
              </a:solidFill>
            </a:endParaRPr>
          </a:p>
          <a:p>
            <a:pPr lvl="1">
              <a:spcBef>
                <a:spcPts val="400"/>
              </a:spcBef>
              <a:spcAft>
                <a:spcPts val="400"/>
              </a:spcAft>
              <a:buFont typeface="Courier New" pitchFamily="49" charset="0"/>
              <a:buChar char="o"/>
            </a:pPr>
            <a:r>
              <a:rPr lang="en-US" sz="1800" dirty="0" smtClean="0">
                <a:solidFill>
                  <a:schemeClr val="tx1"/>
                </a:solidFill>
              </a:rPr>
              <a:t>Validate good robustness, detection rate, and flexibility on a dataset level</a:t>
            </a:r>
          </a:p>
          <a:p>
            <a:pPr>
              <a:spcBef>
                <a:spcPts val="400"/>
              </a:spcBef>
              <a:spcAft>
                <a:spcPts val="400"/>
              </a:spcAft>
            </a:pPr>
            <a:r>
              <a:rPr lang="en-US" sz="2000" b="1" dirty="0" smtClean="0"/>
              <a:t>We plan to apply the algorithm</a:t>
            </a:r>
            <a:r>
              <a:rPr lang="en-US" sz="2000" b="1" baseline="0" dirty="0" smtClean="0"/>
              <a:t> into following applications</a:t>
            </a:r>
            <a:endParaRPr lang="en-US" sz="2000" dirty="0" smtClean="0"/>
          </a:p>
          <a:p>
            <a:pPr lvl="1">
              <a:spcBef>
                <a:spcPts val="400"/>
              </a:spcBef>
              <a:spcAft>
                <a:spcPts val="400"/>
              </a:spcAft>
              <a:buFont typeface="Courier New" pitchFamily="49" charset="0"/>
              <a:buChar char="o"/>
            </a:pPr>
            <a:r>
              <a:rPr lang="en-US" sz="1800" dirty="0" smtClean="0">
                <a:solidFill>
                  <a:schemeClr val="tx1"/>
                </a:solidFill>
              </a:rPr>
              <a:t>Combine CPCA with Minimum Projection Area (MPA)</a:t>
            </a:r>
          </a:p>
          <a:p>
            <a:pPr lvl="1">
              <a:spcBef>
                <a:spcPts val="400"/>
              </a:spcBef>
              <a:spcAft>
                <a:spcPts val="400"/>
              </a:spcAft>
              <a:buFont typeface="Courier New" pitchFamily="49" charset="0"/>
              <a:buChar char="o"/>
            </a:pPr>
            <a:r>
              <a:rPr lang="en-US" sz="1800" dirty="0" smtClean="0">
                <a:solidFill>
                  <a:schemeClr val="tx1"/>
                </a:solidFill>
              </a:rPr>
              <a:t>Develop an automatic and adaptive strategy to select an appropriate entropy difference threshold </a:t>
            </a:r>
            <a:r>
              <a:rPr lang="el-GR" sz="1800" i="1" dirty="0" smtClean="0">
                <a:solidFill>
                  <a:schemeClr val="tx1"/>
                </a:solidFill>
              </a:rPr>
              <a:t>δ</a:t>
            </a:r>
            <a:r>
              <a:rPr lang="en-US" sz="1800" dirty="0" smtClean="0">
                <a:solidFill>
                  <a:schemeClr val="tx1"/>
                </a:solidFill>
              </a:rPr>
              <a:t> for respective models or classes</a:t>
            </a:r>
          </a:p>
          <a:p>
            <a:pPr lvl="1">
              <a:spcBef>
                <a:spcPts val="400"/>
              </a:spcBef>
              <a:spcAft>
                <a:spcPts val="400"/>
              </a:spcAft>
              <a:buFont typeface="Courier New" pitchFamily="49" charset="0"/>
              <a:buChar char="o"/>
            </a:pPr>
            <a:r>
              <a:rPr lang="en-US" sz="1800" dirty="0" smtClean="0">
                <a:solidFill>
                  <a:schemeClr val="tx1"/>
                </a:solidFill>
              </a:rPr>
              <a:t>Apply our symmetry detection algorithm on</a:t>
            </a:r>
          </a:p>
          <a:p>
            <a:pPr lvl="2">
              <a:spcBef>
                <a:spcPts val="400"/>
              </a:spcBef>
              <a:spcAft>
                <a:spcPts val="400"/>
              </a:spcAft>
              <a:buFont typeface="Wingdings" panose="05000000000000000000" pitchFamily="2" charset="2"/>
              <a:buChar char="Ø"/>
            </a:pPr>
            <a:r>
              <a:rPr lang="en-US" sz="1600" dirty="0" smtClean="0">
                <a:solidFill>
                  <a:schemeClr val="tx1"/>
                </a:solidFill>
              </a:rPr>
              <a:t>3D model alignment</a:t>
            </a:r>
          </a:p>
          <a:p>
            <a:pPr lvl="2">
              <a:spcBef>
                <a:spcPts val="400"/>
              </a:spcBef>
              <a:spcAft>
                <a:spcPts val="400"/>
              </a:spcAft>
              <a:buFont typeface="Wingdings" panose="05000000000000000000" pitchFamily="2" charset="2"/>
              <a:buChar char="Ø"/>
            </a:pPr>
            <a:r>
              <a:rPr lang="en-US" sz="1600" dirty="0" smtClean="0"/>
              <a:t>B</a:t>
            </a:r>
            <a:r>
              <a:rPr lang="en-US" sz="1600" dirty="0" smtClean="0">
                <a:solidFill>
                  <a:schemeClr val="tx1"/>
                </a:solidFill>
              </a:rPr>
              <a:t>est view selection</a:t>
            </a:r>
            <a:endParaRPr lang="en-US" sz="1600" dirty="0">
              <a:solidFill>
                <a:schemeClr val="tx1"/>
              </a:solidFill>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17</a:t>
            </a:fld>
            <a:endParaRPr lang="en-US" altLang="zh-CN" smtClean="0"/>
          </a:p>
        </p:txBody>
      </p:sp>
    </p:spTree>
    <p:extLst>
      <p:ext uri="{BB962C8B-B14F-4D97-AF65-F5344CB8AC3E}">
        <p14:creationId xmlns:p14="http://schemas.microsoft.com/office/powerpoint/2010/main" val="2370904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7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18</a:t>
            </a:fld>
            <a:endParaRPr lang="en-US" altLang="zh-CN" smtClean="0"/>
          </a:p>
        </p:txBody>
      </p:sp>
    </p:spTree>
    <p:extLst>
      <p:ext uri="{BB962C8B-B14F-4D97-AF65-F5344CB8AC3E}">
        <p14:creationId xmlns:p14="http://schemas.microsoft.com/office/powerpoint/2010/main" val="237090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First, we introduce 3D reflection</a:t>
            </a:r>
            <a:r>
              <a:rPr lang="en-US" altLang="zh-CN" baseline="0" dirty="0" smtClean="0"/>
              <a:t> </a:t>
            </a:r>
            <a:r>
              <a:rPr lang="en-US" altLang="zh-CN" dirty="0" smtClean="0"/>
              <a:t>symmetry</a:t>
            </a:r>
            <a:r>
              <a:rPr lang="en-US" altLang="zh-CN" baseline="0" dirty="0" smtClean="0"/>
              <a:t>.  </a:t>
            </a:r>
          </a:p>
          <a:p>
            <a:pPr eaLnBrk="1" hangingPunct="1">
              <a:spcBef>
                <a:spcPct val="0"/>
              </a:spcBef>
            </a:pPr>
            <a:endParaRPr lang="en-US" altLang="zh-CN" baseline="0" dirty="0" smtClean="0"/>
          </a:p>
          <a:p>
            <a:pPr eaLnBrk="1" hangingPunct="1">
              <a:spcBef>
                <a:spcPct val="0"/>
              </a:spcBef>
            </a:pPr>
            <a:r>
              <a:rPr lang="en-US" altLang="zh-CN" baseline="0" dirty="0" smtClean="0"/>
              <a:t>&lt;For this slide, simply following the text is fine.&gt;</a:t>
            </a:r>
          </a:p>
          <a:p>
            <a:pPr eaLnBrk="1" hangingPunct="1">
              <a:spcBef>
                <a:spcPct val="0"/>
              </a:spcBef>
            </a:pPr>
            <a:endParaRPr lang="en-US" altLang="zh-CN" baseline="0" dirty="0" smtClean="0"/>
          </a:p>
          <a:p>
            <a:pPr eaLnBrk="1" hangingPunct="1">
              <a:spcBef>
                <a:spcPct val="0"/>
              </a:spcBef>
            </a:pPr>
            <a:endParaRPr lang="zh-CN" altLang="en-US" dirty="0" smtClean="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2</a:t>
            </a:fld>
            <a:endParaRPr lang="en-US" altLang="zh-CN" smtClean="0"/>
          </a:p>
        </p:txBody>
      </p:sp>
    </p:spTree>
    <p:extLst>
      <p:ext uri="{BB962C8B-B14F-4D97-AF65-F5344CB8AC3E}">
        <p14:creationId xmlns:p14="http://schemas.microsoft.com/office/powerpoint/2010/main" val="7065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marL="0" lvl="1" defTabSz="966612" eaLnBrk="1" hangingPunct="1">
              <a:spcBef>
                <a:spcPct val="0"/>
              </a:spcBef>
              <a:defRPr/>
            </a:pPr>
            <a:r>
              <a:rPr lang="en-US" sz="1900" dirty="0" smtClean="0">
                <a:cs typeface="Times New Roman" pitchFamily="18" charset="0"/>
              </a:rPr>
              <a:t>Next</a:t>
            </a:r>
            <a:r>
              <a:rPr lang="en-US" sz="1900" baseline="0" dirty="0" smtClean="0">
                <a:cs typeface="Times New Roman" pitchFamily="18" charset="0"/>
              </a:rPr>
              <a:t> is about the motivation of the algorithm.</a:t>
            </a:r>
          </a:p>
          <a:p>
            <a:pPr marL="0" lvl="1" defTabSz="966612" eaLnBrk="1" hangingPunct="1">
              <a:spcBef>
                <a:spcPct val="0"/>
              </a:spcBef>
              <a:defRPr/>
            </a:pPr>
            <a:endParaRPr lang="en-US" sz="1900" dirty="0" smtClean="0">
              <a:cs typeface="Times New Roman" pitchFamily="18" charset="0"/>
            </a:endParaRPr>
          </a:p>
          <a:p>
            <a:r>
              <a:rPr lang="en-US" sz="2000" dirty="0" smtClean="0">
                <a:solidFill>
                  <a:schemeClr val="tx1"/>
                </a:solidFill>
                <a:cs typeface="Times New Roman" pitchFamily="18" charset="0"/>
              </a:rPr>
              <a:t>Firstly,</a:t>
            </a:r>
            <a:r>
              <a:rPr lang="en-US" sz="2000" baseline="0" dirty="0" smtClean="0">
                <a:solidFill>
                  <a:schemeClr val="tx1"/>
                </a:solidFill>
                <a:cs typeface="Times New Roman" pitchFamily="18" charset="0"/>
              </a:rPr>
              <a:t> </a:t>
            </a:r>
            <a:r>
              <a:rPr lang="en-US" sz="2000" dirty="0" smtClean="0">
                <a:solidFill>
                  <a:schemeClr val="tx1"/>
                </a:solidFill>
                <a:cs typeface="Times New Roman" pitchFamily="18" charset="0"/>
              </a:rPr>
              <a:t>e</a:t>
            </a:r>
            <a:r>
              <a:rPr lang="en-US" sz="2000" dirty="0" smtClean="0">
                <a:cs typeface="Times New Roman" pitchFamily="18" charset="0"/>
              </a:rPr>
              <a:t>xisting algorithms still have room for </a:t>
            </a:r>
            <a:r>
              <a:rPr lang="en-US" sz="2000" b="1" dirty="0" smtClean="0">
                <a:cs typeface="Times New Roman" pitchFamily="18" charset="0"/>
              </a:rPr>
              <a:t>improvement</a:t>
            </a:r>
            <a:r>
              <a:rPr lang="en-US" sz="2000" dirty="0" smtClean="0">
                <a:cs typeface="Times New Roman" pitchFamily="18" charset="0"/>
              </a:rPr>
              <a:t> in terms of </a:t>
            </a:r>
            <a:r>
              <a:rPr lang="en-US" sz="1800" dirty="0" smtClean="0">
                <a:solidFill>
                  <a:schemeClr val="tx1"/>
                </a:solidFill>
                <a:cs typeface="Times New Roman" pitchFamily="18" charset="0"/>
              </a:rPr>
              <a:t>Simplicity</a:t>
            </a:r>
            <a:r>
              <a:rPr lang="en-US" sz="1800" baseline="0" dirty="0" smtClean="0">
                <a:solidFill>
                  <a:schemeClr val="tx1"/>
                </a:solidFill>
                <a:cs typeface="Times New Roman" pitchFamily="18" charset="0"/>
              </a:rPr>
              <a:t> and</a:t>
            </a:r>
            <a:r>
              <a:rPr lang="en-US" sz="1800" dirty="0" smtClean="0">
                <a:solidFill>
                  <a:schemeClr val="tx1"/>
                </a:solidFill>
                <a:cs typeface="Times New Roman" pitchFamily="18" charset="0"/>
              </a:rPr>
              <a:t> Efficiency in detecting</a:t>
            </a:r>
            <a:r>
              <a:rPr lang="en-US" sz="1800" baseline="0" dirty="0" smtClean="0">
                <a:solidFill>
                  <a:schemeClr val="tx1"/>
                </a:solidFill>
                <a:cs typeface="Times New Roman" pitchFamily="18" charset="0"/>
              </a:rPr>
              <a:t> symmetry planes</a:t>
            </a:r>
            <a:r>
              <a:rPr lang="en-US" sz="1800" dirty="0" smtClean="0">
                <a:solidFill>
                  <a:schemeClr val="tx1"/>
                </a:solidFill>
                <a:cs typeface="Times New Roman" pitchFamily="18" charset="0"/>
              </a:rPr>
              <a:t>, as well as Degree of freedom to find approximate</a:t>
            </a:r>
            <a:r>
              <a:rPr lang="en-US" sz="1800" baseline="0" dirty="0" smtClean="0">
                <a:solidFill>
                  <a:schemeClr val="tx1"/>
                </a:solidFill>
                <a:cs typeface="Times New Roman" pitchFamily="18" charset="0"/>
              </a:rPr>
              <a:t> symmetry planes. </a:t>
            </a:r>
          </a:p>
          <a:p>
            <a:endParaRPr lang="en-US" sz="1800" baseline="0" dirty="0" smtClean="0">
              <a:solidFill>
                <a:schemeClr val="tx1"/>
              </a:solidFill>
              <a:cs typeface="Times New Roman" pitchFamily="18" charset="0"/>
            </a:endParaRPr>
          </a:p>
          <a:p>
            <a:r>
              <a:rPr lang="en-US" sz="2000" dirty="0" smtClean="0"/>
              <a:t>Secondly,</a:t>
            </a:r>
            <a:r>
              <a:rPr lang="en-US" sz="2000" baseline="0" dirty="0" smtClean="0"/>
              <a:t> m</a:t>
            </a:r>
            <a:r>
              <a:rPr lang="en-US" sz="2000" dirty="0" smtClean="0"/>
              <a:t>ost existing symmetry detection methods are </a:t>
            </a:r>
            <a:r>
              <a:rPr lang="en-US" sz="2000" b="1" dirty="0" smtClean="0"/>
              <a:t>geometry-based.</a:t>
            </a:r>
            <a:r>
              <a:rPr lang="en-US" sz="2000" b="1" baseline="0" dirty="0" smtClean="0"/>
              <a:t> </a:t>
            </a:r>
            <a:r>
              <a:rPr lang="en-US" sz="2000" b="0" baseline="0" dirty="0" smtClean="0"/>
              <a:t>Therefore, its</a:t>
            </a:r>
            <a:endParaRPr lang="en-US" sz="2000" b="0" dirty="0" smtClean="0"/>
          </a:p>
          <a:p>
            <a:pPr lvl="1">
              <a:spcBef>
                <a:spcPts val="500"/>
              </a:spcBef>
              <a:spcAft>
                <a:spcPts val="500"/>
              </a:spcAft>
              <a:buFont typeface="Courier New" pitchFamily="49" charset="0"/>
              <a:buChar char="o"/>
            </a:pPr>
            <a:r>
              <a:rPr lang="en-US" sz="1800" dirty="0" smtClean="0">
                <a:solidFill>
                  <a:schemeClr val="tx1"/>
                </a:solidFill>
                <a:cs typeface="Times New Roman" pitchFamily="18" charset="0"/>
              </a:rPr>
              <a:t>Computational </a:t>
            </a:r>
            <a:r>
              <a:rPr lang="en-US" sz="1800" i="1" dirty="0" smtClean="0">
                <a:solidFill>
                  <a:schemeClr val="tx1"/>
                </a:solidFill>
                <a:cs typeface="Times New Roman" pitchFamily="18" charset="0"/>
              </a:rPr>
              <a:t>efficiency</a:t>
            </a:r>
            <a:r>
              <a:rPr lang="en-US" sz="1800" dirty="0" smtClean="0">
                <a:solidFill>
                  <a:schemeClr val="tx1"/>
                </a:solidFill>
                <a:cs typeface="Times New Roman" pitchFamily="18" charset="0"/>
              </a:rPr>
              <a:t> is greatly influenced by the number of vertices of a model</a:t>
            </a:r>
          </a:p>
          <a:p>
            <a:pPr lvl="1">
              <a:spcBef>
                <a:spcPts val="500"/>
              </a:spcBef>
              <a:spcAft>
                <a:spcPts val="500"/>
              </a:spcAft>
              <a:buFont typeface="Courier New" pitchFamily="49" charset="0"/>
              <a:buNone/>
            </a:pPr>
            <a:endParaRPr lang="en-US" sz="1800" dirty="0" smtClean="0">
              <a:solidFill>
                <a:schemeClr val="tx1"/>
              </a:solidFill>
              <a:cs typeface="Times New Roman" pitchFamily="18" charset="0"/>
            </a:endParaRPr>
          </a:p>
          <a:p>
            <a:r>
              <a:rPr lang="en-US" sz="2000" dirty="0" smtClean="0"/>
              <a:t>Considering these, we propose a novel and efficient </a:t>
            </a:r>
            <a:r>
              <a:rPr lang="en-US" sz="2000" b="1" dirty="0" smtClean="0"/>
              <a:t>view-based</a:t>
            </a:r>
            <a:r>
              <a:rPr lang="en-US" sz="2000" dirty="0" smtClean="0"/>
              <a:t> detection algorithm </a:t>
            </a:r>
          </a:p>
          <a:p>
            <a:pPr lvl="1">
              <a:spcBef>
                <a:spcPts val="500"/>
              </a:spcBef>
              <a:spcAft>
                <a:spcPts val="500"/>
              </a:spcAft>
              <a:buFont typeface="Courier New" pitchFamily="49" charset="0"/>
              <a:buChar char="o"/>
            </a:pPr>
            <a:r>
              <a:rPr lang="en-US" sz="1800" b="1" dirty="0" smtClean="0">
                <a:solidFill>
                  <a:schemeClr val="tx1"/>
                </a:solidFill>
              </a:rPr>
              <a:t>Our target </a:t>
            </a:r>
            <a:r>
              <a:rPr lang="en-US" sz="1800" dirty="0" smtClean="0">
                <a:solidFill>
                  <a:schemeClr val="tx1"/>
                </a:solidFill>
              </a:rPr>
              <a:t>is to detect 3D reflection symmetry on the surface of 3D models (we do not consider the internal parts of the models)</a:t>
            </a:r>
          </a:p>
          <a:p>
            <a:pPr lvl="1">
              <a:spcBef>
                <a:spcPts val="500"/>
              </a:spcBef>
              <a:spcAft>
                <a:spcPts val="500"/>
              </a:spcAft>
              <a:buFont typeface="Courier New" pitchFamily="49" charset="0"/>
              <a:buChar char="o"/>
            </a:pPr>
            <a:r>
              <a:rPr lang="en-US" sz="1800" dirty="0" smtClean="0">
                <a:solidFill>
                  <a:schemeClr val="tx1"/>
                </a:solidFill>
                <a:cs typeface="Times New Roman" pitchFamily="18" charset="0"/>
              </a:rPr>
              <a:t>It</a:t>
            </a:r>
            <a:r>
              <a:rPr lang="en-US" sz="1800" baseline="0" dirty="0" smtClean="0">
                <a:solidFill>
                  <a:schemeClr val="tx1"/>
                </a:solidFill>
                <a:cs typeface="Times New Roman" pitchFamily="18" charset="0"/>
              </a:rPr>
              <a:t> was M</a:t>
            </a:r>
            <a:r>
              <a:rPr lang="en-US" sz="1800" dirty="0" smtClean="0">
                <a:solidFill>
                  <a:schemeClr val="tx1"/>
                </a:solidFill>
                <a:cs typeface="Times New Roman" pitchFamily="18" charset="0"/>
              </a:rPr>
              <a:t>otivated by the </a:t>
            </a:r>
            <a:r>
              <a:rPr lang="en-US" sz="1800" i="1" dirty="0" smtClean="0">
                <a:solidFill>
                  <a:schemeClr val="tx1"/>
                </a:solidFill>
                <a:cs typeface="Times New Roman" pitchFamily="18" charset="0"/>
              </a:rPr>
              <a:t>symmetric patterns </a:t>
            </a:r>
            <a:r>
              <a:rPr lang="en-US" sz="1800" dirty="0" smtClean="0">
                <a:solidFill>
                  <a:schemeClr val="tx1"/>
                </a:solidFill>
                <a:cs typeface="Times New Roman" pitchFamily="18" charset="0"/>
              </a:rPr>
              <a:t>of the viewpoint entropy distribution of symmetric models</a:t>
            </a:r>
          </a:p>
          <a:p>
            <a:pPr lvl="1">
              <a:spcBef>
                <a:spcPts val="500"/>
              </a:spcBef>
              <a:spcAft>
                <a:spcPts val="500"/>
              </a:spcAft>
              <a:buFont typeface="Courier New" pitchFamily="49" charset="0"/>
              <a:buChar char="o"/>
            </a:pPr>
            <a:r>
              <a:rPr lang="en-US" sz="1800" dirty="0" smtClean="0">
                <a:solidFill>
                  <a:schemeClr val="tx1"/>
                </a:solidFill>
                <a:cs typeface="Times New Roman" pitchFamily="18" charset="0"/>
              </a:rPr>
              <a:t>We Find symmetry plane(s) by </a:t>
            </a:r>
            <a:r>
              <a:rPr lang="en-US" sz="1800" i="1" dirty="0" smtClean="0">
                <a:solidFill>
                  <a:schemeClr val="tx1"/>
                </a:solidFill>
                <a:cs typeface="Times New Roman" pitchFamily="18" charset="0"/>
              </a:rPr>
              <a:t>matching</a:t>
            </a:r>
            <a:r>
              <a:rPr lang="en-US" sz="1800" dirty="0" smtClean="0">
                <a:solidFill>
                  <a:schemeClr val="tx1"/>
                </a:solidFill>
                <a:cs typeface="Times New Roman" pitchFamily="18" charset="0"/>
              </a:rPr>
              <a:t> the viewpoints of the sample views of a symmetric model based on their entropy values</a:t>
            </a:r>
          </a:p>
          <a:p>
            <a:pPr lvl="1">
              <a:spcBef>
                <a:spcPts val="500"/>
              </a:spcBef>
              <a:spcAft>
                <a:spcPts val="500"/>
              </a:spcAft>
              <a:buFont typeface="Courier New" pitchFamily="49" charset="0"/>
              <a:buChar char="o"/>
            </a:pPr>
            <a:r>
              <a:rPr lang="en-US" sz="1800" i="1" dirty="0" smtClean="0">
                <a:solidFill>
                  <a:schemeClr val="tx1"/>
                </a:solidFill>
                <a:cs typeface="Times New Roman" pitchFamily="18" charset="0"/>
              </a:rPr>
              <a:t>It has following Pros</a:t>
            </a:r>
            <a:r>
              <a:rPr lang="en-US" sz="1800" dirty="0" smtClean="0">
                <a:solidFill>
                  <a:schemeClr val="tx1"/>
                </a:solidFill>
                <a:cs typeface="Times New Roman" pitchFamily="18" charset="0"/>
              </a:rPr>
              <a:t>: it is </a:t>
            </a:r>
            <a:r>
              <a:rPr lang="en-US" sz="1900" dirty="0" smtClean="0">
                <a:cs typeface="Times New Roman" pitchFamily="18" charset="0"/>
              </a:rPr>
              <a:t>more </a:t>
            </a:r>
            <a:r>
              <a:rPr lang="en-US" sz="1900" dirty="0">
                <a:cs typeface="Times New Roman" pitchFamily="18" charset="0"/>
              </a:rPr>
              <a:t>accurate </a:t>
            </a:r>
            <a:r>
              <a:rPr lang="en-US" sz="1900" dirty="0" smtClean="0">
                <a:cs typeface="Times New Roman" pitchFamily="18" charset="0"/>
              </a:rPr>
              <a:t>in </a:t>
            </a:r>
            <a:r>
              <a:rPr lang="en-US" sz="1900" dirty="0">
                <a:cs typeface="Times New Roman" pitchFamily="18" charset="0"/>
              </a:rPr>
              <a:t>terms of both the positions of detected symmetry planes and sensitivity to minor symmetry </a:t>
            </a:r>
            <a:r>
              <a:rPr lang="en-US" sz="1900" dirty="0" smtClean="0">
                <a:cs typeface="Times New Roman" pitchFamily="18" charset="0"/>
              </a:rPr>
              <a:t>differences;</a:t>
            </a:r>
            <a:r>
              <a:rPr lang="en-US" sz="1900" baseline="0" dirty="0" smtClean="0">
                <a:cs typeface="Times New Roman" pitchFamily="18" charset="0"/>
              </a:rPr>
              <a:t> it is more </a:t>
            </a:r>
            <a:r>
              <a:rPr lang="en-US" sz="1900" dirty="0" smtClean="0">
                <a:cs typeface="Times New Roman" pitchFamily="18" charset="0"/>
              </a:rPr>
              <a:t>efficient</a:t>
            </a:r>
            <a:r>
              <a:rPr lang="en-US" sz="1900" dirty="0">
                <a:cs typeface="Times New Roman" pitchFamily="18" charset="0"/>
              </a:rPr>
              <a:t>, </a:t>
            </a:r>
            <a:r>
              <a:rPr lang="en-US" sz="1900" dirty="0" smtClean="0">
                <a:cs typeface="Times New Roman" pitchFamily="18" charset="0"/>
              </a:rPr>
              <a:t>and robust to </a:t>
            </a:r>
            <a:r>
              <a:rPr lang="en-US" sz="1900" dirty="0">
                <a:cs typeface="Times New Roman" pitchFamily="18" charset="0"/>
              </a:rPr>
              <a:t>the number of vertices and parameter settings such as view </a:t>
            </a:r>
            <a:r>
              <a:rPr lang="en-US" sz="1900" dirty="0" smtClean="0">
                <a:cs typeface="Times New Roman" pitchFamily="18" charset="0"/>
              </a:rPr>
              <a:t>sampling</a:t>
            </a:r>
            <a:endParaRPr lang="zh-CN" altLang="en-US" dirty="0" smtClean="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3</a:t>
            </a:fld>
            <a:endParaRPr lang="en-US" altLang="zh-CN" smtClean="0"/>
          </a:p>
        </p:txBody>
      </p:sp>
    </p:spTree>
    <p:extLst>
      <p:ext uri="{BB962C8B-B14F-4D97-AF65-F5344CB8AC3E}">
        <p14:creationId xmlns:p14="http://schemas.microsoft.com/office/powerpoint/2010/main" val="70650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An overview of our view-based symmetry detection algorithm is shown here. </a:t>
            </a:r>
          </a:p>
          <a:p>
            <a:pPr eaLnBrk="1" hangingPunct="1">
              <a:spcBef>
                <a:spcPct val="0"/>
              </a:spcBef>
            </a:pPr>
            <a:endParaRPr lang="en-US" altLang="zh-CN" baseline="0" dirty="0" smtClean="0"/>
          </a:p>
          <a:p>
            <a:r>
              <a:rPr lang="en-US" altLang="zh-CN" baseline="0" dirty="0" smtClean="0"/>
              <a:t>Left is </a:t>
            </a:r>
            <a:r>
              <a:rPr lang="en-US" sz="1200" b="0" i="0" u="none" strike="noStrike" kern="1200" baseline="0" dirty="0" smtClean="0">
                <a:solidFill>
                  <a:schemeClr val="tx1"/>
                </a:solidFill>
                <a:latin typeface="+mn-lt"/>
                <a:ea typeface="+mn-ea"/>
                <a:cs typeface="+mn-cs"/>
              </a:rPr>
              <a:t>an example of an ant model, Middle is its viewpoint entropy distribution. It is clear that the </a:t>
            </a:r>
            <a:r>
              <a:rPr lang="en-US" sz="1200" b="1" dirty="0" smtClean="0">
                <a:solidFill>
                  <a:srgbClr val="FF3300"/>
                </a:solidFill>
                <a:latin typeface="+mn-lt"/>
              </a:rPr>
              <a:t>Symmetry in viewpoint entropy distribution corresponds to the symmetry of the 3D model.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rgbClr val="FF3300"/>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Based on this, the detected symmetry plane by matching the viewpoints is shown in the right.</a:t>
            </a:r>
            <a:r>
              <a:rPr lang="en-US" altLang="zh-CN" i="0"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FF3300"/>
              </a:solidFill>
              <a:latin typeface="+mn-lt"/>
            </a:endParaRPr>
          </a:p>
          <a:p>
            <a:endParaRPr lang="zh-CN" altLang="en-US" i="0" dirty="0" smtClean="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4</a:t>
            </a:fld>
            <a:endParaRPr lang="en-US" altLang="zh-CN" smtClean="0"/>
          </a:p>
        </p:txBody>
      </p:sp>
    </p:spTree>
    <p:extLst>
      <p:ext uri="{BB962C8B-B14F-4D97-AF65-F5344CB8AC3E}">
        <p14:creationId xmlns:p14="http://schemas.microsoft.com/office/powerpoint/2010/main" val="4017901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100" dirty="0" smtClean="0"/>
              <a:t>The</a:t>
            </a:r>
            <a:r>
              <a:rPr lang="en-US" sz="2100" baseline="0" dirty="0" smtClean="0"/>
              <a:t> overall three steps of our symmetry detection algorithms is first shown here. </a:t>
            </a:r>
          </a:p>
          <a:p>
            <a:endParaRPr lang="en-US" sz="2100" baseline="0" dirty="0" smtClean="0"/>
          </a:p>
          <a:p>
            <a:r>
              <a:rPr lang="en-US" sz="2100" baseline="0" dirty="0" smtClean="0"/>
              <a:t>First, we align the model with Continuous PCA, that is CPCA method. It can reduce the search space for candidate symmetry planes since after alignment, all the symmetry planes will pass the origin. We choose CPCA mainly due to its </a:t>
            </a:r>
            <a:r>
              <a:rPr lang="en-US" sz="1800" dirty="0" smtClean="0">
                <a:solidFill>
                  <a:schemeClr val="tx1"/>
                </a:solidFill>
              </a:rPr>
              <a:t>better efficiency, accuracy, and robustness.</a:t>
            </a:r>
          </a:p>
          <a:p>
            <a:endParaRPr lang="en-US" sz="1800" dirty="0" smtClean="0">
              <a:solidFill>
                <a:schemeClr val="tx1"/>
              </a:solidFill>
            </a:endParaRPr>
          </a:p>
          <a:p>
            <a:r>
              <a:rPr lang="en-US" sz="1800" dirty="0" smtClean="0">
                <a:solidFill>
                  <a:schemeClr val="tx1"/>
                </a:solidFill>
              </a:rPr>
              <a:t>In Step 2,</a:t>
            </a:r>
            <a:r>
              <a:rPr lang="en-US" sz="1800" baseline="0" dirty="0" smtClean="0">
                <a:solidFill>
                  <a:schemeClr val="tx1"/>
                </a:solidFill>
              </a:rPr>
              <a:t> we perform view sampling and compute the viewpoint entropy for each viewpoint.</a:t>
            </a:r>
          </a:p>
          <a:p>
            <a:endParaRPr lang="en-US" sz="1800"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baseline="0" dirty="0" smtClean="0">
                <a:solidFill>
                  <a:schemeClr val="tx1"/>
                </a:solidFill>
              </a:rPr>
              <a:t>Finally, we detect the symmetry planes based on iterative feature pairing: first select two matched viewpoints, then based on these two viewpoints compute a candidate symmetry plane (that is viewpoint matching), next we verify other symmetric viewpoints w.r.t the plane to see whether they are matched </a:t>
            </a:r>
            <a:r>
              <a:rPr lang="en-US" sz="1800" b="0" baseline="0" dirty="0" smtClean="0">
                <a:solidFill>
                  <a:schemeClr val="tx1"/>
                </a:solidFill>
              </a:rPr>
              <a:t>(</a:t>
            </a:r>
            <a:r>
              <a:rPr lang="en-US" sz="1800" b="0" dirty="0" smtClean="0"/>
              <a:t>accumulate symmetry evidences</a:t>
            </a:r>
            <a:r>
              <a:rPr lang="en-US" sz="1800" b="0" baseline="0" dirty="0" smtClean="0">
                <a:solidFill>
                  <a:schemeClr val="tx1"/>
                </a:solidFill>
              </a:rPr>
              <a:t>). </a:t>
            </a:r>
            <a:r>
              <a:rPr lang="en-US" sz="1800" baseline="0" dirty="0" smtClean="0">
                <a:solidFill>
                  <a:schemeClr val="tx1"/>
                </a:solidFill>
              </a:rPr>
              <a:t>Based on the voting results, we validate the symmetry planes (that is, the final step of symmetry validation).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baseline="0" dirty="0" smtClean="0">
                <a:solidFill>
                  <a:schemeClr val="tx1"/>
                </a:solidFill>
              </a:rPr>
              <a:t>&lt;if time is not enough, can ignore the detailed explanation for Step 3 since later we will explain Step 3&gt;</a:t>
            </a:r>
            <a:endParaRPr lang="en-US" sz="1800" dirty="0" smtClean="0">
              <a:solidFill>
                <a:schemeClr val="tx1"/>
              </a:solidFill>
            </a:endParaRPr>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5</a:t>
            </a:fld>
            <a:endParaRPr lang="en-US" altLang="zh-CN" smtClean="0"/>
          </a:p>
        </p:txBody>
      </p:sp>
    </p:spTree>
    <p:extLst>
      <p:ext uri="{BB962C8B-B14F-4D97-AF65-F5344CB8AC3E}">
        <p14:creationId xmlns:p14="http://schemas.microsoft.com/office/powerpoint/2010/main" val="34835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100" dirty="0" smtClean="0"/>
              <a:t>Now, more details</a:t>
            </a:r>
            <a:r>
              <a:rPr lang="en-US" sz="2100" baseline="0" dirty="0" smtClean="0"/>
              <a:t> about Step 2.</a:t>
            </a:r>
          </a:p>
          <a:p>
            <a:endParaRPr lang="en-US" sz="21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b="1" dirty="0" smtClean="0"/>
              <a:t>Viewpoint entropy</a:t>
            </a:r>
            <a:r>
              <a:rPr lang="en-US" sz="2400" b="1" baseline="0" dirty="0" smtClean="0"/>
              <a:t> </a:t>
            </a:r>
            <a:r>
              <a:rPr lang="en-US" sz="2400" b="0" baseline="0" dirty="0" smtClean="0"/>
              <a:t>is</a:t>
            </a:r>
            <a:r>
              <a:rPr lang="en-US" sz="2400" dirty="0" smtClean="0"/>
              <a:t> an information theory-related measurement. It is to depict the amount of information a view contains.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dirty="0" smtClean="0">
              <a:solidFill>
                <a:schemeClr val="tx1"/>
              </a:solidFill>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dirty="0" smtClean="0">
                <a:solidFill>
                  <a:schemeClr val="tx1"/>
                </a:solidFill>
                <a:cs typeface="Times New Roman" pitchFamily="18" charset="0"/>
              </a:rPr>
              <a:t>I</a:t>
            </a:r>
            <a:r>
              <a:rPr lang="en-US" sz="2400" baseline="0" dirty="0" smtClean="0">
                <a:solidFill>
                  <a:schemeClr val="tx1"/>
                </a:solidFill>
                <a:cs typeface="Times New Roman" pitchFamily="18" charset="0"/>
              </a:rPr>
              <a:t>t is formulated based on Shannon entropy and incorporate both the projection area of each visible face and the number of visible faces.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baseline="0" dirty="0" smtClean="0">
              <a:solidFill>
                <a:schemeClr val="tx1"/>
              </a:solidFill>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baseline="0" dirty="0" smtClean="0">
                <a:solidFill>
                  <a:schemeClr val="tx1"/>
                </a:solidFill>
                <a:cs typeface="Times New Roman" pitchFamily="18" charset="0"/>
              </a:rPr>
              <a:t>We adopt the orthogonal projection-based definition defined in Takahashi et al. 2005, as shown below.</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baseline="0" dirty="0" smtClean="0">
              <a:solidFill>
                <a:schemeClr val="tx1"/>
              </a:solidFill>
              <a:cs typeface="Times New Roman" pitchFamily="18" charset="0"/>
            </a:endParaRPr>
          </a:p>
          <a:p>
            <a:r>
              <a:rPr lang="en-US" sz="2400" baseline="0" dirty="0" smtClean="0">
                <a:solidFill>
                  <a:schemeClr val="tx1"/>
                </a:solidFill>
                <a:cs typeface="Times New Roman" pitchFamily="18" charset="0"/>
              </a:rPr>
              <a:t>Here, </a:t>
            </a:r>
            <a:r>
              <a:rPr lang="en-US" sz="1200" b="0" i="0" u="none" strike="noStrike" kern="1200" baseline="0" dirty="0" err="1" smtClean="0">
                <a:solidFill>
                  <a:schemeClr val="tx1"/>
                </a:solidFill>
                <a:latin typeface="+mn-lt"/>
                <a:ea typeface="+mn-ea"/>
                <a:cs typeface="+mn-cs"/>
              </a:rPr>
              <a:t>Aj</a:t>
            </a:r>
            <a:r>
              <a:rPr lang="en-US" sz="1200" b="0" i="0" u="none" strike="noStrike" kern="1200" baseline="0" dirty="0" smtClean="0">
                <a:solidFill>
                  <a:schemeClr val="tx1"/>
                </a:solidFill>
                <a:latin typeface="+mn-lt"/>
                <a:ea typeface="+mn-ea"/>
                <a:cs typeface="+mn-cs"/>
              </a:rPr>
              <a:t> is the visible projection area of the j-</a:t>
            </a:r>
            <a:r>
              <a:rPr lang="en-US" sz="1200" b="0" i="0" u="none" strike="noStrike" kern="1200" baseline="0" dirty="0" err="1"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face of a 3D model while A0 is the background area.</a:t>
            </a:r>
          </a:p>
          <a:p>
            <a:r>
              <a:rPr lang="en-US" sz="1200" b="0" i="0" u="none" strike="noStrike" kern="1200" baseline="0" dirty="0" smtClean="0">
                <a:solidFill>
                  <a:schemeClr val="tx1"/>
                </a:solidFill>
                <a:latin typeface="+mn-lt"/>
                <a:ea typeface="+mn-ea"/>
                <a:cs typeface="+mn-cs"/>
              </a:rPr>
              <a:t>S is the total area of the window. Projection area is computed by counting the total number of pixels inside a projected face.</a:t>
            </a:r>
            <a:endParaRPr lang="en-US" sz="2400" dirty="0" smtClean="0">
              <a:solidFill>
                <a:schemeClr val="tx1"/>
              </a:solidFill>
              <a:cs typeface="Times New Roman" pitchFamily="18" charset="0"/>
            </a:endParaRPr>
          </a:p>
          <a:p>
            <a:endParaRPr lang="en-US" sz="2100" dirty="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6</a:t>
            </a:fld>
            <a:endParaRPr lang="en-US" altLang="zh-CN" smtClean="0"/>
          </a:p>
        </p:txBody>
      </p:sp>
    </p:spTree>
    <p:extLst>
      <p:ext uri="{BB962C8B-B14F-4D97-AF65-F5344CB8AC3E}">
        <p14:creationId xmlns:p14="http://schemas.microsoft.com/office/powerpoint/2010/main" val="93217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100" dirty="0" smtClean="0"/>
              <a:t>Next,</a:t>
            </a:r>
            <a:r>
              <a:rPr lang="en-US" sz="2100" baseline="0" dirty="0" smtClean="0"/>
              <a:t> we based on loop subdivision on an icosahedron L_0 n times, we sample a set of views and compute their entropy values and generate its distribution. Some examples are shown below. Blue is large entropy, green is mid-size entropy and red is small entropy. They further verified that the </a:t>
            </a:r>
            <a:r>
              <a:rPr lang="en-US" sz="2400" b="1" dirty="0" smtClean="0">
                <a:solidFill>
                  <a:srgbClr val="FF3300"/>
                </a:solidFill>
                <a:latin typeface="+mn-lt"/>
              </a:rPr>
              <a:t>Symmetry in viewpoint entropy distribution corresponds to the symmetry of the 3D model. </a:t>
            </a:r>
          </a:p>
          <a:p>
            <a:endParaRPr lang="en-US" sz="1200" b="0" i="0" u="none" strike="noStrike" kern="1200" baseline="0" dirty="0" smtClean="0">
              <a:solidFill>
                <a:schemeClr val="tx1"/>
              </a:solidFill>
              <a:latin typeface="+mn-lt"/>
              <a:ea typeface="+mn-ea"/>
              <a:cs typeface="+mn-cs"/>
            </a:endParaRPr>
          </a:p>
          <a:p>
            <a:endParaRPr lang="en-US" sz="2100" dirty="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7</a:t>
            </a:fld>
            <a:endParaRPr lang="en-US" altLang="zh-CN" smtClean="0"/>
          </a:p>
        </p:txBody>
      </p:sp>
    </p:spTree>
    <p:extLst>
      <p:ext uri="{BB962C8B-B14F-4D97-AF65-F5344CB8AC3E}">
        <p14:creationId xmlns:p14="http://schemas.microsoft.com/office/powerpoint/2010/main" val="376450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400" b="0" i="0" u="none" strike="noStrike" kern="1200" baseline="0" dirty="0" smtClean="0">
                <a:solidFill>
                  <a:schemeClr val="tx1"/>
                </a:solidFill>
                <a:latin typeface="+mn-lt"/>
                <a:ea typeface="+mn-ea"/>
                <a:cs typeface="+mn-cs"/>
              </a:rPr>
              <a:t>Therefore, the symmetry of a 3D model can be decided by finding the symmetry in the entropy distribution, thus avoiding the high computational cost of direct matching among its geometrical properties.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What’s more, since viewpoint entropy is computed based on the projection of each face, it is highly sensitive to small differences in the model.</a:t>
            </a:r>
          </a:p>
          <a:p>
            <a:endParaRPr lang="en-US" sz="2400" b="0" i="0" u="none" strike="noStrike" kern="1200" baseline="0" dirty="0" smtClean="0">
              <a:solidFill>
                <a:schemeClr val="tx1"/>
              </a:solidFill>
              <a:latin typeface="+mn-lt"/>
              <a:ea typeface="+mn-ea"/>
              <a:cs typeface="+mn-cs"/>
            </a:endParaRPr>
          </a:p>
          <a:p>
            <a:r>
              <a:rPr lang="en-US" sz="2400" b="0" i="0" u="none" strike="noStrike" kern="1200" baseline="0" dirty="0" smtClean="0">
                <a:solidFill>
                  <a:schemeClr val="tx1"/>
                </a:solidFill>
                <a:latin typeface="+mn-lt"/>
                <a:ea typeface="+mn-ea"/>
                <a:cs typeface="+mn-cs"/>
              </a:rPr>
              <a:t>In addition, each viewpoint simultaneously captures the properties of many vertices and faces of a model as a whole, which also helps to significantly reduce the computational cost. </a:t>
            </a:r>
          </a:p>
          <a:p>
            <a:endParaRPr lang="en-US" sz="2100" dirty="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8</a:t>
            </a:fld>
            <a:endParaRPr lang="en-US" altLang="zh-CN" smtClean="0"/>
          </a:p>
        </p:txBody>
      </p:sp>
    </p:spTree>
    <p:extLst>
      <p:ext uri="{BB962C8B-B14F-4D97-AF65-F5344CB8AC3E}">
        <p14:creationId xmlns:p14="http://schemas.microsoft.com/office/powerpoint/2010/main" val="2675916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100" dirty="0" smtClean="0"/>
              <a:t>The last</a:t>
            </a:r>
            <a:r>
              <a:rPr lang="en-US" sz="2100" baseline="0" dirty="0" smtClean="0"/>
              <a:t> step is to efficiently detect the symmetry plane of the viewpoint entropy distribution based on an iterative feature pairing method. The basic idea is </a:t>
            </a:r>
          </a:p>
          <a:p>
            <a:pPr lvl="1">
              <a:spcBef>
                <a:spcPts val="500"/>
              </a:spcBef>
              <a:spcAft>
                <a:spcPts val="500"/>
              </a:spcAft>
              <a:buFont typeface="Courier New" pitchFamily="49" charset="0"/>
              <a:buChar char="o"/>
            </a:pPr>
            <a:r>
              <a:rPr lang="en-US" sz="1800" dirty="0" smtClean="0">
                <a:solidFill>
                  <a:schemeClr val="tx1"/>
                </a:solidFill>
              </a:rPr>
              <a:t>Iteratively select a matching pair of viewpoints to generate a symmetry plane and then</a:t>
            </a:r>
          </a:p>
          <a:p>
            <a:pPr lvl="1">
              <a:spcBef>
                <a:spcPts val="500"/>
              </a:spcBef>
              <a:spcAft>
                <a:spcPts val="500"/>
              </a:spcAft>
              <a:buFont typeface="Courier New" pitchFamily="49" charset="0"/>
              <a:buChar char="o"/>
            </a:pPr>
            <a:r>
              <a:rPr lang="en-US" sz="1800" i="1" dirty="0" smtClean="0">
                <a:solidFill>
                  <a:schemeClr val="tx1"/>
                </a:solidFill>
              </a:rPr>
              <a:t>Verify</a:t>
            </a:r>
            <a:r>
              <a:rPr lang="en-US" sz="1800" dirty="0" smtClean="0">
                <a:solidFill>
                  <a:schemeClr val="tx1"/>
                </a:solidFill>
              </a:rPr>
              <a:t> all the rest matching pairs to see whether they are symmetric as well w.r.t the symmetry plane or at least in the symmetry plane</a:t>
            </a:r>
          </a:p>
          <a:p>
            <a:endParaRPr lang="en-US" sz="2100" baseline="0" dirty="0" smtClean="0"/>
          </a:p>
          <a:p>
            <a:r>
              <a:rPr lang="en-US" sz="2100" baseline="0" dirty="0" smtClean="0"/>
              <a:t>We have several notes to algorithms:</a:t>
            </a:r>
          </a:p>
          <a:p>
            <a:endParaRPr lang="en-US" sz="2100" baseline="0" dirty="0" smtClean="0"/>
          </a:p>
          <a:p>
            <a:pPr lvl="1">
              <a:spcBef>
                <a:spcPts val="500"/>
              </a:spcBef>
              <a:spcAft>
                <a:spcPts val="500"/>
              </a:spcAft>
              <a:buFont typeface="Courier New" pitchFamily="49" charset="0"/>
              <a:buChar char="o"/>
            </a:pPr>
            <a:r>
              <a:rPr lang="en-US" sz="2100" baseline="0" dirty="0" smtClean="0"/>
              <a:t> First,  v</a:t>
            </a:r>
            <a:r>
              <a:rPr lang="en-US" sz="1800" dirty="0" smtClean="0">
                <a:solidFill>
                  <a:schemeClr val="tx1"/>
                </a:solidFill>
              </a:rPr>
              <a:t>iews corresponding to the viewpoints that are located </a:t>
            </a:r>
            <a:r>
              <a:rPr lang="en-US" sz="1800" i="1" dirty="0" smtClean="0">
                <a:solidFill>
                  <a:schemeClr val="tx1"/>
                </a:solidFill>
              </a:rPr>
              <a:t>on</a:t>
            </a:r>
            <a:r>
              <a:rPr lang="en-US" sz="1800" dirty="0" smtClean="0">
                <a:solidFill>
                  <a:schemeClr val="tx1"/>
                </a:solidFill>
              </a:rPr>
              <a:t> the symmetry plane do not need to match each other; there are at most </a:t>
            </a:r>
            <a:r>
              <a:rPr lang="en-US" sz="1800" dirty="0" smtClean="0"/>
              <a:t>2</a:t>
            </a:r>
            <a:r>
              <a:rPr lang="en-US" sz="1800" i="1" baseline="30000" dirty="0" smtClean="0"/>
              <a:t>n</a:t>
            </a:r>
            <a:r>
              <a:rPr lang="en-US" sz="1800" baseline="30000" dirty="0" smtClean="0"/>
              <a:t>+2 </a:t>
            </a:r>
            <a:r>
              <a:rPr lang="en-US" sz="1800" dirty="0" smtClean="0">
                <a:solidFill>
                  <a:schemeClr val="tx1"/>
                </a:solidFill>
              </a:rPr>
              <a:t>such vertices which has been verified</a:t>
            </a:r>
            <a:r>
              <a:rPr lang="en-US" sz="1800" baseline="0" dirty="0" smtClean="0">
                <a:solidFill>
                  <a:schemeClr val="tx1"/>
                </a:solidFill>
              </a:rPr>
              <a:t> based on program</a:t>
            </a:r>
            <a:endParaRPr lang="en-US" sz="1800" baseline="30000" dirty="0" smtClean="0">
              <a:solidFill>
                <a:schemeClr val="tx1"/>
              </a:solidFill>
            </a:endParaRPr>
          </a:p>
          <a:p>
            <a:pPr lvl="1">
              <a:spcBef>
                <a:spcPts val="500"/>
              </a:spcBef>
              <a:spcAft>
                <a:spcPts val="500"/>
              </a:spcAft>
              <a:buFont typeface="Courier New" pitchFamily="49" charset="0"/>
              <a:buChar char="o"/>
            </a:pPr>
            <a:r>
              <a:rPr lang="en-US" sz="1800" i="0" dirty="0" smtClean="0">
                <a:solidFill>
                  <a:schemeClr val="tx1"/>
                </a:solidFill>
              </a:rPr>
              <a:t>Second, numerical problems such as aliasing</a:t>
            </a:r>
            <a:r>
              <a:rPr lang="en-US" sz="1800" i="0" baseline="0" dirty="0" smtClean="0">
                <a:solidFill>
                  <a:schemeClr val="tx1"/>
                </a:solidFill>
              </a:rPr>
              <a:t> prevents</a:t>
            </a:r>
            <a:r>
              <a:rPr lang="en-US" sz="1800" i="0" dirty="0" smtClean="0">
                <a:solidFill>
                  <a:schemeClr val="tx1"/>
                </a:solidFill>
              </a:rPr>
              <a:t> perfectly matching among view pairs</a:t>
            </a:r>
          </a:p>
          <a:p>
            <a:pPr lvl="1">
              <a:spcBef>
                <a:spcPts val="500"/>
              </a:spcBef>
              <a:spcAft>
                <a:spcPts val="500"/>
              </a:spcAft>
              <a:buFont typeface="Courier New" pitchFamily="49" charset="0"/>
              <a:buChar char="o"/>
            </a:pPr>
            <a:r>
              <a:rPr lang="en-US" sz="1800" b="1" dirty="0" smtClean="0">
                <a:solidFill>
                  <a:schemeClr val="tx1"/>
                </a:solidFill>
              </a:rPr>
              <a:t>Therefore,</a:t>
            </a:r>
            <a:r>
              <a:rPr lang="en-US" sz="1800" b="1" baseline="0" dirty="0" smtClean="0">
                <a:solidFill>
                  <a:schemeClr val="tx1"/>
                </a:solidFill>
              </a:rPr>
              <a:t> we add a </a:t>
            </a:r>
            <a:r>
              <a:rPr lang="en-US" sz="1800" b="1" dirty="0" smtClean="0">
                <a:solidFill>
                  <a:schemeClr val="tx1"/>
                </a:solidFill>
              </a:rPr>
              <a:t>relax condition</a:t>
            </a:r>
            <a:r>
              <a:rPr lang="en-US" sz="1800" dirty="0" smtClean="0">
                <a:solidFill>
                  <a:schemeClr val="tx1"/>
                </a:solidFill>
              </a:rPr>
              <a:t>: if the total number (matches) of matched viewpoints w.r.t a candidate symmetry plane is at least </a:t>
            </a:r>
            <a:r>
              <a:rPr lang="en-US" sz="1800" i="1" dirty="0" smtClean="0"/>
              <a:t>N</a:t>
            </a:r>
            <a:r>
              <a:rPr lang="en-US" sz="1800" dirty="0" smtClean="0"/>
              <a:t> − 2</a:t>
            </a:r>
            <a:r>
              <a:rPr lang="en-US" sz="1800" i="1" baseline="30000" dirty="0" smtClean="0"/>
              <a:t>n</a:t>
            </a:r>
            <a:r>
              <a:rPr lang="en-US" sz="1800" baseline="30000" dirty="0" smtClean="0"/>
              <a:t>+2</a:t>
            </a:r>
            <a:r>
              <a:rPr lang="en-US" sz="1800" dirty="0" smtClean="0">
                <a:solidFill>
                  <a:schemeClr val="tx1"/>
                </a:solidFill>
              </a:rPr>
              <a:t>, then it is confirmed as a symmetry plane</a:t>
            </a:r>
          </a:p>
          <a:p>
            <a:endParaRPr lang="en-US" sz="2100" dirty="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9</a:t>
            </a:fld>
            <a:endParaRPr lang="en-US" altLang="zh-CN" smtClean="0"/>
          </a:p>
        </p:txBody>
      </p:sp>
    </p:spTree>
    <p:extLst>
      <p:ext uri="{BB962C8B-B14F-4D97-AF65-F5344CB8AC3E}">
        <p14:creationId xmlns:p14="http://schemas.microsoft.com/office/powerpoint/2010/main" val="266792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462C41-462D-4795-B53C-9EFA84564888}" type="datetime1">
              <a:rPr lang="en-US" altLang="zh-CN" smtClean="0"/>
              <a:pPr>
                <a:defRPr/>
              </a:pPr>
              <a:t>1/29/2015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0B1DE52F-DBA3-4B58-8F0B-0018974E4371}"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4" name="Date Placeholder 27"/>
          <p:cNvSpPr>
            <a:spLocks noGrp="1"/>
          </p:cNvSpPr>
          <p:nvPr>
            <p:ph type="dt" sz="half" idx="10"/>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fld id="{C92934CE-01F4-4ED9-938B-CDEF1B097DAB}" type="datetime1">
              <a:rPr lang="en-US" altLang="zh-CN" smtClean="0"/>
              <a:pPr>
                <a:defRPr/>
              </a:pPr>
              <a:t>1/29/2015</a:t>
            </a:fld>
            <a:endParaRPr lang="en-US" altLang="zh-CN"/>
          </a:p>
        </p:txBody>
      </p:sp>
      <p:sp>
        <p:nvSpPr>
          <p:cNvPr id="5" name="Footer Placeholder 16"/>
          <p:cNvSpPr>
            <a:spLocks noGrp="1"/>
          </p:cNvSpPr>
          <p:nvPr>
            <p:ph type="ftr" sz="quarter" idx="11"/>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endParaRPr lang="zh-CN" altLang="en-US"/>
          </a:p>
        </p:txBody>
      </p:sp>
      <p:sp>
        <p:nvSpPr>
          <p:cNvPr id="6" name="Slide Number Placeholder 28"/>
          <p:cNvSpPr>
            <a:spLocks noGrp="1"/>
          </p:cNvSpPr>
          <p:nvPr>
            <p:ph type="sldNum" sz="quarter" idx="12"/>
          </p:nvPr>
        </p:nvSpPr>
        <p:spPr>
          <a:xfrm>
            <a:off x="4343400" y="2198688"/>
            <a:ext cx="457200" cy="441325"/>
          </a:xfrm>
        </p:spPr>
        <p:txBody>
          <a:bodyPr/>
          <a:lstStyle>
            <a:lvl1pPr>
              <a:defRPr/>
            </a:lvl1pPr>
          </a:lstStyle>
          <a:p>
            <a:pPr>
              <a:defRPr/>
            </a:pPr>
            <a:fld id="{B1E2A1F3-1F1E-46C4-999B-9366BAA68E87}"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ea typeface="+mn-ea"/>
              </a:defRPr>
            </a:lvl1pPr>
          </a:lstStyle>
          <a:p>
            <a:pPr>
              <a:defRPr/>
            </a:pPr>
            <a:fld id="{C225D08B-C704-46D3-911D-EA996D47B19C}" type="datetime1">
              <a:rPr lang="en-US" altLang="zh-CN" smtClean="0"/>
              <a:pPr>
                <a:defRPr/>
              </a:pPr>
              <a:t>1/29/2015</a:t>
            </a:fld>
            <a:endParaRPr lang="el-G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defRPr>
            </a:lvl1pPr>
          </a:lstStyle>
          <a:p>
            <a:pPr>
              <a:defRPr/>
            </a:pPr>
            <a:endParaRPr lang="el-G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pitchFamily="18" charset="0"/>
                <a:ea typeface="宋体" pitchFamily="2" charset="-122"/>
              </a:defRPr>
            </a:lvl1pPr>
          </a:lstStyle>
          <a:p>
            <a:pPr>
              <a:defRPr/>
            </a:pPr>
            <a:fld id="{1D622BAE-8A43-4CCB-9BD6-37C4F064CC5F}" type="slidenum">
              <a:rPr lang="zh-CN" altLang="en-US"/>
              <a:pPr>
                <a:defRPr/>
              </a:pPr>
              <a:t>‹#›</a:t>
            </a:fld>
            <a:endParaRPr lang="en-US" altLang="zh-CN"/>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Lst>
  <p:hf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152400" y="609600"/>
            <a:ext cx="8839200" cy="2362200"/>
          </a:xfrm>
        </p:spPr>
        <p:txBody>
          <a:bodyPr/>
          <a:lstStyle/>
          <a:p>
            <a:pPr eaLnBrk="1" hangingPunct="1"/>
            <a:r>
              <a:rPr lang="en-US" sz="3200" b="1" dirty="0"/>
              <a:t>Efficient View-Based 3D Reflection Symmetry Detection</a:t>
            </a:r>
            <a:endParaRPr lang="en-US" altLang="zh-CN" sz="3200" b="1" dirty="0" smtClean="0">
              <a:solidFill>
                <a:srgbClr val="0000FF"/>
              </a:solidFill>
              <a:latin typeface="Times New Roman" pitchFamily="18" charset="0"/>
              <a:ea typeface="宋体" charset="-122"/>
              <a:cs typeface="Times New Roman" pitchFamily="18" charset="0"/>
            </a:endParaRPr>
          </a:p>
        </p:txBody>
      </p:sp>
      <p:sp>
        <p:nvSpPr>
          <p:cNvPr id="7173" name="Subtitle 2"/>
          <p:cNvSpPr>
            <a:spLocks/>
          </p:cNvSpPr>
          <p:nvPr/>
        </p:nvSpPr>
        <p:spPr bwMode="auto">
          <a:xfrm>
            <a:off x="533400" y="3962400"/>
            <a:ext cx="8077200" cy="381000"/>
          </a:xfrm>
          <a:prstGeom prst="rect">
            <a:avLst/>
          </a:prstGeom>
          <a:noFill/>
          <a:ln w="9525">
            <a:noFill/>
            <a:miter lim="800000"/>
            <a:headEnd/>
            <a:tailEnd/>
          </a:ln>
        </p:spPr>
        <p:txBody>
          <a:bodyPr/>
          <a:lstStyle/>
          <a:p>
            <a:pPr algn="ctr">
              <a:lnSpc>
                <a:spcPct val="80000"/>
              </a:lnSpc>
              <a:spcBef>
                <a:spcPct val="20000"/>
              </a:spcBef>
              <a:buClr>
                <a:schemeClr val="accent1"/>
              </a:buClr>
              <a:buSzPct val="85000"/>
            </a:pPr>
            <a:r>
              <a:rPr lang="en-US" sz="2000" dirty="0" smtClean="0">
                <a:latin typeface="+mn-lt"/>
                <a:cs typeface="Times New Roman" pitchFamily="18" charset="0"/>
              </a:rPr>
              <a:t>Bo </a:t>
            </a:r>
            <a:r>
              <a:rPr lang="en-US" sz="2000" dirty="0">
                <a:latin typeface="+mn-lt"/>
                <a:cs typeface="Times New Roman" pitchFamily="18" charset="0"/>
              </a:rPr>
              <a:t>Li, </a:t>
            </a:r>
            <a:r>
              <a:rPr lang="en-US" sz="2000" dirty="0" smtClean="0">
                <a:latin typeface="+mn-lt"/>
                <a:cs typeface="Times New Roman" pitchFamily="18" charset="0"/>
              </a:rPr>
              <a:t>Henry Johan, Yuxiang Ye, Yijuan Lu</a:t>
            </a:r>
            <a:endParaRPr lang="en-US" sz="2000" dirty="0">
              <a:latin typeface="+mn-lt"/>
              <a:cs typeface="Times New Roman" pitchFamily="18" charset="0"/>
            </a:endParaRPr>
          </a:p>
        </p:txBody>
      </p:sp>
      <p:pic>
        <p:nvPicPr>
          <p:cNvPr id="1026" name="Picture 2" descr="Texas State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800600"/>
            <a:ext cx="2671258" cy="86942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4343400" y="1006475"/>
            <a:ext cx="457200" cy="441325"/>
          </a:xfrm>
        </p:spPr>
        <p:txBody>
          <a:bodyPr/>
          <a:lstStyle/>
          <a:p>
            <a:pPr>
              <a:defRPr/>
            </a:pPr>
            <a:fld id="{B1E2A1F3-1F1E-46C4-999B-9366BAA68E87}" type="slidenum">
              <a:rPr lang="zh-CN" altLang="en-US" smtClean="0">
                <a:latin typeface="+mj-lt"/>
              </a:rPr>
              <a:pPr>
                <a:defRPr/>
              </a:pPr>
              <a:t>1</a:t>
            </a:fld>
            <a:endParaRPr lang="en-US" altLang="zh-CN" dirty="0">
              <a:latin typeface="+mj-lt"/>
            </a:endParaRPr>
          </a:p>
        </p:txBody>
      </p:sp>
      <p:pic>
        <p:nvPicPr>
          <p:cNvPr id="6" name="Picture 6" descr="http://www.ntu.edu.sg/events/events/PublishingImages/frat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609929"/>
            <a:ext cx="2578608" cy="1311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t>Step 3: Iterative Feature Pairing</a:t>
            </a:r>
            <a:endParaRPr lang="en-US" sz="3000" dirty="0">
              <a:cs typeface="Times New Roman" pitchFamily="18" charset="0"/>
            </a:endParaRPr>
          </a:p>
        </p:txBody>
      </p:sp>
      <p:sp>
        <p:nvSpPr>
          <p:cNvPr id="7" name="Slide Number Placeholder 6"/>
          <p:cNvSpPr>
            <a:spLocks noGrp="1"/>
          </p:cNvSpPr>
          <p:nvPr>
            <p:ph type="sldNum" sz="quarter" idx="12"/>
          </p:nvPr>
        </p:nvSpPr>
        <p:spPr/>
        <p:txBody>
          <a:bodyPr/>
          <a:lstStyle/>
          <a:p>
            <a:pPr>
              <a:defRPr/>
            </a:pPr>
            <a:fld id="{0B1DE52F-DBA3-4B58-8F0B-0018974E4371}" type="slidenum">
              <a:rPr lang="zh-CN" altLang="en-US" smtClean="0">
                <a:latin typeface="+mj-lt"/>
              </a:rPr>
              <a:pPr>
                <a:defRPr/>
              </a:pPr>
              <a:t>10</a:t>
            </a:fld>
            <a:endParaRPr lang="en-US" altLang="zh-CN" dirty="0">
              <a:latin typeface="+mj-lt"/>
            </a:endParaRPr>
          </a:p>
        </p:txBody>
      </p:sp>
      <p:pic>
        <p:nvPicPr>
          <p:cNvPr id="3075" name="Picture 3"/>
          <p:cNvPicPr>
            <a:picLocks noChangeAspect="1" noChangeArrowheads="1"/>
          </p:cNvPicPr>
          <p:nvPr/>
        </p:nvPicPr>
        <p:blipFill>
          <a:blip r:embed="rId3" cstate="print"/>
          <a:srcRect/>
          <a:stretch>
            <a:fillRect/>
          </a:stretch>
        </p:blipFill>
        <p:spPr bwMode="auto">
          <a:xfrm>
            <a:off x="5181600" y="1328940"/>
            <a:ext cx="2590800" cy="927740"/>
          </a:xfrm>
          <a:prstGeom prst="rect">
            <a:avLst/>
          </a:prstGeom>
          <a:noFill/>
          <a:ln w="9525">
            <a:solidFill>
              <a:schemeClr val="tx1"/>
            </a:solid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181600" y="2362200"/>
            <a:ext cx="2766689" cy="3999591"/>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1676400"/>
            <a:ext cx="3884946" cy="40812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2683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B1DE52F-DBA3-4B58-8F0B-0018974E4371}" type="slidenum">
              <a:rPr lang="zh-CN" altLang="en-US" smtClean="0">
                <a:latin typeface="+mj-lt"/>
              </a:rPr>
              <a:pPr>
                <a:defRPr/>
              </a:pPr>
              <a:t>11</a:t>
            </a:fld>
            <a:endParaRPr lang="en-US" altLang="zh-CN" dirty="0">
              <a:latin typeface="+mj-lt"/>
            </a:endParaRPr>
          </a:p>
        </p:txBody>
      </p:sp>
      <p:sp>
        <p:nvSpPr>
          <p:cNvPr id="6" name="Content Placeholder 2"/>
          <p:cNvSpPr>
            <a:spLocks noGrp="1"/>
          </p:cNvSpPr>
          <p:nvPr>
            <p:ph sz="quarter" idx="1"/>
          </p:nvPr>
        </p:nvSpPr>
        <p:spPr>
          <a:xfrm>
            <a:off x="301625" y="1524000"/>
            <a:ext cx="8504238" cy="4800599"/>
          </a:xfrm>
        </p:spPr>
        <p:txBody>
          <a:bodyPr/>
          <a:lstStyle/>
          <a:p>
            <a:pPr>
              <a:spcBef>
                <a:spcPts val="1200"/>
              </a:spcBef>
              <a:spcAft>
                <a:spcPts val="1200"/>
              </a:spcAft>
            </a:pPr>
            <a:r>
              <a:rPr lang="en-US" sz="2000" b="1" dirty="0" smtClean="0">
                <a:cs typeface="Times New Roman" pitchFamily="18" charset="0"/>
              </a:rPr>
              <a:t>Evaluation w.r.t dataset-level </a:t>
            </a:r>
            <a:r>
              <a:rPr lang="en-US" sz="2000" b="1" dirty="0">
                <a:cs typeface="Times New Roman" pitchFamily="18" charset="0"/>
              </a:rPr>
              <a:t>p</a:t>
            </a:r>
            <a:r>
              <a:rPr lang="en-US" sz="2000" b="1" dirty="0" smtClean="0">
                <a:cs typeface="Times New Roman" pitchFamily="18" charset="0"/>
              </a:rPr>
              <a:t>erformance</a:t>
            </a:r>
          </a:p>
          <a:p>
            <a:pPr marL="548640" lvl="1">
              <a:spcBef>
                <a:spcPts val="1800"/>
              </a:spcBef>
              <a:spcAft>
                <a:spcPts val="1800"/>
              </a:spcAft>
              <a:buFont typeface="Courier New" pitchFamily="49" charset="0"/>
              <a:buChar char="o"/>
            </a:pPr>
            <a:r>
              <a:rPr lang="en-US" sz="1800" dirty="0" smtClean="0">
                <a:solidFill>
                  <a:schemeClr val="tx1"/>
                </a:solidFill>
                <a:cs typeface="Times New Roman" pitchFamily="18" charset="0"/>
              </a:rPr>
              <a:t>Time efficiency</a:t>
            </a:r>
          </a:p>
          <a:p>
            <a:pPr marL="548640" lvl="1">
              <a:spcBef>
                <a:spcPts val="1800"/>
              </a:spcBef>
              <a:spcAft>
                <a:spcPts val="1800"/>
              </a:spcAft>
              <a:buFont typeface="Courier New" pitchFamily="49" charset="0"/>
              <a:buChar char="o"/>
            </a:pPr>
            <a:r>
              <a:rPr lang="en-US" sz="1800" dirty="0" smtClean="0">
                <a:solidFill>
                  <a:schemeClr val="tx1"/>
                </a:solidFill>
              </a:rPr>
              <a:t>Accuracy of symmetry planes</a:t>
            </a:r>
          </a:p>
          <a:p>
            <a:pPr marL="548640" lvl="1">
              <a:spcBef>
                <a:spcPts val="1800"/>
              </a:spcBef>
              <a:spcAft>
                <a:spcPts val="1800"/>
              </a:spcAft>
              <a:buFont typeface="Courier New" pitchFamily="49" charset="0"/>
              <a:buChar char="o"/>
            </a:pPr>
            <a:r>
              <a:rPr lang="en-US" sz="1800" dirty="0">
                <a:solidFill>
                  <a:schemeClr val="tx1"/>
                </a:solidFill>
                <a:cs typeface="Times New Roman" pitchFamily="18" charset="0"/>
              </a:rPr>
              <a:t>Symmetry planes detection </a:t>
            </a:r>
            <a:r>
              <a:rPr lang="en-US" sz="1800" dirty="0" smtClean="0">
                <a:solidFill>
                  <a:schemeClr val="tx1"/>
                </a:solidFill>
                <a:cs typeface="Times New Roman" pitchFamily="18" charset="0"/>
              </a:rPr>
              <a:t>rate</a:t>
            </a:r>
            <a:endParaRPr lang="en-US" sz="1800" dirty="0" smtClean="0">
              <a:solidFill>
                <a:schemeClr val="tx1"/>
              </a:solidFill>
            </a:endParaRPr>
          </a:p>
          <a:p>
            <a:pPr lvl="1">
              <a:spcBef>
                <a:spcPts val="500"/>
              </a:spcBef>
              <a:spcAft>
                <a:spcPts val="500"/>
              </a:spcAft>
              <a:buFont typeface="Courier New" pitchFamily="49" charset="0"/>
              <a:buChar char="o"/>
            </a:pPr>
            <a:endParaRPr lang="en-US" sz="1800" dirty="0">
              <a:solidFill>
                <a:schemeClr val="tx1"/>
              </a:solidFill>
              <a:cs typeface="Times New Roman" pitchFamily="18" charset="0"/>
            </a:endParaRPr>
          </a:p>
          <a:p>
            <a:pPr marL="593725" lvl="2" indent="0">
              <a:spcBef>
                <a:spcPts val="300"/>
              </a:spcBef>
              <a:spcAft>
                <a:spcPts val="300"/>
              </a:spcAft>
              <a:buNone/>
            </a:pPr>
            <a:endParaRPr lang="en-US" sz="1600" dirty="0">
              <a:solidFill>
                <a:schemeClr val="tx1"/>
              </a:solidFill>
              <a:cs typeface="Times New Roman" pitchFamily="18" charset="0"/>
            </a:endParaRPr>
          </a:p>
        </p:txBody>
      </p:sp>
      <p:sp>
        <p:nvSpPr>
          <p:cNvPr id="8" name="Title 1"/>
          <p:cNvSpPr>
            <a:spLocks noGrp="1"/>
          </p:cNvSpPr>
          <p:nvPr>
            <p:ph type="title"/>
          </p:nvPr>
        </p:nvSpPr>
        <p:spPr>
          <a:xfrm>
            <a:off x="301625" y="228600"/>
            <a:ext cx="8534400" cy="758825"/>
          </a:xfrm>
        </p:spPr>
        <p:txBody>
          <a:bodyPr/>
          <a:lstStyle/>
          <a:p>
            <a:r>
              <a:rPr lang="en-US" sz="3000" b="1" dirty="0" smtClean="0"/>
              <a:t>Experiments and Discussions</a:t>
            </a:r>
            <a:endParaRPr lang="en-US" sz="3000" dirty="0">
              <a:cs typeface="Times New Roman" pitchFamily="18" charset="0"/>
            </a:endParaRPr>
          </a:p>
        </p:txBody>
      </p:sp>
    </p:spTree>
    <p:extLst>
      <p:ext uri="{BB962C8B-B14F-4D97-AF65-F5344CB8AC3E}">
        <p14:creationId xmlns:p14="http://schemas.microsoft.com/office/powerpoint/2010/main" val="2071998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B1DE52F-DBA3-4B58-8F0B-0018974E4371}" type="slidenum">
              <a:rPr lang="zh-CN" altLang="en-US" smtClean="0">
                <a:latin typeface="+mj-lt"/>
              </a:rPr>
              <a:pPr>
                <a:defRPr/>
              </a:pPr>
              <a:t>12</a:t>
            </a:fld>
            <a:endParaRPr lang="en-US" altLang="zh-CN" dirty="0">
              <a:latin typeface="+mj-lt"/>
            </a:endParaRPr>
          </a:p>
        </p:txBody>
      </p:sp>
      <p:sp>
        <p:nvSpPr>
          <p:cNvPr id="6" name="Content Placeholder 2"/>
          <p:cNvSpPr>
            <a:spLocks noGrp="1"/>
          </p:cNvSpPr>
          <p:nvPr>
            <p:ph sz="quarter" idx="1"/>
          </p:nvPr>
        </p:nvSpPr>
        <p:spPr>
          <a:xfrm>
            <a:off x="301625" y="1524000"/>
            <a:ext cx="8504238" cy="4800599"/>
          </a:xfrm>
        </p:spPr>
        <p:txBody>
          <a:bodyPr/>
          <a:lstStyle/>
          <a:p>
            <a:r>
              <a:rPr lang="en-US" sz="2000" dirty="0">
                <a:cs typeface="Times New Roman" pitchFamily="18" charset="0"/>
              </a:rPr>
              <a:t>C</a:t>
            </a:r>
            <a:r>
              <a:rPr lang="en-US" sz="2000" dirty="0" smtClean="0">
                <a:cs typeface="Times New Roman" pitchFamily="18" charset="0"/>
              </a:rPr>
              <a:t>ompare ours with </a:t>
            </a:r>
            <a:r>
              <a:rPr lang="en-US" sz="2000" dirty="0">
                <a:cs typeface="Times New Roman" pitchFamily="18" charset="0"/>
              </a:rPr>
              <a:t>two </a:t>
            </a:r>
            <a:r>
              <a:rPr lang="en-US" sz="2000" dirty="0" smtClean="0">
                <a:cs typeface="Times New Roman" pitchFamily="18" charset="0"/>
              </a:rPr>
              <a:t>state-of-the-art approaches</a:t>
            </a:r>
            <a:endParaRPr lang="en-US" sz="2000" dirty="0">
              <a:cs typeface="Times New Roman" pitchFamily="18" charset="0"/>
            </a:endParaRPr>
          </a:p>
          <a:p>
            <a:pPr lvl="1">
              <a:spcBef>
                <a:spcPts val="600"/>
              </a:spcBef>
              <a:spcAft>
                <a:spcPts val="600"/>
              </a:spcAft>
              <a:buFont typeface="Courier New" pitchFamily="49" charset="0"/>
              <a:buChar char="o"/>
            </a:pPr>
            <a:r>
              <a:rPr lang="en-US" sz="1800" dirty="0">
                <a:solidFill>
                  <a:schemeClr val="tx1"/>
                </a:solidFill>
              </a:rPr>
              <a:t>Mean shift [</a:t>
            </a:r>
            <a:r>
              <a:rPr lang="en-US" sz="1800" dirty="0" err="1">
                <a:solidFill>
                  <a:schemeClr val="tx1"/>
                </a:solidFill>
              </a:rPr>
              <a:t>Mitra</a:t>
            </a:r>
            <a:r>
              <a:rPr lang="en-US" sz="1800" dirty="0">
                <a:solidFill>
                  <a:schemeClr val="tx1"/>
                </a:solidFill>
              </a:rPr>
              <a:t> et al. 2006] </a:t>
            </a:r>
            <a:endParaRPr lang="en-US" sz="1800" dirty="0" smtClean="0">
              <a:solidFill>
                <a:schemeClr val="tx1"/>
              </a:solidFill>
            </a:endParaRPr>
          </a:p>
          <a:p>
            <a:pPr lvl="1">
              <a:spcBef>
                <a:spcPts val="600"/>
              </a:spcBef>
              <a:spcAft>
                <a:spcPts val="600"/>
              </a:spcAft>
              <a:buFont typeface="Courier New" pitchFamily="49" charset="0"/>
              <a:buChar char="o"/>
            </a:pPr>
            <a:r>
              <a:rPr lang="en-US" sz="1800" dirty="0" smtClean="0">
                <a:solidFill>
                  <a:schemeClr val="tx1"/>
                </a:solidFill>
              </a:rPr>
              <a:t>3D </a:t>
            </a:r>
            <a:r>
              <a:rPr lang="en-US" sz="1800" dirty="0">
                <a:solidFill>
                  <a:schemeClr val="tx1"/>
                </a:solidFill>
              </a:rPr>
              <a:t>Hough [</a:t>
            </a:r>
            <a:r>
              <a:rPr lang="en-US" sz="1800" dirty="0" err="1">
                <a:solidFill>
                  <a:schemeClr val="tx1"/>
                </a:solidFill>
              </a:rPr>
              <a:t>Cailliere</a:t>
            </a:r>
            <a:r>
              <a:rPr lang="en-US" sz="1800" dirty="0">
                <a:solidFill>
                  <a:schemeClr val="tx1"/>
                </a:solidFill>
              </a:rPr>
              <a:t> et al. 2008]</a:t>
            </a:r>
          </a:p>
          <a:p>
            <a:r>
              <a:rPr lang="en-US" sz="2000" b="1" dirty="0" smtClean="0">
                <a:solidFill>
                  <a:schemeClr val="tx1"/>
                </a:solidFill>
              </a:rPr>
              <a:t>Focus</a:t>
            </a:r>
            <a:r>
              <a:rPr lang="en-US" sz="2000" dirty="0" smtClean="0">
                <a:solidFill>
                  <a:schemeClr val="tx1"/>
                </a:solidFill>
              </a:rPr>
              <a:t>: change of the running time w.r.t the increase in #vertices</a:t>
            </a:r>
          </a:p>
          <a:p>
            <a:r>
              <a:rPr lang="en-US" sz="2000" b="1" dirty="0" smtClean="0"/>
              <a:t>Finding</a:t>
            </a:r>
            <a:r>
              <a:rPr lang="en-US" sz="2000" dirty="0" smtClean="0"/>
              <a:t>: ours has better efficiency in terms of </a:t>
            </a:r>
            <a:r>
              <a:rPr lang="en-US" sz="2000" dirty="0" smtClean="0">
                <a:solidFill>
                  <a:srgbClr val="FF0000"/>
                </a:solidFill>
              </a:rPr>
              <a:t>scalability </a:t>
            </a:r>
            <a:r>
              <a:rPr lang="en-US" sz="2000" dirty="0">
                <a:solidFill>
                  <a:srgbClr val="FF0000"/>
                </a:solidFill>
              </a:rPr>
              <a:t>to </a:t>
            </a:r>
            <a:r>
              <a:rPr lang="en-US" sz="2000" dirty="0" smtClean="0">
                <a:solidFill>
                  <a:srgbClr val="FF0000"/>
                </a:solidFill>
              </a:rPr>
              <a:t>#vertices</a:t>
            </a:r>
          </a:p>
        </p:txBody>
      </p:sp>
      <p:sp>
        <p:nvSpPr>
          <p:cNvPr id="10" name="Title 1"/>
          <p:cNvSpPr txBox="1">
            <a:spLocks/>
          </p:cNvSpPr>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r>
              <a:rPr lang="en-US" altLang="zh-CN" sz="3000" b="1" dirty="0">
                <a:solidFill>
                  <a:srgbClr val="7B9899"/>
                </a:solidFill>
                <a:cs typeface="Times New Roman" pitchFamily="18" charset="0"/>
              </a:rPr>
              <a:t>Time Efficiency</a:t>
            </a:r>
            <a:endParaRPr lang="en-US" sz="3000" dirty="0">
              <a:cs typeface="Times New Roman" pitchFamily="18" charset="0"/>
            </a:endParaRPr>
          </a:p>
        </p:txBody>
      </p:sp>
      <p:grpSp>
        <p:nvGrpSpPr>
          <p:cNvPr id="2" name="Group 1"/>
          <p:cNvGrpSpPr/>
          <p:nvPr/>
        </p:nvGrpSpPr>
        <p:grpSpPr>
          <a:xfrm>
            <a:off x="1362075" y="3657600"/>
            <a:ext cx="6486525" cy="2362200"/>
            <a:chOff x="1362075" y="3733800"/>
            <a:chExt cx="6486525" cy="2362200"/>
          </a:xfrm>
        </p:grpSpPr>
        <p:sp>
          <p:nvSpPr>
            <p:cNvPr id="7" name="Shape 287"/>
            <p:cNvSpPr txBox="1">
              <a:spLocks/>
            </p:cNvSpPr>
            <p:nvPr/>
          </p:nvSpPr>
          <p:spPr bwMode="auto">
            <a:xfrm>
              <a:off x="1653358" y="3733800"/>
              <a:ext cx="5953171" cy="6096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1800" dirty="0" smtClean="0"/>
                <a:t>Timing </a:t>
              </a:r>
              <a:r>
                <a:rPr lang="en-US" sz="1800" dirty="0"/>
                <a:t>information (in seconds) comparison of our </a:t>
              </a:r>
              <a:r>
                <a:rPr lang="en-US" sz="1800" dirty="0" smtClean="0"/>
                <a:t>methods </a:t>
              </a:r>
              <a:r>
                <a:rPr lang="en-US" sz="1800" dirty="0"/>
                <a:t>and other two state-of-the-art </a:t>
              </a:r>
              <a:r>
                <a:rPr lang="en-US" sz="1800" dirty="0" smtClean="0"/>
                <a:t>approaches</a:t>
              </a:r>
              <a:endParaRPr lang="en" sz="1800" dirty="0"/>
            </a:p>
          </p:txBody>
        </p:sp>
        <p:pic>
          <p:nvPicPr>
            <p:cNvPr id="2051" name="Picture 3"/>
            <p:cNvPicPr>
              <a:picLocks noChangeAspect="1" noChangeArrowheads="1"/>
            </p:cNvPicPr>
            <p:nvPr/>
          </p:nvPicPr>
          <p:blipFill>
            <a:blip r:embed="rId3" cstate="print"/>
            <a:srcRect/>
            <a:stretch>
              <a:fillRect/>
            </a:stretch>
          </p:blipFill>
          <p:spPr bwMode="auto">
            <a:xfrm>
              <a:off x="1362075" y="4486275"/>
              <a:ext cx="6486525" cy="1609725"/>
            </a:xfrm>
            <a:prstGeom prst="rect">
              <a:avLst/>
            </a:prstGeom>
            <a:noFill/>
            <a:ln w="9525">
              <a:noFill/>
              <a:miter lim="800000"/>
              <a:headEnd/>
              <a:tailEnd/>
            </a:ln>
          </p:spPr>
        </p:pic>
      </p:grpSp>
    </p:spTree>
    <p:extLst>
      <p:ext uri="{BB962C8B-B14F-4D97-AF65-F5344CB8AC3E}">
        <p14:creationId xmlns:p14="http://schemas.microsoft.com/office/powerpoint/2010/main" val="914340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B1DE52F-DBA3-4B58-8F0B-0018974E4371}" type="slidenum">
              <a:rPr lang="zh-CN" altLang="en-US" smtClean="0">
                <a:latin typeface="+mj-lt"/>
              </a:rPr>
              <a:pPr>
                <a:defRPr/>
              </a:pPr>
              <a:t>13</a:t>
            </a:fld>
            <a:endParaRPr lang="en-US" altLang="zh-CN" dirty="0">
              <a:latin typeface="+mj-lt"/>
            </a:endParaRPr>
          </a:p>
        </p:txBody>
      </p:sp>
      <p:sp>
        <p:nvSpPr>
          <p:cNvPr id="6" name="Content Placeholder 2"/>
          <p:cNvSpPr>
            <a:spLocks noGrp="1"/>
          </p:cNvSpPr>
          <p:nvPr>
            <p:ph sz="quarter" idx="1"/>
          </p:nvPr>
        </p:nvSpPr>
        <p:spPr>
          <a:xfrm>
            <a:off x="301625" y="1524000"/>
            <a:ext cx="8504238" cy="4800599"/>
          </a:xfrm>
        </p:spPr>
        <p:txBody>
          <a:bodyPr/>
          <a:lstStyle/>
          <a:p>
            <a:r>
              <a:rPr lang="en-US" sz="2000" b="1" dirty="0" smtClean="0"/>
              <a:t>Symmetry detection results with mean/max error measures</a:t>
            </a:r>
            <a:endParaRPr lang="en-US" sz="2000" dirty="0" smtClean="0"/>
          </a:p>
          <a:p>
            <a:pPr lvl="1">
              <a:spcBef>
                <a:spcPts val="600"/>
              </a:spcBef>
              <a:spcAft>
                <a:spcPts val="600"/>
              </a:spcAft>
              <a:buFont typeface="Courier New" pitchFamily="49" charset="0"/>
              <a:buChar char="o"/>
            </a:pPr>
            <a:r>
              <a:rPr lang="en-US" sz="1800" dirty="0" smtClean="0">
                <a:solidFill>
                  <a:schemeClr val="tx1"/>
                </a:solidFill>
              </a:rPr>
              <a:t>Better accuracy than Mean Shift and 3D Hough</a:t>
            </a:r>
          </a:p>
        </p:txBody>
      </p:sp>
      <p:sp>
        <p:nvSpPr>
          <p:cNvPr id="10" name="Shape 287"/>
          <p:cNvSpPr txBox="1">
            <a:spLocks/>
          </p:cNvSpPr>
          <p:nvPr/>
        </p:nvSpPr>
        <p:spPr bwMode="auto">
          <a:xfrm>
            <a:off x="152400" y="3438525"/>
            <a:ext cx="2971800" cy="15240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1800" dirty="0" smtClean="0"/>
              <a:t>Symmetry </a:t>
            </a:r>
            <a:r>
              <a:rPr lang="en-US" sz="1800" dirty="0"/>
              <a:t>detection results with </a:t>
            </a:r>
            <a:r>
              <a:rPr lang="en-US" sz="1800" b="1" dirty="0"/>
              <a:t>mean/max </a:t>
            </a:r>
            <a:r>
              <a:rPr lang="en-US" sz="1800" dirty="0" smtClean="0"/>
              <a:t>error</a:t>
            </a:r>
            <a:endParaRPr lang="en" sz="1800" dirty="0"/>
          </a:p>
        </p:txBody>
      </p:sp>
      <p:sp>
        <p:nvSpPr>
          <p:cNvPr id="9" name="Title 1"/>
          <p:cNvSpPr txBox="1">
            <a:spLocks/>
          </p:cNvSpPr>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endParaRPr lang="en-US" altLang="zh-CN" b="1" dirty="0">
              <a:solidFill>
                <a:srgbClr val="7B9899"/>
              </a:solidFill>
              <a:cs typeface="Times New Roman" pitchFamily="18" charset="0"/>
            </a:endParaRPr>
          </a:p>
          <a:p>
            <a:r>
              <a:rPr lang="en-US" altLang="zh-CN" sz="3000" b="1" dirty="0" smtClean="0">
                <a:solidFill>
                  <a:srgbClr val="7B9899"/>
                </a:solidFill>
                <a:cs typeface="Times New Roman" pitchFamily="18" charset="0"/>
              </a:rPr>
              <a:t>Symmetry Detection Accuracy </a:t>
            </a:r>
            <a:endParaRPr lang="en-US" sz="3000" dirty="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914400" y="5286375"/>
            <a:ext cx="7848600" cy="108381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147344" y="2272398"/>
            <a:ext cx="3634456" cy="2985695"/>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220713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568825" y="1524000"/>
            <a:ext cx="4252119" cy="4800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3050" lvl="1">
              <a:buClr>
                <a:schemeClr val="accent1"/>
              </a:buClr>
              <a:buSzPct val="85000"/>
              <a:buFont typeface="Wingdings 2" pitchFamily="18" charset="2"/>
              <a:buChar char=""/>
            </a:pPr>
            <a:r>
              <a:rPr lang="en-US" sz="2000" b="1" dirty="0" smtClean="0">
                <a:solidFill>
                  <a:schemeClr val="tx1"/>
                </a:solidFill>
              </a:rPr>
              <a:t>Some unsuccessful cases</a:t>
            </a:r>
          </a:p>
        </p:txBody>
      </p:sp>
      <p:sp>
        <p:nvSpPr>
          <p:cNvPr id="3" name="Slide Number Placeholder 2"/>
          <p:cNvSpPr>
            <a:spLocks noGrp="1"/>
          </p:cNvSpPr>
          <p:nvPr>
            <p:ph type="sldNum" sz="quarter" idx="12"/>
          </p:nvPr>
        </p:nvSpPr>
        <p:spPr/>
        <p:txBody>
          <a:bodyPr/>
          <a:lstStyle/>
          <a:p>
            <a:pPr>
              <a:defRPr/>
            </a:pPr>
            <a:fld id="{0B1DE52F-DBA3-4B58-8F0B-0018974E4371}" type="slidenum">
              <a:rPr lang="zh-CN" altLang="en-US" smtClean="0">
                <a:latin typeface="+mj-lt"/>
              </a:rPr>
              <a:pPr>
                <a:defRPr/>
              </a:pPr>
              <a:t>14</a:t>
            </a:fld>
            <a:endParaRPr lang="en-US" altLang="zh-CN" dirty="0">
              <a:latin typeface="+mj-lt"/>
            </a:endParaRPr>
          </a:p>
        </p:txBody>
      </p:sp>
      <p:sp>
        <p:nvSpPr>
          <p:cNvPr id="6" name="Content Placeholder 2"/>
          <p:cNvSpPr>
            <a:spLocks noGrp="1"/>
          </p:cNvSpPr>
          <p:nvPr>
            <p:ph sz="quarter" idx="1"/>
          </p:nvPr>
        </p:nvSpPr>
        <p:spPr>
          <a:xfrm>
            <a:off x="301625" y="1524000"/>
            <a:ext cx="4267200" cy="4800599"/>
          </a:xfrm>
        </p:spPr>
        <p:txBody>
          <a:bodyPr/>
          <a:lstStyle/>
          <a:p>
            <a:pPr marL="273050" lvl="1">
              <a:buClr>
                <a:schemeClr val="accent1"/>
              </a:buClr>
              <a:buSzPct val="85000"/>
              <a:buFont typeface="Wingdings 2" pitchFamily="18" charset="2"/>
              <a:buChar char=""/>
            </a:pPr>
            <a:r>
              <a:rPr lang="en-US" sz="2000" b="1" dirty="0" smtClean="0">
                <a:solidFill>
                  <a:schemeClr val="tx1"/>
                </a:solidFill>
              </a:rPr>
              <a:t>Can detect multiple symmetry planes</a:t>
            </a:r>
          </a:p>
          <a:p>
            <a:pPr lvl="1">
              <a:spcBef>
                <a:spcPts val="600"/>
              </a:spcBef>
              <a:spcAft>
                <a:spcPts val="600"/>
              </a:spcAft>
              <a:buFont typeface="Courier New" pitchFamily="49" charset="0"/>
              <a:buChar char="o"/>
            </a:pPr>
            <a:r>
              <a:rPr lang="en-US" sz="1800" dirty="0" smtClean="0">
                <a:solidFill>
                  <a:schemeClr val="tx1"/>
                </a:solidFill>
              </a:rPr>
              <a:t>E.g. Eight, Skyscraper, Bottle, </a:t>
            </a:r>
            <a:br>
              <a:rPr lang="en-US" sz="1800" dirty="0" smtClean="0">
                <a:solidFill>
                  <a:schemeClr val="tx1"/>
                </a:solidFill>
              </a:rPr>
            </a:br>
            <a:r>
              <a:rPr lang="en-US" sz="1800" dirty="0" smtClean="0">
                <a:solidFill>
                  <a:schemeClr val="tx1"/>
                </a:solidFill>
              </a:rPr>
              <a:t>Cup, Desk Lamp, and Sword</a:t>
            </a:r>
          </a:p>
        </p:txBody>
      </p:sp>
      <p:sp>
        <p:nvSpPr>
          <p:cNvPr id="10" name="Shape 287"/>
          <p:cNvSpPr txBox="1">
            <a:spLocks/>
          </p:cNvSpPr>
          <p:nvPr/>
        </p:nvSpPr>
        <p:spPr bwMode="auto">
          <a:xfrm>
            <a:off x="228601" y="5888039"/>
            <a:ext cx="4114800" cy="665161"/>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1800" dirty="0" smtClean="0"/>
              <a:t>Example of multiple symmetry planes</a:t>
            </a:r>
            <a:endParaRPr lang="en" sz="1800" dirty="0"/>
          </a:p>
        </p:txBody>
      </p:sp>
      <p:sp>
        <p:nvSpPr>
          <p:cNvPr id="11" name="Title 1"/>
          <p:cNvSpPr txBox="1">
            <a:spLocks/>
          </p:cNvSpPr>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endParaRPr lang="en-US" altLang="zh-CN" sz="3000" b="1" dirty="0">
              <a:solidFill>
                <a:srgbClr val="7B9899"/>
              </a:solidFill>
              <a:cs typeface="Times New Roman" pitchFamily="18" charset="0"/>
            </a:endParaRPr>
          </a:p>
          <a:p>
            <a:r>
              <a:rPr lang="en-US" sz="3000" b="1" dirty="0"/>
              <a:t>Multiple </a:t>
            </a:r>
            <a:r>
              <a:rPr lang="en-US" sz="3000" b="1" dirty="0" smtClean="0"/>
              <a:t>Symmetry Planes</a:t>
            </a:r>
            <a:endParaRPr lang="en-US" sz="3000" dirty="0">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548372" y="2895600"/>
            <a:ext cx="3490228" cy="2967038"/>
          </a:xfrm>
          <a:prstGeom prst="rect">
            <a:avLst/>
          </a:prstGeom>
          <a:noFill/>
          <a:ln w="9525">
            <a:noFill/>
            <a:miter lim="800000"/>
            <a:headEnd/>
            <a:tailEnd/>
          </a:ln>
        </p:spPr>
      </p:pic>
      <p:grpSp>
        <p:nvGrpSpPr>
          <p:cNvPr id="2" name="Group 1"/>
          <p:cNvGrpSpPr/>
          <p:nvPr/>
        </p:nvGrpSpPr>
        <p:grpSpPr>
          <a:xfrm>
            <a:off x="4826576" y="2143125"/>
            <a:ext cx="3707824" cy="3724275"/>
            <a:chOff x="5055176" y="2514600"/>
            <a:chExt cx="3707824" cy="3724275"/>
          </a:xfrm>
        </p:grpSpPr>
        <p:sp>
          <p:nvSpPr>
            <p:cNvPr id="13" name="Shape 287"/>
            <p:cNvSpPr txBox="1">
              <a:spLocks/>
            </p:cNvSpPr>
            <p:nvPr/>
          </p:nvSpPr>
          <p:spPr bwMode="auto">
            <a:xfrm>
              <a:off x="5055176" y="5573714"/>
              <a:ext cx="3707824" cy="665161"/>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1800" dirty="0" smtClean="0"/>
                <a:t>Failed or partially failed examples</a:t>
              </a:r>
              <a:endParaRPr lang="en" sz="1800" dirty="0"/>
            </a:p>
          </p:txBody>
        </p:sp>
        <p:pic>
          <p:nvPicPr>
            <p:cNvPr id="3075" name="Picture 3"/>
            <p:cNvPicPr>
              <a:picLocks noChangeAspect="1" noChangeArrowheads="1"/>
            </p:cNvPicPr>
            <p:nvPr/>
          </p:nvPicPr>
          <p:blipFill>
            <a:blip r:embed="rId4" cstate="print"/>
            <a:srcRect/>
            <a:stretch>
              <a:fillRect/>
            </a:stretch>
          </p:blipFill>
          <p:spPr bwMode="auto">
            <a:xfrm>
              <a:off x="5105400" y="2514600"/>
              <a:ext cx="3479224" cy="3033713"/>
            </a:xfrm>
            <a:prstGeom prst="rect">
              <a:avLst/>
            </a:prstGeom>
            <a:noFill/>
            <a:ln w="9525">
              <a:noFill/>
              <a:miter lim="800000"/>
              <a:headEnd/>
              <a:tailEnd/>
            </a:ln>
          </p:spPr>
        </p:pic>
      </p:grpSp>
    </p:spTree>
    <p:extLst>
      <p:ext uri="{BB962C8B-B14F-4D97-AF65-F5344CB8AC3E}">
        <p14:creationId xmlns:p14="http://schemas.microsoft.com/office/powerpoint/2010/main" val="875753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B1DE52F-DBA3-4B58-8F0B-0018974E4371}" type="slidenum">
              <a:rPr lang="zh-CN" altLang="en-US" smtClean="0">
                <a:latin typeface="+mj-lt"/>
              </a:rPr>
              <a:pPr>
                <a:defRPr/>
              </a:pPr>
              <a:t>15</a:t>
            </a:fld>
            <a:endParaRPr lang="en-US" altLang="zh-CN" dirty="0">
              <a:latin typeface="+mj-lt"/>
            </a:endParaRPr>
          </a:p>
        </p:txBody>
      </p:sp>
      <p:sp>
        <p:nvSpPr>
          <p:cNvPr id="6" name="Content Placeholder 2"/>
          <p:cNvSpPr>
            <a:spLocks noGrp="1"/>
          </p:cNvSpPr>
          <p:nvPr>
            <p:ph sz="quarter" idx="1"/>
          </p:nvPr>
        </p:nvSpPr>
        <p:spPr>
          <a:xfrm>
            <a:off x="301625" y="1524000"/>
            <a:ext cx="8504238" cy="4800599"/>
          </a:xfrm>
        </p:spPr>
        <p:txBody>
          <a:bodyPr/>
          <a:lstStyle/>
          <a:p>
            <a:pPr marL="273050" lvl="1">
              <a:buClr>
                <a:schemeClr val="accent1"/>
              </a:buClr>
              <a:buSzPct val="85000"/>
              <a:buFont typeface="Wingdings 2" pitchFamily="18" charset="2"/>
              <a:buChar char=""/>
            </a:pPr>
            <a:r>
              <a:rPr lang="en-US" sz="2000" b="1" dirty="0" smtClean="0">
                <a:solidFill>
                  <a:schemeClr val="tx1"/>
                </a:solidFill>
              </a:rPr>
              <a:t>Test CPCA alignment accuracy on symmetry detection</a:t>
            </a:r>
          </a:p>
          <a:p>
            <a:pPr lvl="1">
              <a:spcBef>
                <a:spcPts val="600"/>
              </a:spcBef>
              <a:spcAft>
                <a:spcPts val="600"/>
              </a:spcAft>
              <a:buFont typeface="Courier New" pitchFamily="49" charset="0"/>
              <a:buChar char="o"/>
            </a:pPr>
            <a:r>
              <a:rPr lang="en-US" sz="1800" dirty="0" smtClean="0">
                <a:solidFill>
                  <a:schemeClr val="tx1"/>
                </a:solidFill>
              </a:rPr>
              <a:t>Successfully detect the symmetry planes even if the models cannot be perfectly aligned with CPCA</a:t>
            </a:r>
          </a:p>
          <a:p>
            <a:pPr lvl="2">
              <a:spcBef>
                <a:spcPts val="0"/>
              </a:spcBef>
              <a:spcAft>
                <a:spcPts val="0"/>
              </a:spcAft>
              <a:buFont typeface="Wingdings" pitchFamily="2" charset="2"/>
              <a:buChar char="Ø"/>
            </a:pPr>
            <a:r>
              <a:rPr lang="en-US" sz="1600" dirty="0" smtClean="0"/>
              <a:t>Detection rates for models that cannot be accurately aligned by CPCA: Mug: 7/8, </a:t>
            </a:r>
            <a:r>
              <a:rPr lang="en-US" sz="1600" dirty="0" err="1" smtClean="0"/>
              <a:t>NonWheelChair</a:t>
            </a:r>
            <a:r>
              <a:rPr lang="en-US" sz="1600" dirty="0" smtClean="0"/>
              <a:t>: 18/19, </a:t>
            </a:r>
            <a:r>
              <a:rPr lang="en-US" sz="1600" dirty="0" err="1" smtClean="0"/>
              <a:t>WheelChair</a:t>
            </a:r>
            <a:r>
              <a:rPr lang="en-US" sz="1600" dirty="0" smtClean="0"/>
              <a:t>: 6/7</a:t>
            </a:r>
          </a:p>
        </p:txBody>
      </p:sp>
      <p:sp>
        <p:nvSpPr>
          <p:cNvPr id="7" name="Title 1"/>
          <p:cNvSpPr txBox="1">
            <a:spLocks/>
          </p:cNvSpPr>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r>
              <a:rPr lang="en-US" sz="3000" b="1" dirty="0" smtClean="0"/>
              <a:t>Symmetry Detection </a:t>
            </a:r>
            <a:r>
              <a:rPr lang="en-US" sz="3000" b="1" dirty="0"/>
              <a:t>w.r.t CPCA </a:t>
            </a:r>
            <a:r>
              <a:rPr lang="en-US" sz="3000" b="1" dirty="0" smtClean="0"/>
              <a:t>Accuracy</a:t>
            </a:r>
            <a:endParaRPr lang="en-US" sz="3000" dirty="0"/>
          </a:p>
        </p:txBody>
      </p:sp>
      <p:pic>
        <p:nvPicPr>
          <p:cNvPr id="4103" name="Picture 7"/>
          <p:cNvPicPr>
            <a:picLocks noChangeAspect="1" noChangeArrowheads="1"/>
          </p:cNvPicPr>
          <p:nvPr/>
        </p:nvPicPr>
        <p:blipFill>
          <a:blip r:embed="rId3" cstate="print"/>
          <a:srcRect/>
          <a:stretch>
            <a:fillRect/>
          </a:stretch>
        </p:blipFill>
        <p:spPr bwMode="auto">
          <a:xfrm>
            <a:off x="3181350" y="4884195"/>
            <a:ext cx="2514600" cy="1485418"/>
          </a:xfrm>
          <a:prstGeom prst="rect">
            <a:avLst/>
          </a:prstGeom>
          <a:noFill/>
          <a:ln w="9525">
            <a:solidFill>
              <a:schemeClr val="accent1"/>
            </a:solid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5743190" y="3267075"/>
            <a:ext cx="3153160" cy="1600200"/>
          </a:xfrm>
          <a:prstGeom prst="rect">
            <a:avLst/>
          </a:prstGeom>
          <a:noFill/>
          <a:ln w="9525">
            <a:solidFill>
              <a:schemeClr val="accent1"/>
            </a:solidFill>
            <a:miter lim="800000"/>
            <a:headEnd/>
            <a:tailEnd/>
          </a:ln>
        </p:spPr>
      </p:pic>
      <p:pic>
        <p:nvPicPr>
          <p:cNvPr id="4105" name="Picture 9"/>
          <p:cNvPicPr>
            <a:picLocks noChangeAspect="1" noChangeArrowheads="1"/>
          </p:cNvPicPr>
          <p:nvPr/>
        </p:nvPicPr>
        <p:blipFill>
          <a:blip r:embed="rId5" cstate="print"/>
          <a:srcRect/>
          <a:stretch>
            <a:fillRect/>
          </a:stretch>
        </p:blipFill>
        <p:spPr bwMode="auto">
          <a:xfrm>
            <a:off x="262345" y="3200400"/>
            <a:ext cx="2861855" cy="16764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620838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B1DE52F-DBA3-4B58-8F0B-0018974E4371}" type="slidenum">
              <a:rPr lang="zh-CN" altLang="en-US" smtClean="0">
                <a:latin typeface="+mj-lt"/>
              </a:rPr>
              <a:pPr>
                <a:defRPr/>
              </a:pPr>
              <a:t>16</a:t>
            </a:fld>
            <a:endParaRPr lang="en-US" altLang="zh-CN" dirty="0">
              <a:latin typeface="+mj-lt"/>
            </a:endParaRPr>
          </a:p>
        </p:txBody>
      </p:sp>
      <p:sp>
        <p:nvSpPr>
          <p:cNvPr id="6" name="Content Placeholder 2"/>
          <p:cNvSpPr>
            <a:spLocks noGrp="1"/>
          </p:cNvSpPr>
          <p:nvPr>
            <p:ph sz="quarter" idx="1"/>
          </p:nvPr>
        </p:nvSpPr>
        <p:spPr>
          <a:xfrm>
            <a:off x="301624" y="1524000"/>
            <a:ext cx="8689976" cy="4800599"/>
          </a:xfrm>
        </p:spPr>
        <p:txBody>
          <a:bodyPr/>
          <a:lstStyle/>
          <a:p>
            <a:r>
              <a:rPr lang="en-US" sz="2000" b="1" dirty="0" smtClean="0"/>
              <a:t>Dataset-level symmetry </a:t>
            </a:r>
            <a:r>
              <a:rPr lang="en-US" sz="2000" b="1" dirty="0"/>
              <a:t>detection </a:t>
            </a:r>
            <a:r>
              <a:rPr lang="en-US" sz="2000" b="1" dirty="0" smtClean="0"/>
              <a:t> performance</a:t>
            </a:r>
            <a:endParaRPr lang="en-US" sz="2000" dirty="0"/>
          </a:p>
          <a:p>
            <a:pPr lvl="1">
              <a:spcBef>
                <a:spcPts val="600"/>
              </a:spcBef>
              <a:spcAft>
                <a:spcPts val="600"/>
              </a:spcAft>
              <a:buFont typeface="Courier New" pitchFamily="49" charset="0"/>
              <a:buChar char="o"/>
            </a:pPr>
            <a:r>
              <a:rPr lang="en-US" sz="1800" b="1" dirty="0" smtClean="0">
                <a:solidFill>
                  <a:schemeClr val="tx1"/>
                </a:solidFill>
              </a:rPr>
              <a:t>True Positive (TP): </a:t>
            </a:r>
            <a:r>
              <a:rPr lang="en-US" sz="1800" dirty="0" smtClean="0">
                <a:solidFill>
                  <a:schemeClr val="tx1"/>
                </a:solidFill>
              </a:rPr>
              <a:t>detect a symmetry plane of a symmetric model </a:t>
            </a:r>
          </a:p>
          <a:p>
            <a:pPr lvl="1">
              <a:spcBef>
                <a:spcPts val="600"/>
              </a:spcBef>
              <a:spcAft>
                <a:spcPts val="600"/>
              </a:spcAft>
              <a:buFont typeface="Courier New" pitchFamily="49" charset="0"/>
              <a:buChar char="o"/>
            </a:pPr>
            <a:r>
              <a:rPr lang="en-US" sz="1800" b="1" dirty="0" smtClean="0">
                <a:solidFill>
                  <a:schemeClr val="tx1"/>
                </a:solidFill>
              </a:rPr>
              <a:t>False Positive (FP): </a:t>
            </a:r>
            <a:r>
              <a:rPr lang="en-US" sz="1800" dirty="0" smtClean="0">
                <a:solidFill>
                  <a:schemeClr val="tx1"/>
                </a:solidFill>
              </a:rPr>
              <a:t>detect a symmetry plane of an asymmetric model </a:t>
            </a:r>
            <a:endParaRPr lang="en-US" sz="1800" b="1" dirty="0" smtClean="0">
              <a:solidFill>
                <a:schemeClr val="tx1"/>
              </a:solidFill>
            </a:endParaRPr>
          </a:p>
          <a:p>
            <a:pPr lvl="1">
              <a:spcBef>
                <a:spcPts val="600"/>
              </a:spcBef>
              <a:spcAft>
                <a:spcPts val="600"/>
              </a:spcAft>
              <a:buFont typeface="Courier New" pitchFamily="49" charset="0"/>
              <a:buChar char="o"/>
            </a:pPr>
            <a:r>
              <a:rPr lang="en-US" sz="1800" b="1" dirty="0" smtClean="0">
                <a:solidFill>
                  <a:schemeClr val="tx1"/>
                </a:solidFill>
              </a:rPr>
              <a:t>True Negative (TN):</a:t>
            </a:r>
            <a:r>
              <a:rPr lang="en-US" sz="1800" dirty="0" smtClean="0">
                <a:solidFill>
                  <a:schemeClr val="tx1"/>
                </a:solidFill>
              </a:rPr>
              <a:t> do not detect any symmetry plane of an </a:t>
            </a:r>
            <a:br>
              <a:rPr lang="en-US" sz="1800" dirty="0" smtClean="0">
                <a:solidFill>
                  <a:schemeClr val="tx1"/>
                </a:solidFill>
              </a:rPr>
            </a:br>
            <a:r>
              <a:rPr lang="en-US" sz="1800" dirty="0" smtClean="0">
                <a:solidFill>
                  <a:schemeClr val="tx1"/>
                </a:solidFill>
              </a:rPr>
              <a:t>asymmetric model</a:t>
            </a:r>
            <a:endParaRPr lang="en-US" sz="1800" dirty="0">
              <a:solidFill>
                <a:schemeClr val="tx1"/>
              </a:solidFill>
            </a:endParaRPr>
          </a:p>
          <a:p>
            <a:pPr lvl="1">
              <a:spcBef>
                <a:spcPts val="600"/>
              </a:spcBef>
              <a:spcAft>
                <a:spcPts val="600"/>
              </a:spcAft>
              <a:buFont typeface="Courier New" pitchFamily="49" charset="0"/>
              <a:buChar char="o"/>
            </a:pPr>
            <a:r>
              <a:rPr lang="en-US" sz="1800" b="1" dirty="0">
                <a:solidFill>
                  <a:schemeClr val="tx1"/>
                </a:solidFill>
              </a:rPr>
              <a:t>False Negative (</a:t>
            </a:r>
            <a:r>
              <a:rPr lang="en-US" sz="1800" b="1" dirty="0" smtClean="0">
                <a:solidFill>
                  <a:schemeClr val="tx1"/>
                </a:solidFill>
              </a:rPr>
              <a:t>FN): </a:t>
            </a:r>
            <a:r>
              <a:rPr lang="en-US" sz="1800" dirty="0" smtClean="0">
                <a:solidFill>
                  <a:schemeClr val="tx1"/>
                </a:solidFill>
              </a:rPr>
              <a:t>fail to detect a symmetry plane of a symmetric model</a:t>
            </a:r>
          </a:p>
        </p:txBody>
      </p:sp>
      <p:sp>
        <p:nvSpPr>
          <p:cNvPr id="11" name="Shape 287"/>
          <p:cNvSpPr txBox="1">
            <a:spLocks/>
          </p:cNvSpPr>
          <p:nvPr/>
        </p:nvSpPr>
        <p:spPr bwMode="auto">
          <a:xfrm>
            <a:off x="228600" y="4190999"/>
            <a:ext cx="7010400" cy="685801"/>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1800" dirty="0" smtClean="0"/>
              <a:t>Overall symmetry detection performance of our algorithm</a:t>
            </a:r>
            <a:r>
              <a:rPr lang="en-US" sz="1800" dirty="0"/>
              <a:t> </a:t>
            </a:r>
            <a:r>
              <a:rPr lang="en-US" sz="1800" dirty="0" smtClean="0"/>
              <a:t>based on the first 200 models of the NIST benchmark</a:t>
            </a:r>
          </a:p>
        </p:txBody>
      </p:sp>
      <p:sp>
        <p:nvSpPr>
          <p:cNvPr id="8" name="Title 1"/>
          <p:cNvSpPr txBox="1">
            <a:spLocks/>
          </p:cNvSpPr>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r>
              <a:rPr lang="en-US" altLang="zh-CN" sz="3000" b="1" dirty="0" smtClean="0">
                <a:solidFill>
                  <a:srgbClr val="7B9899"/>
                </a:solidFill>
                <a:cs typeface="Times New Roman" pitchFamily="18" charset="0"/>
              </a:rPr>
              <a:t>Symmetry </a:t>
            </a:r>
            <a:r>
              <a:rPr lang="en-US" altLang="zh-CN" sz="3000" b="1" dirty="0">
                <a:solidFill>
                  <a:srgbClr val="7B9899"/>
                </a:solidFill>
                <a:cs typeface="Times New Roman" pitchFamily="18" charset="0"/>
              </a:rPr>
              <a:t>Planes Detection Rate</a:t>
            </a:r>
            <a:endParaRPr lang="en-US" sz="3000" dirty="0"/>
          </a:p>
        </p:txBody>
      </p:sp>
      <p:pic>
        <p:nvPicPr>
          <p:cNvPr id="5122" name="Picture 2"/>
          <p:cNvPicPr>
            <a:picLocks noChangeAspect="1" noChangeArrowheads="1"/>
          </p:cNvPicPr>
          <p:nvPr/>
        </p:nvPicPr>
        <p:blipFill>
          <a:blip r:embed="rId3" cstate="print"/>
          <a:srcRect/>
          <a:stretch>
            <a:fillRect/>
          </a:stretch>
        </p:blipFill>
        <p:spPr bwMode="auto">
          <a:xfrm>
            <a:off x="495300" y="5048250"/>
            <a:ext cx="4152900" cy="7429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 name="Shape 287"/>
              <p:cNvSpPr txBox="1">
                <a:spLocks/>
              </p:cNvSpPr>
              <p:nvPr/>
            </p:nvSpPr>
            <p:spPr bwMode="auto">
              <a:xfrm>
                <a:off x="4829175" y="4952999"/>
                <a:ext cx="4038600" cy="1295401"/>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1800" dirty="0"/>
                  <a:t>Detection Rate (DR, </a:t>
                </a:r>
                <a14:m>
                  <m:oMath xmlns:m="http://schemas.openxmlformats.org/officeDocument/2006/math">
                    <m:f>
                      <m:fPr>
                        <m:ctrlPr>
                          <a:rPr lang="en-US" sz="1800" i="1">
                            <a:latin typeface="Cambria Math"/>
                          </a:rPr>
                        </m:ctrlPr>
                      </m:fPr>
                      <m:num>
                        <m:r>
                          <a:rPr lang="en-US" sz="1800" i="1">
                            <a:latin typeface="Cambria Math" panose="02040503050406030204" pitchFamily="18" charset="0"/>
                          </a:rPr>
                          <m:t>𝑇𝑃</m:t>
                        </m:r>
                      </m:num>
                      <m:den>
                        <m:r>
                          <a:rPr lang="en-US" sz="1800" i="1">
                            <a:latin typeface="Cambria Math" panose="02040503050406030204" pitchFamily="18" charset="0"/>
                          </a:rPr>
                          <m:t>𝑇𝑃</m:t>
                        </m:r>
                        <m:r>
                          <a:rPr lang="en-US" sz="1800" i="1">
                            <a:latin typeface="Cambria Math" panose="02040503050406030204" pitchFamily="18" charset="0"/>
                          </a:rPr>
                          <m:t>+</m:t>
                        </m:r>
                        <m:r>
                          <a:rPr lang="en-US" sz="1800" i="1">
                            <a:latin typeface="Cambria Math" panose="02040503050406030204" pitchFamily="18" charset="0"/>
                          </a:rPr>
                          <m:t>𝐹𝑁</m:t>
                        </m:r>
                      </m:den>
                    </m:f>
                  </m:oMath>
                </a14:m>
                <a:r>
                  <a:rPr lang="en-US" sz="1800" dirty="0"/>
                  <a:t>)</a:t>
                </a:r>
                <a:r>
                  <a:rPr lang="en-US" sz="1800" dirty="0" smtClean="0"/>
                  <a:t> = 82.3% </a:t>
                </a:r>
              </a:p>
              <a:p>
                <a:pPr marL="0" indent="0">
                  <a:buNone/>
                </a:pPr>
                <a:r>
                  <a:rPr lang="en-US" sz="1800" dirty="0"/>
                  <a:t>Accuracy (AC, </a:t>
                </a:r>
                <a14:m>
                  <m:oMath xmlns:m="http://schemas.openxmlformats.org/officeDocument/2006/math">
                    <m:f>
                      <m:fPr>
                        <m:ctrlPr>
                          <a:rPr lang="en-US" sz="1800" i="1">
                            <a:latin typeface="Cambria Math"/>
                          </a:rPr>
                        </m:ctrlPr>
                      </m:fPr>
                      <m:num>
                        <m:r>
                          <a:rPr lang="en-US" sz="1800" i="1">
                            <a:latin typeface="Cambria Math" panose="02040503050406030204" pitchFamily="18" charset="0"/>
                          </a:rPr>
                          <m:t>𝑇𝑃</m:t>
                        </m:r>
                        <m:r>
                          <a:rPr lang="en-US" sz="1800" i="1">
                            <a:latin typeface="Cambria Math" panose="02040503050406030204" pitchFamily="18" charset="0"/>
                          </a:rPr>
                          <m:t>+</m:t>
                        </m:r>
                        <m:r>
                          <a:rPr lang="en-US" sz="1800" i="1">
                            <a:latin typeface="Cambria Math" panose="02040503050406030204" pitchFamily="18" charset="0"/>
                          </a:rPr>
                          <m:t>𝑇𝑁</m:t>
                        </m:r>
                      </m:num>
                      <m:den>
                        <m:r>
                          <a:rPr lang="en-US" sz="1800" i="1">
                            <a:latin typeface="Cambria Math" panose="02040503050406030204" pitchFamily="18" charset="0"/>
                          </a:rPr>
                          <m:t>𝑇</m:t>
                        </m:r>
                        <m:r>
                          <a:rPr lang="en-US" sz="1800" i="1">
                            <a:latin typeface="Cambria Math"/>
                          </a:rPr>
                          <m:t>𝑃</m:t>
                        </m:r>
                        <m:r>
                          <a:rPr lang="en-US" sz="1800" i="1">
                            <a:latin typeface="Cambria Math"/>
                          </a:rPr>
                          <m:t>+</m:t>
                        </m:r>
                        <m:r>
                          <a:rPr lang="en-US" sz="1800" i="1">
                            <a:latin typeface="Cambria Math"/>
                          </a:rPr>
                          <m:t>𝑇𝑁</m:t>
                        </m:r>
                        <m:r>
                          <a:rPr lang="en-US" sz="1800" i="1">
                            <a:latin typeface="Cambria Math"/>
                          </a:rPr>
                          <m:t>+</m:t>
                        </m:r>
                        <m:r>
                          <a:rPr lang="en-US" sz="1800" i="1">
                            <a:latin typeface="Cambria Math"/>
                          </a:rPr>
                          <m:t>𝐹𝑃</m:t>
                        </m:r>
                        <m:r>
                          <a:rPr lang="en-US" sz="1800" i="1">
                            <a:latin typeface="Cambria Math"/>
                          </a:rPr>
                          <m:t>+</m:t>
                        </m:r>
                        <m:r>
                          <a:rPr lang="en-US" sz="1800" i="1">
                            <a:latin typeface="Cambria Math"/>
                          </a:rPr>
                          <m:t>𝐹𝑁</m:t>
                        </m:r>
                      </m:den>
                    </m:f>
                  </m:oMath>
                </a14:m>
                <a:r>
                  <a:rPr lang="en-US" sz="1800" dirty="0"/>
                  <a:t>)</a:t>
                </a:r>
                <a:r>
                  <a:rPr lang="en-US" sz="1800" dirty="0" smtClean="0"/>
                  <a:t> = 75.6%</a:t>
                </a:r>
              </a:p>
            </p:txBody>
          </p:sp>
        </mc:Choice>
        <mc:Fallback xmlns="">
          <p:sp>
            <p:nvSpPr>
              <p:cNvPr id="7" name="Shape 287"/>
              <p:cNvSpPr txBox="1">
                <a:spLocks noRot="1" noChangeAspect="1" noMove="1" noResize="1" noEditPoints="1" noAdjustHandles="1" noChangeArrowheads="1" noChangeShapeType="1" noTextEdit="1"/>
              </p:cNvSpPr>
              <p:nvPr/>
            </p:nvSpPr>
            <p:spPr bwMode="auto">
              <a:xfrm>
                <a:off x="4829175" y="4952999"/>
                <a:ext cx="4038600" cy="1295401"/>
              </a:xfrm>
              <a:prstGeom prst="rect">
                <a:avLst/>
              </a:prstGeom>
              <a:blipFill rotWithShape="1">
                <a:blip r:embed="rId4" cstate="print"/>
                <a:stretch>
                  <a:fillRect l="-1207"/>
                </a:stretch>
              </a:blipFill>
              <a:ln w="9525">
                <a:noFill/>
                <a:miter lim="800000"/>
                <a:headEnd/>
                <a:tailEnd/>
              </a:ln>
            </p:spPr>
            <p:txBody>
              <a:bodyPr/>
              <a:lstStyle/>
              <a:p>
                <a:r>
                  <a:rPr lang="en-SG">
                    <a:noFill/>
                  </a:rPr>
                  <a:t> </a:t>
                </a:r>
              </a:p>
            </p:txBody>
          </p:sp>
        </mc:Fallback>
      </mc:AlternateContent>
    </p:spTree>
    <p:extLst>
      <p:ext uri="{BB962C8B-B14F-4D97-AF65-F5344CB8AC3E}">
        <p14:creationId xmlns:p14="http://schemas.microsoft.com/office/powerpoint/2010/main" val="3898037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B1DE52F-DBA3-4B58-8F0B-0018974E4371}" type="slidenum">
              <a:rPr lang="zh-CN" altLang="en-US" smtClean="0">
                <a:latin typeface="+mj-lt"/>
              </a:rPr>
              <a:pPr>
                <a:defRPr/>
              </a:pPr>
              <a:t>17</a:t>
            </a:fld>
            <a:endParaRPr lang="en-US" altLang="zh-CN" dirty="0">
              <a:latin typeface="+mj-lt"/>
            </a:endParaRPr>
          </a:p>
        </p:txBody>
      </p:sp>
      <p:sp>
        <p:nvSpPr>
          <p:cNvPr id="6" name="Content Placeholder 2"/>
          <p:cNvSpPr>
            <a:spLocks noGrp="1"/>
          </p:cNvSpPr>
          <p:nvPr>
            <p:ph sz="quarter" idx="1"/>
          </p:nvPr>
        </p:nvSpPr>
        <p:spPr>
          <a:xfrm>
            <a:off x="301625" y="1524000"/>
            <a:ext cx="8504238" cy="4800599"/>
          </a:xfrm>
        </p:spPr>
        <p:txBody>
          <a:bodyPr/>
          <a:lstStyle/>
          <a:p>
            <a:pPr>
              <a:spcBef>
                <a:spcPts val="600"/>
              </a:spcBef>
              <a:spcAft>
                <a:spcPts val="600"/>
              </a:spcAft>
            </a:pPr>
            <a:r>
              <a:rPr lang="en-US" sz="2000" b="1" dirty="0" smtClean="0"/>
              <a:t>Conclusions</a:t>
            </a:r>
            <a:endParaRPr lang="en-US" sz="2000" dirty="0"/>
          </a:p>
          <a:p>
            <a:pPr lvl="1">
              <a:spcBef>
                <a:spcPts val="600"/>
              </a:spcBef>
              <a:spcAft>
                <a:spcPts val="600"/>
              </a:spcAft>
              <a:buFont typeface="Courier New" pitchFamily="49" charset="0"/>
              <a:buChar char="o"/>
            </a:pPr>
            <a:r>
              <a:rPr lang="en-US" sz="1800" dirty="0">
                <a:solidFill>
                  <a:schemeClr val="tx1"/>
                </a:solidFill>
              </a:rPr>
              <a:t>Symmetry in viewpoint entropy distribution corresponds to the symmetry </a:t>
            </a:r>
            <a:r>
              <a:rPr lang="en-US" sz="1800" dirty="0" smtClean="0">
                <a:solidFill>
                  <a:schemeClr val="tx1"/>
                </a:solidFill>
              </a:rPr>
              <a:t>of </a:t>
            </a:r>
            <a:r>
              <a:rPr lang="en-US" sz="1800" dirty="0">
                <a:solidFill>
                  <a:schemeClr val="tx1"/>
                </a:solidFill>
              </a:rPr>
              <a:t>the 3D </a:t>
            </a:r>
            <a:r>
              <a:rPr lang="en-US" sz="1800" dirty="0" smtClean="0">
                <a:solidFill>
                  <a:schemeClr val="tx1"/>
                </a:solidFill>
              </a:rPr>
              <a:t>model</a:t>
            </a:r>
          </a:p>
          <a:p>
            <a:pPr lvl="1">
              <a:spcBef>
                <a:spcPts val="600"/>
              </a:spcBef>
              <a:spcAft>
                <a:spcPts val="600"/>
              </a:spcAft>
              <a:buFont typeface="Courier New" pitchFamily="49" charset="0"/>
              <a:buChar char="o"/>
            </a:pPr>
            <a:r>
              <a:rPr lang="en-US" sz="1800" dirty="0" smtClean="0">
                <a:solidFill>
                  <a:schemeClr val="tx1"/>
                </a:solidFill>
              </a:rPr>
              <a:t>Propose an </a:t>
            </a:r>
            <a:r>
              <a:rPr lang="en-US" sz="1800" dirty="0">
                <a:solidFill>
                  <a:schemeClr val="tx1"/>
                </a:solidFill>
              </a:rPr>
              <a:t>efficient and novel </a:t>
            </a:r>
            <a:r>
              <a:rPr lang="en-US" sz="1800" i="1" dirty="0">
                <a:solidFill>
                  <a:srgbClr val="FF0000"/>
                </a:solidFill>
              </a:rPr>
              <a:t>view-based</a:t>
            </a:r>
            <a:r>
              <a:rPr lang="en-US" sz="1800" dirty="0">
                <a:solidFill>
                  <a:srgbClr val="FF0000"/>
                </a:solidFill>
              </a:rPr>
              <a:t> </a:t>
            </a:r>
            <a:r>
              <a:rPr lang="en-US" sz="1800" dirty="0" smtClean="0">
                <a:solidFill>
                  <a:schemeClr val="tx1"/>
                </a:solidFill>
              </a:rPr>
              <a:t>symmetry detection method</a:t>
            </a:r>
          </a:p>
          <a:p>
            <a:pPr lvl="1">
              <a:spcBef>
                <a:spcPts val="600"/>
              </a:spcBef>
              <a:spcAft>
                <a:spcPts val="600"/>
              </a:spcAft>
              <a:buFont typeface="Courier New" pitchFamily="49" charset="0"/>
              <a:buChar char="o"/>
            </a:pPr>
            <a:r>
              <a:rPr lang="en-US" sz="1800" dirty="0" smtClean="0">
                <a:solidFill>
                  <a:schemeClr val="tx1"/>
                </a:solidFill>
              </a:rPr>
              <a:t>Demonstrate a good </a:t>
            </a:r>
            <a:r>
              <a:rPr lang="en-US" sz="1800" dirty="0">
                <a:solidFill>
                  <a:schemeClr val="tx1"/>
                </a:solidFill>
              </a:rPr>
              <a:t>performance in </a:t>
            </a:r>
            <a:r>
              <a:rPr lang="en-US" sz="1800" dirty="0" smtClean="0">
                <a:solidFill>
                  <a:schemeClr val="tx1"/>
                </a:solidFill>
              </a:rPr>
              <a:t>accuracy </a:t>
            </a:r>
            <a:r>
              <a:rPr lang="en-US" sz="1800" dirty="0">
                <a:solidFill>
                  <a:schemeClr val="tx1"/>
                </a:solidFill>
              </a:rPr>
              <a:t>and </a:t>
            </a:r>
            <a:r>
              <a:rPr lang="en-US" sz="1800" dirty="0" smtClean="0">
                <a:solidFill>
                  <a:schemeClr val="tx1"/>
                </a:solidFill>
              </a:rPr>
              <a:t>efficiency</a:t>
            </a:r>
          </a:p>
          <a:p>
            <a:pPr lvl="1">
              <a:spcBef>
                <a:spcPts val="600"/>
              </a:spcBef>
              <a:spcAft>
                <a:spcPts val="600"/>
              </a:spcAft>
              <a:buFont typeface="Courier New" pitchFamily="49" charset="0"/>
              <a:buChar char="o"/>
            </a:pPr>
            <a:r>
              <a:rPr lang="en-US" sz="1800" dirty="0" smtClean="0">
                <a:solidFill>
                  <a:schemeClr val="tx1"/>
                </a:solidFill>
              </a:rPr>
              <a:t>Validate good robustness</a:t>
            </a:r>
            <a:r>
              <a:rPr lang="en-US" sz="1800" dirty="0">
                <a:solidFill>
                  <a:schemeClr val="tx1"/>
                </a:solidFill>
              </a:rPr>
              <a:t>, detection rate, and </a:t>
            </a:r>
            <a:r>
              <a:rPr lang="en-US" sz="1800" dirty="0" smtClean="0">
                <a:solidFill>
                  <a:schemeClr val="tx1"/>
                </a:solidFill>
              </a:rPr>
              <a:t>flexibility on a dataset level</a:t>
            </a:r>
          </a:p>
          <a:p>
            <a:pPr>
              <a:spcBef>
                <a:spcPts val="600"/>
              </a:spcBef>
              <a:spcAft>
                <a:spcPts val="600"/>
              </a:spcAft>
            </a:pPr>
            <a:r>
              <a:rPr lang="en-US" sz="2000" b="1" dirty="0" smtClean="0"/>
              <a:t>Future work</a:t>
            </a:r>
            <a:endParaRPr lang="en-US" sz="2000" dirty="0" smtClean="0"/>
          </a:p>
          <a:p>
            <a:pPr lvl="1">
              <a:spcBef>
                <a:spcPts val="600"/>
              </a:spcBef>
              <a:spcAft>
                <a:spcPts val="600"/>
              </a:spcAft>
              <a:buFont typeface="Courier New" pitchFamily="49" charset="0"/>
              <a:buChar char="o"/>
            </a:pPr>
            <a:r>
              <a:rPr lang="en-US" sz="1800" dirty="0" smtClean="0">
                <a:solidFill>
                  <a:schemeClr val="tx1"/>
                </a:solidFill>
              </a:rPr>
              <a:t>3D model alignment</a:t>
            </a:r>
          </a:p>
          <a:p>
            <a:pPr lvl="1">
              <a:spcBef>
                <a:spcPts val="600"/>
              </a:spcBef>
              <a:spcAft>
                <a:spcPts val="600"/>
              </a:spcAft>
              <a:buFont typeface="Courier New" pitchFamily="49" charset="0"/>
              <a:buChar char="o"/>
            </a:pPr>
            <a:r>
              <a:rPr lang="en-US" sz="1800" dirty="0">
                <a:solidFill>
                  <a:schemeClr val="tx1"/>
                </a:solidFill>
              </a:rPr>
              <a:t>B</a:t>
            </a:r>
            <a:r>
              <a:rPr lang="en-US" sz="1800" dirty="0" smtClean="0">
                <a:solidFill>
                  <a:schemeClr val="tx1"/>
                </a:solidFill>
              </a:rPr>
              <a:t>est view selection</a:t>
            </a:r>
            <a:endParaRPr lang="en-US" sz="1800" dirty="0">
              <a:solidFill>
                <a:schemeClr val="tx1"/>
              </a:solidFill>
            </a:endParaRPr>
          </a:p>
        </p:txBody>
      </p:sp>
      <p:sp>
        <p:nvSpPr>
          <p:cNvPr id="7" name="Title 1"/>
          <p:cNvSpPr txBox="1">
            <a:spLocks/>
          </p:cNvSpPr>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r>
              <a:rPr lang="en-US" altLang="zh-CN" sz="3000" b="1" dirty="0">
                <a:solidFill>
                  <a:srgbClr val="7B9899"/>
                </a:solidFill>
                <a:cs typeface="Times New Roman" pitchFamily="18" charset="0"/>
              </a:rPr>
              <a:t>Conclusions and Future Work</a:t>
            </a:r>
            <a:endParaRPr lang="en-US" sz="3000" dirty="0"/>
          </a:p>
        </p:txBody>
      </p:sp>
    </p:spTree>
    <p:extLst>
      <p:ext uri="{BB962C8B-B14F-4D97-AF65-F5344CB8AC3E}">
        <p14:creationId xmlns:p14="http://schemas.microsoft.com/office/powerpoint/2010/main" val="415491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B1DE52F-DBA3-4B58-8F0B-0018974E4371}" type="slidenum">
              <a:rPr lang="zh-CN" altLang="en-US" smtClean="0">
                <a:latin typeface="+mj-lt"/>
              </a:rPr>
              <a:pPr>
                <a:defRPr/>
              </a:pPr>
              <a:t>18</a:t>
            </a:fld>
            <a:endParaRPr lang="en-US" altLang="zh-CN" dirty="0">
              <a:latin typeface="+mj-lt"/>
            </a:endParaRPr>
          </a:p>
        </p:txBody>
      </p:sp>
      <p:sp>
        <p:nvSpPr>
          <p:cNvPr id="6" name="Content Placeholder 2"/>
          <p:cNvSpPr>
            <a:spLocks noGrp="1"/>
          </p:cNvSpPr>
          <p:nvPr>
            <p:ph sz="quarter" idx="1"/>
          </p:nvPr>
        </p:nvSpPr>
        <p:spPr>
          <a:xfrm>
            <a:off x="301625" y="2133601"/>
            <a:ext cx="8504238" cy="4800599"/>
          </a:xfrm>
        </p:spPr>
        <p:txBody>
          <a:bodyPr/>
          <a:lstStyle/>
          <a:p>
            <a:pPr lvl="1">
              <a:spcBef>
                <a:spcPts val="400"/>
              </a:spcBef>
              <a:spcAft>
                <a:spcPts val="400"/>
              </a:spcAft>
              <a:buFont typeface="Courier New" pitchFamily="49" charset="0"/>
              <a:buChar char="o"/>
            </a:pPr>
            <a:endParaRPr lang="en-US" sz="1800" dirty="0" smtClean="0">
              <a:solidFill>
                <a:schemeClr val="tx1"/>
              </a:solidFill>
            </a:endParaRPr>
          </a:p>
          <a:p>
            <a:pPr lvl="1">
              <a:spcBef>
                <a:spcPts val="400"/>
              </a:spcBef>
              <a:spcAft>
                <a:spcPts val="400"/>
              </a:spcAft>
              <a:buFont typeface="Courier New" pitchFamily="49" charset="0"/>
              <a:buChar char="o"/>
            </a:pPr>
            <a:endParaRPr lang="en-US" sz="1800" dirty="0">
              <a:solidFill>
                <a:schemeClr val="tx1"/>
              </a:solidFill>
            </a:endParaRPr>
          </a:p>
          <a:p>
            <a:pPr marL="274638" lvl="1" indent="0" algn="ctr">
              <a:spcBef>
                <a:spcPts val="400"/>
              </a:spcBef>
              <a:spcAft>
                <a:spcPts val="400"/>
              </a:spcAft>
              <a:buNone/>
            </a:pPr>
            <a:endParaRPr lang="en-US" sz="1800" dirty="0" smtClean="0">
              <a:solidFill>
                <a:schemeClr val="tx1"/>
              </a:solidFill>
            </a:endParaRPr>
          </a:p>
          <a:p>
            <a:pPr marL="274638" lvl="1" indent="0" algn="ctr">
              <a:spcBef>
                <a:spcPct val="0"/>
              </a:spcBef>
              <a:buNone/>
            </a:pPr>
            <a:r>
              <a:rPr lang="en-US" sz="3000" b="1" dirty="0">
                <a:solidFill>
                  <a:srgbClr val="7B9899"/>
                </a:solidFill>
                <a:latin typeface="+mj-lt"/>
                <a:ea typeface="+mj-ea"/>
                <a:cs typeface="Times New Roman" pitchFamily="18" charset="0"/>
              </a:rPr>
              <a:t>Please </a:t>
            </a:r>
            <a:r>
              <a:rPr lang="en-US" sz="3000" b="1" dirty="0" smtClean="0">
                <a:solidFill>
                  <a:srgbClr val="7B9899"/>
                </a:solidFill>
                <a:latin typeface="+mj-lt"/>
                <a:ea typeface="+mj-ea"/>
                <a:cs typeface="Times New Roman" pitchFamily="18" charset="0"/>
              </a:rPr>
              <a:t>email </a:t>
            </a:r>
            <a:r>
              <a:rPr lang="en-US" sz="3000" b="1" dirty="0" smtClean="0">
                <a:solidFill>
                  <a:srgbClr val="0000FF"/>
                </a:solidFill>
                <a:latin typeface="+mj-lt"/>
                <a:ea typeface="+mj-ea"/>
                <a:cs typeface="Times New Roman" pitchFamily="18" charset="0"/>
              </a:rPr>
              <a:t>B_L58@txstate.edu</a:t>
            </a:r>
            <a:r>
              <a:rPr lang="en-US" sz="3000" b="1" dirty="0" smtClean="0">
                <a:solidFill>
                  <a:srgbClr val="7B9899"/>
                </a:solidFill>
                <a:latin typeface="+mj-lt"/>
                <a:ea typeface="+mj-ea"/>
                <a:cs typeface="Times New Roman" pitchFamily="18" charset="0"/>
              </a:rPr>
              <a:t>.</a:t>
            </a:r>
          </a:p>
          <a:p>
            <a:pPr marL="274638" lvl="1" indent="0" algn="ctr">
              <a:spcBef>
                <a:spcPct val="0"/>
              </a:spcBef>
              <a:buNone/>
            </a:pPr>
            <a:endParaRPr lang="en-US" sz="3000" b="1" dirty="0" smtClean="0">
              <a:solidFill>
                <a:srgbClr val="7B9899"/>
              </a:solidFill>
              <a:latin typeface="+mj-lt"/>
              <a:ea typeface="+mj-ea"/>
              <a:cs typeface="Times New Roman" pitchFamily="18" charset="0"/>
            </a:endParaRPr>
          </a:p>
          <a:p>
            <a:pPr marL="274638" lvl="1" indent="0" algn="ctr">
              <a:spcBef>
                <a:spcPct val="0"/>
              </a:spcBef>
              <a:buNone/>
            </a:pPr>
            <a:r>
              <a:rPr lang="en-US" sz="3000" b="1" dirty="0" smtClean="0">
                <a:solidFill>
                  <a:srgbClr val="00FF00"/>
                </a:solidFill>
                <a:latin typeface="+mj-lt"/>
                <a:ea typeface="+mj-ea"/>
                <a:cs typeface="Times New Roman" pitchFamily="18" charset="0"/>
              </a:rPr>
              <a:t>Thank you!</a:t>
            </a:r>
            <a:endParaRPr lang="en-US" sz="3000" b="1" dirty="0">
              <a:solidFill>
                <a:srgbClr val="00FF00"/>
              </a:solidFill>
              <a:latin typeface="+mj-lt"/>
              <a:ea typeface="+mj-ea"/>
              <a:cs typeface="Times New Roman" pitchFamily="18" charset="0"/>
            </a:endParaRPr>
          </a:p>
        </p:txBody>
      </p:sp>
      <p:sp>
        <p:nvSpPr>
          <p:cNvPr id="5" name="Title 1"/>
          <p:cNvSpPr txBox="1">
            <a:spLocks/>
          </p:cNvSpPr>
          <p:nvPr/>
        </p:nvSpPr>
        <p:spPr bwMode="auto">
          <a:xfrm>
            <a:off x="301625" y="1752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r>
              <a:rPr lang="en-US" altLang="zh-CN" sz="3000" b="1" i="1" dirty="0">
                <a:solidFill>
                  <a:srgbClr val="FF0000"/>
                </a:solidFill>
                <a:cs typeface="Times New Roman" pitchFamily="18" charset="0"/>
              </a:rPr>
              <a:t>Questions?</a:t>
            </a:r>
            <a:endParaRPr lang="en-US" sz="3000" b="1" i="1" dirty="0">
              <a:solidFill>
                <a:srgbClr val="FF0000"/>
              </a:solidFill>
            </a:endParaRPr>
          </a:p>
        </p:txBody>
      </p:sp>
    </p:spTree>
    <p:extLst>
      <p:ext uri="{BB962C8B-B14F-4D97-AF65-F5344CB8AC3E}">
        <p14:creationId xmlns:p14="http://schemas.microsoft.com/office/powerpoint/2010/main" val="2018048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b="1" dirty="0" smtClean="0">
                <a:cs typeface="Times New Roman" pitchFamily="18" charset="0"/>
              </a:rPr>
              <a:t>3D Reflection Symmetry</a:t>
            </a:r>
            <a:endParaRPr lang="en-US" sz="3000" b="1" dirty="0">
              <a:cs typeface="Times New Roman" pitchFamily="18" charset="0"/>
            </a:endParaRPr>
          </a:p>
        </p:txBody>
      </p:sp>
      <p:sp>
        <p:nvSpPr>
          <p:cNvPr id="13314" name="Content Placeholder 2"/>
          <p:cNvSpPr>
            <a:spLocks noGrp="1"/>
          </p:cNvSpPr>
          <p:nvPr>
            <p:ph sz="quarter" idx="1"/>
          </p:nvPr>
        </p:nvSpPr>
        <p:spPr>
          <a:xfrm>
            <a:off x="301625" y="1524000"/>
            <a:ext cx="8504238" cy="4800599"/>
          </a:xfrm>
        </p:spPr>
        <p:txBody>
          <a:bodyPr/>
          <a:lstStyle/>
          <a:p>
            <a:r>
              <a:rPr lang="en-US" sz="2000" dirty="0" smtClean="0"/>
              <a:t>Among different </a:t>
            </a:r>
            <a:r>
              <a:rPr lang="en-US" sz="2000" dirty="0"/>
              <a:t>types of </a:t>
            </a:r>
            <a:r>
              <a:rPr lang="en-US" sz="2000" dirty="0" smtClean="0"/>
              <a:t>symmetry, reflection </a:t>
            </a:r>
            <a:r>
              <a:rPr lang="en-US" sz="2000" dirty="0"/>
              <a:t>symmetry is the most important and commonly </a:t>
            </a:r>
            <a:r>
              <a:rPr lang="en-US" sz="2000" dirty="0" smtClean="0"/>
              <a:t>studied </a:t>
            </a:r>
          </a:p>
          <a:p>
            <a:r>
              <a:rPr lang="en-US" sz="2000" b="1" dirty="0" smtClean="0"/>
              <a:t>3D </a:t>
            </a:r>
            <a:r>
              <a:rPr lang="en-US" sz="2000" b="1" dirty="0"/>
              <a:t>r</a:t>
            </a:r>
            <a:r>
              <a:rPr lang="en-US" sz="2000" b="1" dirty="0" smtClean="0"/>
              <a:t>eflection </a:t>
            </a:r>
            <a:r>
              <a:rPr lang="en-US" sz="2000" b="1" dirty="0"/>
              <a:t>s</a:t>
            </a:r>
            <a:r>
              <a:rPr lang="en-US" sz="2000" b="1" dirty="0" smtClean="0"/>
              <a:t>ymmetry </a:t>
            </a:r>
            <a:r>
              <a:rPr lang="en-US" sz="2000" dirty="0"/>
              <a:t>[</a:t>
            </a:r>
            <a:r>
              <a:rPr lang="en-US" sz="2000" dirty="0" err="1"/>
              <a:t>Chaouch</a:t>
            </a:r>
            <a:r>
              <a:rPr lang="en-US" sz="2000" dirty="0"/>
              <a:t> and </a:t>
            </a:r>
            <a:r>
              <a:rPr lang="en-US" sz="2000" dirty="0" err="1"/>
              <a:t>Verroust-Blondet</a:t>
            </a:r>
            <a:r>
              <a:rPr lang="en-US" sz="2000" dirty="0"/>
              <a:t> 2009</a:t>
            </a:r>
            <a:r>
              <a:rPr lang="en-US" sz="2000" dirty="0" smtClean="0"/>
              <a:t>]</a:t>
            </a:r>
            <a:r>
              <a:rPr lang="en-US" sz="2000" b="1" dirty="0" smtClean="0"/>
              <a:t>:</a:t>
            </a:r>
            <a:r>
              <a:rPr lang="en-US" sz="2000" dirty="0" smtClean="0"/>
              <a:t> </a:t>
            </a:r>
            <a:endParaRPr lang="en-US" sz="2000" b="1" dirty="0" smtClean="0"/>
          </a:p>
          <a:p>
            <a:pPr lvl="1">
              <a:spcBef>
                <a:spcPts val="0"/>
              </a:spcBef>
              <a:spcAft>
                <a:spcPts val="0"/>
              </a:spcAft>
              <a:buFont typeface="Courier New" pitchFamily="49" charset="0"/>
              <a:buChar char="o"/>
            </a:pPr>
            <a:r>
              <a:rPr lang="en-US" sz="1800" b="1" dirty="0" smtClean="0">
                <a:solidFill>
                  <a:schemeClr val="tx1"/>
                </a:solidFill>
              </a:rPr>
              <a:t>Cyclic symmetry: </a:t>
            </a:r>
            <a:r>
              <a:rPr lang="en-US" sz="1800" dirty="0" smtClean="0">
                <a:solidFill>
                  <a:schemeClr val="tx1"/>
                </a:solidFill>
              </a:rPr>
              <a:t>several mirror planes passing through a fixed axis</a:t>
            </a:r>
          </a:p>
          <a:p>
            <a:pPr lvl="1">
              <a:spcBef>
                <a:spcPts val="0"/>
              </a:spcBef>
              <a:spcAft>
                <a:spcPts val="0"/>
              </a:spcAft>
              <a:buFont typeface="Courier New" pitchFamily="49" charset="0"/>
              <a:buChar char="o"/>
            </a:pPr>
            <a:r>
              <a:rPr lang="en-US" sz="1800" b="1" dirty="0" smtClean="0">
                <a:solidFill>
                  <a:schemeClr val="tx1"/>
                </a:solidFill>
              </a:rPr>
              <a:t>Dihedral </a:t>
            </a:r>
            <a:r>
              <a:rPr lang="en-US" sz="1800" b="1" dirty="0">
                <a:solidFill>
                  <a:schemeClr val="tx1"/>
                </a:solidFill>
              </a:rPr>
              <a:t>symmetry: </a:t>
            </a:r>
            <a:r>
              <a:rPr lang="en-US" sz="1800" dirty="0">
                <a:solidFill>
                  <a:schemeClr val="tx1"/>
                </a:solidFill>
              </a:rPr>
              <a:t>several mirror planes passing through a fixed axis with one perpendicular to the </a:t>
            </a:r>
            <a:r>
              <a:rPr lang="en-US" sz="1800" dirty="0" smtClean="0">
                <a:solidFill>
                  <a:schemeClr val="tx1"/>
                </a:solidFill>
              </a:rPr>
              <a:t>axis</a:t>
            </a:r>
            <a:endParaRPr lang="en-US" sz="1800" dirty="0">
              <a:solidFill>
                <a:schemeClr val="tx1"/>
              </a:solidFill>
            </a:endParaRPr>
          </a:p>
          <a:p>
            <a:pPr lvl="1">
              <a:spcBef>
                <a:spcPts val="0"/>
              </a:spcBef>
              <a:spcAft>
                <a:spcPts val="0"/>
              </a:spcAft>
              <a:buFont typeface="Courier New" pitchFamily="49" charset="0"/>
              <a:buChar char="o"/>
            </a:pPr>
            <a:r>
              <a:rPr lang="en-US" sz="1800" b="1" dirty="0">
                <a:solidFill>
                  <a:schemeClr val="tx1"/>
                </a:solidFill>
              </a:rPr>
              <a:t>Rotational symmetry: </a:t>
            </a:r>
            <a:r>
              <a:rPr lang="en-US" sz="1800" dirty="0" smtClean="0">
                <a:solidFill>
                  <a:schemeClr val="tx1"/>
                </a:solidFill>
              </a:rPr>
              <a:t>look </a:t>
            </a:r>
            <a:r>
              <a:rPr lang="en-US" sz="1800" dirty="0">
                <a:solidFill>
                  <a:schemeClr val="tx1"/>
                </a:solidFill>
              </a:rPr>
              <a:t>similar after rotation, e.g., different platonic solids, like tetrahedron, octahedron, icosahedron and dodecahedron</a:t>
            </a:r>
          </a:p>
          <a:p>
            <a:pPr lvl="1">
              <a:spcBef>
                <a:spcPts val="0"/>
              </a:spcBef>
              <a:spcAft>
                <a:spcPts val="0"/>
              </a:spcAft>
              <a:buFont typeface="Courier New" pitchFamily="49" charset="0"/>
              <a:buChar char="o"/>
            </a:pPr>
            <a:r>
              <a:rPr lang="en-US" sz="1800" b="1" dirty="0">
                <a:solidFill>
                  <a:schemeClr val="tx1"/>
                </a:solidFill>
              </a:rPr>
              <a:t>Unique symmetry: </a:t>
            </a:r>
            <a:r>
              <a:rPr lang="en-US" sz="1800" i="1" dirty="0">
                <a:solidFill>
                  <a:schemeClr val="tx1"/>
                </a:solidFill>
              </a:rPr>
              <a:t>only </a:t>
            </a:r>
            <a:r>
              <a:rPr lang="en-US" sz="1800" i="1" dirty="0" smtClean="0">
                <a:solidFill>
                  <a:schemeClr val="tx1"/>
                </a:solidFill>
              </a:rPr>
              <a:t>one </a:t>
            </a:r>
            <a:r>
              <a:rPr lang="en-US" sz="1800" dirty="0">
                <a:solidFill>
                  <a:schemeClr val="tx1"/>
                </a:solidFill>
              </a:rPr>
              <a:t>mirror plane, for instance, many natural and most man-made </a:t>
            </a:r>
            <a:r>
              <a:rPr lang="en-US" sz="1800" dirty="0" smtClean="0">
                <a:solidFill>
                  <a:schemeClr val="tx1"/>
                </a:solidFill>
              </a:rPr>
              <a:t>objects</a:t>
            </a:r>
            <a:endParaRPr lang="en-US" sz="1800" dirty="0">
              <a:solidFill>
                <a:schemeClr val="tx1"/>
              </a:solidFill>
            </a:endParaRPr>
          </a:p>
        </p:txBody>
      </p:sp>
      <p:sp>
        <p:nvSpPr>
          <p:cNvPr id="4" name="Slide Number Placeholder 3"/>
          <p:cNvSpPr>
            <a:spLocks noGrp="1"/>
          </p:cNvSpPr>
          <p:nvPr>
            <p:ph type="sldNum" sz="quarter" idx="12"/>
          </p:nvPr>
        </p:nvSpPr>
        <p:spPr/>
        <p:txBody>
          <a:bodyPr/>
          <a:lstStyle/>
          <a:p>
            <a:pPr>
              <a:defRPr/>
            </a:pPr>
            <a:fld id="{0B1DE52F-DBA3-4B58-8F0B-0018974E4371}" type="slidenum">
              <a:rPr lang="zh-CN" altLang="en-US" smtClean="0">
                <a:latin typeface="+mj-lt"/>
              </a:rPr>
              <a:pPr>
                <a:defRPr/>
              </a:pPr>
              <a:t>2</a:t>
            </a:fld>
            <a:endParaRPr lang="en-US" altLang="zh-CN" dirty="0">
              <a:latin typeface="+mj-lt"/>
            </a:endParaRPr>
          </a:p>
        </p:txBody>
      </p:sp>
      <p:sp>
        <p:nvSpPr>
          <p:cNvPr id="10" name="Rectangle 9"/>
          <p:cNvSpPr/>
          <p:nvPr/>
        </p:nvSpPr>
        <p:spPr>
          <a:xfrm>
            <a:off x="909099" y="6019800"/>
            <a:ext cx="843501" cy="369332"/>
          </a:xfrm>
          <a:prstGeom prst="rect">
            <a:avLst/>
          </a:prstGeom>
        </p:spPr>
        <p:txBody>
          <a:bodyPr wrap="none">
            <a:spAutoFit/>
          </a:bodyPr>
          <a:lstStyle/>
          <a:p>
            <a:r>
              <a:rPr lang="en-US" dirty="0">
                <a:latin typeface="+mn-lt"/>
              </a:rPr>
              <a:t>Cyclic </a:t>
            </a:r>
          </a:p>
        </p:txBody>
      </p:sp>
      <p:sp>
        <p:nvSpPr>
          <p:cNvPr id="13" name="Rectangle 12"/>
          <p:cNvSpPr/>
          <p:nvPr/>
        </p:nvSpPr>
        <p:spPr>
          <a:xfrm>
            <a:off x="2971800" y="6019800"/>
            <a:ext cx="1082348" cy="369332"/>
          </a:xfrm>
          <a:prstGeom prst="rect">
            <a:avLst/>
          </a:prstGeom>
        </p:spPr>
        <p:txBody>
          <a:bodyPr wrap="none">
            <a:spAutoFit/>
          </a:bodyPr>
          <a:lstStyle/>
          <a:p>
            <a:r>
              <a:rPr lang="en-US" dirty="0">
                <a:latin typeface="+mn-lt"/>
              </a:rPr>
              <a:t>Dihedral</a:t>
            </a:r>
          </a:p>
        </p:txBody>
      </p:sp>
      <p:sp>
        <p:nvSpPr>
          <p:cNvPr id="11" name="Rectangle 10"/>
          <p:cNvSpPr/>
          <p:nvPr/>
        </p:nvSpPr>
        <p:spPr>
          <a:xfrm>
            <a:off x="5029200" y="6019800"/>
            <a:ext cx="1316386" cy="369332"/>
          </a:xfrm>
          <a:prstGeom prst="rect">
            <a:avLst/>
          </a:prstGeom>
        </p:spPr>
        <p:txBody>
          <a:bodyPr wrap="none">
            <a:spAutoFit/>
          </a:bodyPr>
          <a:lstStyle/>
          <a:p>
            <a:r>
              <a:rPr lang="en-US" dirty="0">
                <a:latin typeface="+mn-lt"/>
              </a:rPr>
              <a:t>Rotational </a:t>
            </a:r>
          </a:p>
        </p:txBody>
      </p:sp>
      <p:sp>
        <p:nvSpPr>
          <p:cNvPr id="12" name="Rectangle 11"/>
          <p:cNvSpPr/>
          <p:nvPr/>
        </p:nvSpPr>
        <p:spPr>
          <a:xfrm>
            <a:off x="7315200" y="6031468"/>
            <a:ext cx="994183" cy="369332"/>
          </a:xfrm>
          <a:prstGeom prst="rect">
            <a:avLst/>
          </a:prstGeom>
        </p:spPr>
        <p:txBody>
          <a:bodyPr wrap="none">
            <a:spAutoFit/>
          </a:bodyPr>
          <a:lstStyle/>
          <a:p>
            <a:r>
              <a:rPr lang="en-US" dirty="0">
                <a:latin typeface="+mn-lt"/>
              </a:rPr>
              <a:t>Unique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533091"/>
            <a:ext cx="1453101" cy="146027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495800"/>
            <a:ext cx="1489022" cy="149269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4496556"/>
            <a:ext cx="1508230" cy="1515715"/>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3000" y="4492037"/>
            <a:ext cx="1524000" cy="1527763"/>
          </a:xfrm>
          <a:prstGeom prst="rect">
            <a:avLst/>
          </a:prstGeom>
        </p:spPr>
      </p:pic>
    </p:spTree>
    <p:extLst>
      <p:ext uri="{BB962C8B-B14F-4D97-AF65-F5344CB8AC3E}">
        <p14:creationId xmlns:p14="http://schemas.microsoft.com/office/powerpoint/2010/main" val="2159764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b="1" dirty="0" smtClean="0">
                <a:cs typeface="Times New Roman" pitchFamily="18" charset="0"/>
              </a:rPr>
              <a:t>Motivation</a:t>
            </a:r>
            <a:endParaRPr lang="en-US" sz="3000" b="1" dirty="0">
              <a:cs typeface="Times New Roman" pitchFamily="18" charset="0"/>
            </a:endParaRPr>
          </a:p>
        </p:txBody>
      </p:sp>
      <p:sp>
        <p:nvSpPr>
          <p:cNvPr id="13314" name="Content Placeholder 2"/>
          <p:cNvSpPr>
            <a:spLocks noGrp="1"/>
          </p:cNvSpPr>
          <p:nvPr>
            <p:ph sz="quarter" idx="1"/>
          </p:nvPr>
        </p:nvSpPr>
        <p:spPr>
          <a:xfrm>
            <a:off x="301625" y="1524000"/>
            <a:ext cx="8504238" cy="4800599"/>
          </a:xfrm>
        </p:spPr>
        <p:txBody>
          <a:bodyPr/>
          <a:lstStyle/>
          <a:p>
            <a:r>
              <a:rPr lang="en-US" sz="2000" dirty="0" smtClean="0">
                <a:solidFill>
                  <a:schemeClr val="tx1"/>
                </a:solidFill>
                <a:cs typeface="Times New Roman" pitchFamily="18" charset="0"/>
              </a:rPr>
              <a:t>E</a:t>
            </a:r>
            <a:r>
              <a:rPr lang="en-US" sz="2000" dirty="0" smtClean="0">
                <a:cs typeface="Times New Roman" pitchFamily="18" charset="0"/>
              </a:rPr>
              <a:t>xisting algorithms </a:t>
            </a:r>
            <a:r>
              <a:rPr lang="en-US" sz="2000" dirty="0">
                <a:cs typeface="Times New Roman" pitchFamily="18" charset="0"/>
              </a:rPr>
              <a:t>still </a:t>
            </a:r>
            <a:r>
              <a:rPr lang="en-US" sz="2000" dirty="0" smtClean="0">
                <a:cs typeface="Times New Roman" pitchFamily="18" charset="0"/>
              </a:rPr>
              <a:t>have room </a:t>
            </a:r>
            <a:r>
              <a:rPr lang="en-US" sz="2000" dirty="0">
                <a:cs typeface="Times New Roman" pitchFamily="18" charset="0"/>
              </a:rPr>
              <a:t>for </a:t>
            </a:r>
            <a:r>
              <a:rPr lang="en-US" sz="2000" b="1" dirty="0">
                <a:cs typeface="Times New Roman" pitchFamily="18" charset="0"/>
              </a:rPr>
              <a:t>improvement</a:t>
            </a:r>
            <a:r>
              <a:rPr lang="en-US" sz="2000" dirty="0">
                <a:cs typeface="Times New Roman" pitchFamily="18" charset="0"/>
              </a:rPr>
              <a:t> </a:t>
            </a:r>
            <a:r>
              <a:rPr lang="en-US" sz="2000" dirty="0" smtClean="0">
                <a:cs typeface="Times New Roman" pitchFamily="18" charset="0"/>
              </a:rPr>
              <a:t>w.r.t </a:t>
            </a:r>
          </a:p>
          <a:p>
            <a:pPr lvl="1">
              <a:spcBef>
                <a:spcPts val="500"/>
              </a:spcBef>
              <a:spcAft>
                <a:spcPts val="500"/>
              </a:spcAft>
              <a:buFont typeface="Courier New" pitchFamily="49" charset="0"/>
              <a:buChar char="o"/>
            </a:pPr>
            <a:r>
              <a:rPr lang="en-US" sz="1800" dirty="0" smtClean="0">
                <a:solidFill>
                  <a:schemeClr val="tx1"/>
                </a:solidFill>
                <a:cs typeface="Times New Roman" pitchFamily="18" charset="0"/>
              </a:rPr>
              <a:t>Simplicity, Efficiency, Degree </a:t>
            </a:r>
            <a:r>
              <a:rPr lang="en-US" sz="1800" dirty="0">
                <a:solidFill>
                  <a:schemeClr val="tx1"/>
                </a:solidFill>
                <a:cs typeface="Times New Roman" pitchFamily="18" charset="0"/>
              </a:rPr>
              <a:t>of </a:t>
            </a:r>
            <a:r>
              <a:rPr lang="en-US" sz="1800" dirty="0" smtClean="0">
                <a:solidFill>
                  <a:schemeClr val="tx1"/>
                </a:solidFill>
                <a:cs typeface="Times New Roman" pitchFamily="18" charset="0"/>
              </a:rPr>
              <a:t>freedom</a:t>
            </a:r>
            <a:endParaRPr lang="en-US" sz="1800" dirty="0">
              <a:solidFill>
                <a:schemeClr val="tx1"/>
              </a:solidFill>
              <a:cs typeface="Times New Roman" pitchFamily="18" charset="0"/>
            </a:endParaRPr>
          </a:p>
          <a:p>
            <a:r>
              <a:rPr lang="en-US" sz="2000" dirty="0" smtClean="0"/>
              <a:t>Most existing </a:t>
            </a:r>
            <a:r>
              <a:rPr lang="en-US" sz="2000" dirty="0"/>
              <a:t>symmetry detection </a:t>
            </a:r>
            <a:r>
              <a:rPr lang="en-US" sz="2000" dirty="0" smtClean="0"/>
              <a:t>methods are </a:t>
            </a:r>
            <a:r>
              <a:rPr lang="en-US" sz="2000" b="1" dirty="0" smtClean="0"/>
              <a:t>geometry-based</a:t>
            </a:r>
            <a:r>
              <a:rPr lang="en-US" sz="2000" dirty="0" smtClean="0"/>
              <a:t> </a:t>
            </a:r>
          </a:p>
          <a:p>
            <a:pPr lvl="1">
              <a:spcBef>
                <a:spcPts val="500"/>
              </a:spcBef>
              <a:spcAft>
                <a:spcPts val="500"/>
              </a:spcAft>
              <a:buFont typeface="Courier New" pitchFamily="49" charset="0"/>
              <a:buChar char="o"/>
            </a:pPr>
            <a:r>
              <a:rPr lang="en-US" sz="1800" dirty="0">
                <a:solidFill>
                  <a:schemeClr val="tx1"/>
                </a:solidFill>
                <a:cs typeface="Times New Roman" pitchFamily="18" charset="0"/>
              </a:rPr>
              <a:t>C</a:t>
            </a:r>
            <a:r>
              <a:rPr lang="en-US" sz="1800" dirty="0" smtClean="0">
                <a:solidFill>
                  <a:schemeClr val="tx1"/>
                </a:solidFill>
                <a:cs typeface="Times New Roman" pitchFamily="18" charset="0"/>
              </a:rPr>
              <a:t>omputational </a:t>
            </a:r>
            <a:r>
              <a:rPr lang="en-US" sz="1800" i="1" dirty="0">
                <a:solidFill>
                  <a:schemeClr val="tx1"/>
                </a:solidFill>
                <a:cs typeface="Times New Roman" pitchFamily="18" charset="0"/>
              </a:rPr>
              <a:t>efficiency</a:t>
            </a:r>
            <a:r>
              <a:rPr lang="en-US" sz="1800" dirty="0">
                <a:solidFill>
                  <a:schemeClr val="tx1"/>
                </a:solidFill>
                <a:cs typeface="Times New Roman" pitchFamily="18" charset="0"/>
              </a:rPr>
              <a:t> </a:t>
            </a:r>
            <a:r>
              <a:rPr lang="en-US" sz="1800" dirty="0" smtClean="0">
                <a:solidFill>
                  <a:schemeClr val="tx1"/>
                </a:solidFill>
                <a:cs typeface="Times New Roman" pitchFamily="18" charset="0"/>
              </a:rPr>
              <a:t>is greatly influenced </a:t>
            </a:r>
            <a:r>
              <a:rPr lang="en-US" sz="1800" dirty="0">
                <a:solidFill>
                  <a:schemeClr val="tx1"/>
                </a:solidFill>
                <a:cs typeface="Times New Roman" pitchFamily="18" charset="0"/>
              </a:rPr>
              <a:t>by </a:t>
            </a:r>
            <a:r>
              <a:rPr lang="en-US" sz="1800" dirty="0" smtClean="0">
                <a:solidFill>
                  <a:schemeClr val="tx1"/>
                </a:solidFill>
                <a:cs typeface="Times New Roman" pitchFamily="18" charset="0"/>
              </a:rPr>
              <a:t>the number of vertices </a:t>
            </a:r>
            <a:br>
              <a:rPr lang="en-US" sz="1800" dirty="0" smtClean="0">
                <a:solidFill>
                  <a:schemeClr val="tx1"/>
                </a:solidFill>
                <a:cs typeface="Times New Roman" pitchFamily="18" charset="0"/>
              </a:rPr>
            </a:br>
            <a:r>
              <a:rPr lang="en-US" sz="1800" dirty="0" smtClean="0">
                <a:solidFill>
                  <a:schemeClr val="tx1"/>
                </a:solidFill>
                <a:cs typeface="Times New Roman" pitchFamily="18" charset="0"/>
              </a:rPr>
              <a:t>of </a:t>
            </a:r>
            <a:r>
              <a:rPr lang="en-US" sz="1800" dirty="0">
                <a:solidFill>
                  <a:schemeClr val="tx1"/>
                </a:solidFill>
                <a:cs typeface="Times New Roman" pitchFamily="18" charset="0"/>
              </a:rPr>
              <a:t>a model</a:t>
            </a:r>
          </a:p>
          <a:p>
            <a:r>
              <a:rPr lang="en-US" sz="2000" dirty="0" smtClean="0"/>
              <a:t>We propose </a:t>
            </a:r>
            <a:r>
              <a:rPr lang="en-US" sz="2000" dirty="0"/>
              <a:t>a novel and efficient </a:t>
            </a:r>
            <a:r>
              <a:rPr lang="en-US" sz="2000" b="1" dirty="0"/>
              <a:t>view-based</a:t>
            </a:r>
            <a:r>
              <a:rPr lang="en-US" sz="2000" dirty="0"/>
              <a:t> </a:t>
            </a:r>
            <a:r>
              <a:rPr lang="en-US" sz="2000" dirty="0" smtClean="0"/>
              <a:t>detection algorithm </a:t>
            </a:r>
          </a:p>
          <a:p>
            <a:pPr lvl="1">
              <a:spcBef>
                <a:spcPts val="500"/>
              </a:spcBef>
              <a:spcAft>
                <a:spcPts val="500"/>
              </a:spcAft>
              <a:buFont typeface="Courier New" pitchFamily="49" charset="0"/>
              <a:buChar char="o"/>
            </a:pPr>
            <a:r>
              <a:rPr lang="en-US" sz="1800" b="1" dirty="0">
                <a:solidFill>
                  <a:schemeClr val="tx1"/>
                </a:solidFill>
              </a:rPr>
              <a:t>Our target </a:t>
            </a:r>
            <a:r>
              <a:rPr lang="en-US" sz="1800" dirty="0">
                <a:solidFill>
                  <a:schemeClr val="tx1"/>
                </a:solidFill>
              </a:rPr>
              <a:t>is to detect 3D reflection symmetry on the surface of 3D models (we do not consider the internal parts of the models)</a:t>
            </a:r>
          </a:p>
          <a:p>
            <a:pPr lvl="1">
              <a:spcBef>
                <a:spcPts val="500"/>
              </a:spcBef>
              <a:spcAft>
                <a:spcPts val="500"/>
              </a:spcAft>
              <a:buFont typeface="Courier New" pitchFamily="49" charset="0"/>
              <a:buChar char="o"/>
            </a:pPr>
            <a:r>
              <a:rPr lang="en-US" sz="1800" dirty="0" smtClean="0">
                <a:solidFill>
                  <a:schemeClr val="tx1"/>
                </a:solidFill>
                <a:cs typeface="Times New Roman" pitchFamily="18" charset="0"/>
              </a:rPr>
              <a:t>Motivated </a:t>
            </a:r>
            <a:r>
              <a:rPr lang="en-US" sz="1800" dirty="0">
                <a:solidFill>
                  <a:schemeClr val="tx1"/>
                </a:solidFill>
                <a:cs typeface="Times New Roman" pitchFamily="18" charset="0"/>
              </a:rPr>
              <a:t>by the </a:t>
            </a:r>
            <a:r>
              <a:rPr lang="en-US" sz="1800" i="1" dirty="0" smtClean="0">
                <a:solidFill>
                  <a:schemeClr val="tx1"/>
                </a:solidFill>
                <a:cs typeface="Times New Roman" pitchFamily="18" charset="0"/>
              </a:rPr>
              <a:t>symmetric </a:t>
            </a:r>
            <a:r>
              <a:rPr lang="en-US" sz="1800" i="1" dirty="0">
                <a:solidFill>
                  <a:schemeClr val="tx1"/>
                </a:solidFill>
                <a:cs typeface="Times New Roman" pitchFamily="18" charset="0"/>
              </a:rPr>
              <a:t>patterns </a:t>
            </a:r>
            <a:r>
              <a:rPr lang="en-US" sz="1800" dirty="0" smtClean="0">
                <a:solidFill>
                  <a:schemeClr val="tx1"/>
                </a:solidFill>
                <a:cs typeface="Times New Roman" pitchFamily="18" charset="0"/>
              </a:rPr>
              <a:t>of the viewpoint entropy distribution of symmetric models</a:t>
            </a:r>
          </a:p>
          <a:p>
            <a:pPr lvl="1">
              <a:spcBef>
                <a:spcPts val="500"/>
              </a:spcBef>
              <a:spcAft>
                <a:spcPts val="500"/>
              </a:spcAft>
              <a:buFont typeface="Courier New" pitchFamily="49" charset="0"/>
              <a:buChar char="o"/>
            </a:pPr>
            <a:r>
              <a:rPr lang="en-US" sz="1800" dirty="0" smtClean="0">
                <a:solidFill>
                  <a:schemeClr val="tx1"/>
                </a:solidFill>
                <a:cs typeface="Times New Roman" pitchFamily="18" charset="0"/>
              </a:rPr>
              <a:t>Find </a:t>
            </a:r>
            <a:r>
              <a:rPr lang="en-US" sz="1800" dirty="0">
                <a:solidFill>
                  <a:schemeClr val="tx1"/>
                </a:solidFill>
                <a:cs typeface="Times New Roman" pitchFamily="18" charset="0"/>
              </a:rPr>
              <a:t>symmetry plane(s) by </a:t>
            </a:r>
            <a:r>
              <a:rPr lang="en-US" sz="1800" i="1" dirty="0">
                <a:solidFill>
                  <a:schemeClr val="tx1"/>
                </a:solidFill>
                <a:cs typeface="Times New Roman" pitchFamily="18" charset="0"/>
              </a:rPr>
              <a:t>matching</a:t>
            </a:r>
            <a:r>
              <a:rPr lang="en-US" sz="1800" dirty="0">
                <a:solidFill>
                  <a:schemeClr val="tx1"/>
                </a:solidFill>
                <a:cs typeface="Times New Roman" pitchFamily="18" charset="0"/>
              </a:rPr>
              <a:t> the </a:t>
            </a:r>
            <a:r>
              <a:rPr lang="en-US" sz="1800" dirty="0" smtClean="0">
                <a:solidFill>
                  <a:schemeClr val="tx1"/>
                </a:solidFill>
                <a:cs typeface="Times New Roman" pitchFamily="18" charset="0"/>
              </a:rPr>
              <a:t>viewpoints of the </a:t>
            </a:r>
            <a:r>
              <a:rPr lang="en-US" sz="1800" dirty="0">
                <a:solidFill>
                  <a:schemeClr val="tx1"/>
                </a:solidFill>
                <a:cs typeface="Times New Roman" pitchFamily="18" charset="0"/>
              </a:rPr>
              <a:t>sample </a:t>
            </a:r>
            <a:r>
              <a:rPr lang="en-US" sz="1800" dirty="0" smtClean="0">
                <a:solidFill>
                  <a:schemeClr val="tx1"/>
                </a:solidFill>
                <a:cs typeface="Times New Roman" pitchFamily="18" charset="0"/>
              </a:rPr>
              <a:t>views of a symmetric model based on their entropy values</a:t>
            </a:r>
          </a:p>
          <a:p>
            <a:pPr lvl="1">
              <a:spcBef>
                <a:spcPts val="500"/>
              </a:spcBef>
              <a:spcAft>
                <a:spcPts val="500"/>
              </a:spcAft>
              <a:buFont typeface="Courier New" pitchFamily="49" charset="0"/>
              <a:buChar char="o"/>
            </a:pPr>
            <a:r>
              <a:rPr lang="en-US" sz="1800" i="1" dirty="0" smtClean="0">
                <a:solidFill>
                  <a:schemeClr val="tx1"/>
                </a:solidFill>
                <a:cs typeface="Times New Roman" pitchFamily="18" charset="0"/>
              </a:rPr>
              <a:t>Pros</a:t>
            </a:r>
            <a:r>
              <a:rPr lang="en-US" sz="1800" dirty="0" smtClean="0">
                <a:solidFill>
                  <a:schemeClr val="tx1"/>
                </a:solidFill>
                <a:cs typeface="Times New Roman" pitchFamily="18" charset="0"/>
              </a:rPr>
              <a:t>: more accurate (symmetry planes’ positions), efficient (speed), and robust (number of vertices and parameter settings)</a:t>
            </a:r>
          </a:p>
        </p:txBody>
      </p:sp>
      <p:sp>
        <p:nvSpPr>
          <p:cNvPr id="4" name="Slide Number Placeholder 3"/>
          <p:cNvSpPr>
            <a:spLocks noGrp="1"/>
          </p:cNvSpPr>
          <p:nvPr>
            <p:ph type="sldNum" sz="quarter" idx="12"/>
          </p:nvPr>
        </p:nvSpPr>
        <p:spPr/>
        <p:txBody>
          <a:bodyPr/>
          <a:lstStyle/>
          <a:p>
            <a:pPr>
              <a:defRPr/>
            </a:pPr>
            <a:fld id="{0B1DE52F-DBA3-4B58-8F0B-0018974E4371}" type="slidenum">
              <a:rPr lang="zh-CN" altLang="en-US" smtClean="0">
                <a:latin typeface="+mj-lt"/>
              </a:rPr>
              <a:pPr>
                <a:defRPr/>
              </a:pPr>
              <a:t>3</a:t>
            </a:fld>
            <a:endParaRPr lang="en-US" altLang="zh-CN" dirty="0">
              <a:latin typeface="+mj-lt"/>
            </a:endParaRPr>
          </a:p>
        </p:txBody>
      </p:sp>
    </p:spTree>
    <p:extLst>
      <p:ext uri="{BB962C8B-B14F-4D97-AF65-F5344CB8AC3E}">
        <p14:creationId xmlns:p14="http://schemas.microsoft.com/office/powerpoint/2010/main" val="2258593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Our View-Based Symmetry </a:t>
            </a:r>
            <a:r>
              <a:rPr lang="en-US" sz="3000" b="1" dirty="0"/>
              <a:t>D</a:t>
            </a:r>
            <a:r>
              <a:rPr lang="en-US" sz="3000" b="1" dirty="0" smtClean="0"/>
              <a:t>etection</a:t>
            </a:r>
            <a:endParaRPr lang="en-US" sz="3000" b="1" dirty="0"/>
          </a:p>
        </p:txBody>
      </p:sp>
      <p:sp>
        <p:nvSpPr>
          <p:cNvPr id="4" name="Slide Number Placeholder 3"/>
          <p:cNvSpPr>
            <a:spLocks noGrp="1"/>
          </p:cNvSpPr>
          <p:nvPr>
            <p:ph type="sldNum" sz="quarter" idx="12"/>
          </p:nvPr>
        </p:nvSpPr>
        <p:spPr/>
        <p:txBody>
          <a:bodyPr/>
          <a:lstStyle/>
          <a:p>
            <a:pPr>
              <a:defRPr/>
            </a:pPr>
            <a:fld id="{0B1DE52F-DBA3-4B58-8F0B-0018974E4371}" type="slidenum">
              <a:rPr lang="zh-CN" altLang="en-US" smtClean="0">
                <a:latin typeface="+mj-lt"/>
              </a:rPr>
              <a:pPr>
                <a:defRPr/>
              </a:pPr>
              <a:t>4</a:t>
            </a:fld>
            <a:endParaRPr lang="en-US" altLang="zh-CN" dirty="0">
              <a:latin typeface="+mj-lt"/>
            </a:endParaRPr>
          </a:p>
        </p:txBody>
      </p:sp>
      <p:grpSp>
        <p:nvGrpSpPr>
          <p:cNvPr id="5" name="Group 4"/>
          <p:cNvGrpSpPr/>
          <p:nvPr/>
        </p:nvGrpSpPr>
        <p:grpSpPr>
          <a:xfrm>
            <a:off x="286066" y="1471971"/>
            <a:ext cx="8641719" cy="2871429"/>
            <a:chOff x="286066" y="1700571"/>
            <a:chExt cx="8641719" cy="2871429"/>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2108508"/>
              <a:ext cx="2526985" cy="246349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2404760"/>
              <a:ext cx="2173909" cy="216724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066" y="1700571"/>
              <a:ext cx="2533334" cy="2871429"/>
            </a:xfrm>
            <a:prstGeom prst="rect">
              <a:avLst/>
            </a:prstGeom>
          </p:spPr>
        </p:pic>
      </p:grpSp>
      <p:sp>
        <p:nvSpPr>
          <p:cNvPr id="10" name="Rectangle 9"/>
          <p:cNvSpPr/>
          <p:nvPr/>
        </p:nvSpPr>
        <p:spPr>
          <a:xfrm>
            <a:off x="914400" y="4783787"/>
            <a:ext cx="1213794" cy="369332"/>
          </a:xfrm>
          <a:prstGeom prst="rect">
            <a:avLst/>
          </a:prstGeom>
        </p:spPr>
        <p:txBody>
          <a:bodyPr wrap="none">
            <a:spAutoFit/>
          </a:bodyPr>
          <a:lstStyle/>
          <a:p>
            <a:r>
              <a:rPr lang="en-US" dirty="0">
                <a:latin typeface="+mn-lt"/>
              </a:rPr>
              <a:t>ant model</a:t>
            </a:r>
          </a:p>
        </p:txBody>
      </p:sp>
      <p:sp>
        <p:nvSpPr>
          <p:cNvPr id="11" name="Rectangle 10"/>
          <p:cNvSpPr/>
          <p:nvPr/>
        </p:nvSpPr>
        <p:spPr>
          <a:xfrm>
            <a:off x="2895600" y="4783787"/>
            <a:ext cx="3247867" cy="646331"/>
          </a:xfrm>
          <a:prstGeom prst="rect">
            <a:avLst/>
          </a:prstGeom>
        </p:spPr>
        <p:txBody>
          <a:bodyPr wrap="square">
            <a:spAutoFit/>
          </a:bodyPr>
          <a:lstStyle/>
          <a:p>
            <a:pPr algn="ctr"/>
            <a:r>
              <a:rPr lang="en-US" dirty="0">
                <a:solidFill>
                  <a:prstClr val="black"/>
                </a:solidFill>
                <a:latin typeface="+mn-lt"/>
              </a:rPr>
              <a:t>viewpoint entropy distribution</a:t>
            </a:r>
            <a:endParaRPr lang="en-US" dirty="0">
              <a:latin typeface="+mn-lt"/>
            </a:endParaRPr>
          </a:p>
        </p:txBody>
      </p:sp>
      <p:sp>
        <p:nvSpPr>
          <p:cNvPr id="12" name="Rectangle 11"/>
          <p:cNvSpPr/>
          <p:nvPr/>
        </p:nvSpPr>
        <p:spPr>
          <a:xfrm>
            <a:off x="6219667" y="4783787"/>
            <a:ext cx="2924333" cy="369332"/>
          </a:xfrm>
          <a:prstGeom prst="rect">
            <a:avLst/>
          </a:prstGeom>
        </p:spPr>
        <p:txBody>
          <a:bodyPr wrap="square">
            <a:spAutoFit/>
          </a:bodyPr>
          <a:lstStyle/>
          <a:p>
            <a:r>
              <a:rPr lang="en-US" dirty="0">
                <a:solidFill>
                  <a:prstClr val="black"/>
                </a:solidFill>
                <a:latin typeface="+mn-lt"/>
              </a:rPr>
              <a:t>detected symmetry plane </a:t>
            </a:r>
            <a:endParaRPr lang="en-US" dirty="0">
              <a:latin typeface="+mn-lt"/>
            </a:endParaRPr>
          </a:p>
        </p:txBody>
      </p:sp>
      <p:sp>
        <p:nvSpPr>
          <p:cNvPr id="13" name="Rectangle 12"/>
          <p:cNvSpPr/>
          <p:nvPr/>
        </p:nvSpPr>
        <p:spPr>
          <a:xfrm>
            <a:off x="362266" y="5388114"/>
            <a:ext cx="8400734" cy="707886"/>
          </a:xfrm>
          <a:prstGeom prst="rect">
            <a:avLst/>
          </a:prstGeom>
        </p:spPr>
        <p:txBody>
          <a:bodyPr wrap="square">
            <a:spAutoFit/>
          </a:bodyPr>
          <a:lstStyle/>
          <a:p>
            <a:pPr algn="ctr"/>
            <a:r>
              <a:rPr lang="en-US" sz="2000" b="1" dirty="0" smtClean="0">
                <a:solidFill>
                  <a:srgbClr val="FF3300"/>
                </a:solidFill>
                <a:latin typeface="+mn-lt"/>
              </a:rPr>
              <a:t>Symmetry in viewpoint entropy distribution corresponds to the symmetry of the 3D model</a:t>
            </a:r>
            <a:endParaRPr lang="en-US" sz="2000" dirty="0">
              <a:solidFill>
                <a:srgbClr val="FF3300"/>
              </a:solidFill>
              <a:latin typeface="+mn-lt"/>
            </a:endParaRPr>
          </a:p>
        </p:txBody>
      </p:sp>
    </p:spTree>
    <p:extLst>
      <p:ext uri="{BB962C8B-B14F-4D97-AF65-F5344CB8AC3E}">
        <p14:creationId xmlns:p14="http://schemas.microsoft.com/office/powerpoint/2010/main" val="4018358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b="1" dirty="0" smtClean="0"/>
              <a:t>Our Symmetry Detection Algorithm</a:t>
            </a:r>
            <a:endParaRPr lang="en-US" sz="3000" dirty="0">
              <a:cs typeface="Times New Roman" pitchFamily="18" charset="0"/>
            </a:endParaRPr>
          </a:p>
        </p:txBody>
      </p:sp>
      <p:sp>
        <p:nvSpPr>
          <p:cNvPr id="7" name="Slide Number Placeholder 6"/>
          <p:cNvSpPr>
            <a:spLocks noGrp="1"/>
          </p:cNvSpPr>
          <p:nvPr>
            <p:ph type="sldNum" sz="quarter" idx="12"/>
          </p:nvPr>
        </p:nvSpPr>
        <p:spPr/>
        <p:txBody>
          <a:bodyPr/>
          <a:lstStyle/>
          <a:p>
            <a:pPr>
              <a:defRPr/>
            </a:pPr>
            <a:fld id="{0B1DE52F-DBA3-4B58-8F0B-0018974E4371}" type="slidenum">
              <a:rPr lang="zh-CN" altLang="en-US" smtClean="0">
                <a:latin typeface="+mj-lt"/>
              </a:rPr>
              <a:pPr>
                <a:defRPr/>
              </a:pPr>
              <a:t>5</a:t>
            </a:fld>
            <a:endParaRPr lang="en-US" altLang="zh-CN" dirty="0">
              <a:latin typeface="+mj-lt"/>
            </a:endParaRPr>
          </a:p>
        </p:txBody>
      </p:sp>
      <p:sp>
        <p:nvSpPr>
          <p:cNvPr id="12" name="Content Placeholder 2"/>
          <p:cNvSpPr>
            <a:spLocks noGrp="1"/>
          </p:cNvSpPr>
          <p:nvPr>
            <p:ph sz="quarter" idx="1"/>
          </p:nvPr>
        </p:nvSpPr>
        <p:spPr>
          <a:xfrm>
            <a:off x="301624" y="1524000"/>
            <a:ext cx="8689975" cy="4800599"/>
          </a:xfrm>
        </p:spPr>
        <p:txBody>
          <a:bodyPr/>
          <a:lstStyle/>
          <a:p>
            <a:pPr>
              <a:spcBef>
                <a:spcPts val="600"/>
              </a:spcBef>
              <a:spcAft>
                <a:spcPts val="600"/>
              </a:spcAft>
            </a:pPr>
            <a:r>
              <a:rPr lang="en-US" sz="2000" b="1" dirty="0" smtClean="0"/>
              <a:t>Step 1. 3D model normalization based on CPCA [</a:t>
            </a:r>
            <a:r>
              <a:rPr lang="en-US" sz="2000" b="1" dirty="0" err="1" smtClean="0"/>
              <a:t>Vranik</a:t>
            </a:r>
            <a:r>
              <a:rPr lang="en-US" sz="2000" b="1" dirty="0" smtClean="0"/>
              <a:t> 2004]</a:t>
            </a:r>
          </a:p>
          <a:p>
            <a:pPr lvl="1">
              <a:spcBef>
                <a:spcPts val="500"/>
              </a:spcBef>
              <a:spcAft>
                <a:spcPts val="500"/>
              </a:spcAft>
              <a:buFont typeface="Courier New" pitchFamily="49" charset="0"/>
              <a:buChar char="o"/>
            </a:pPr>
            <a:r>
              <a:rPr lang="en-US" sz="1800" b="1" dirty="0" smtClean="0"/>
              <a:t>Purpose: </a:t>
            </a:r>
            <a:r>
              <a:rPr lang="en-US" sz="1800" dirty="0" smtClean="0">
                <a:solidFill>
                  <a:schemeClr val="tx1"/>
                </a:solidFill>
              </a:rPr>
              <a:t>to</a:t>
            </a:r>
            <a:r>
              <a:rPr lang="en-US" sz="1800" b="1" dirty="0" smtClean="0"/>
              <a:t> </a:t>
            </a:r>
            <a:r>
              <a:rPr lang="en-US" sz="1800" dirty="0" smtClean="0">
                <a:solidFill>
                  <a:schemeClr val="tx1"/>
                </a:solidFill>
              </a:rPr>
              <a:t>reduce the search space for symmetry planes</a:t>
            </a:r>
          </a:p>
          <a:p>
            <a:pPr lvl="1">
              <a:spcBef>
                <a:spcPts val="500"/>
              </a:spcBef>
              <a:spcAft>
                <a:spcPts val="500"/>
              </a:spcAft>
              <a:buFont typeface="Courier New" pitchFamily="49" charset="0"/>
              <a:buChar char="o"/>
            </a:pPr>
            <a:r>
              <a:rPr lang="en-US" sz="1800" b="1" dirty="0"/>
              <a:t>Benefit: </a:t>
            </a:r>
            <a:r>
              <a:rPr lang="en-US" sz="1800" dirty="0">
                <a:solidFill>
                  <a:schemeClr val="tx1"/>
                </a:solidFill>
              </a:rPr>
              <a:t>s</a:t>
            </a:r>
            <a:r>
              <a:rPr lang="en-US" sz="1800" dirty="0" smtClean="0">
                <a:solidFill>
                  <a:schemeClr val="tx1"/>
                </a:solidFill>
              </a:rPr>
              <a:t>ymmetry </a:t>
            </a:r>
            <a:r>
              <a:rPr lang="en-US" sz="1800" dirty="0">
                <a:solidFill>
                  <a:schemeClr val="tx1"/>
                </a:solidFill>
              </a:rPr>
              <a:t>planes will pass the </a:t>
            </a:r>
            <a:r>
              <a:rPr lang="en-US" sz="1800" dirty="0" smtClean="0">
                <a:solidFill>
                  <a:schemeClr val="tx1"/>
                </a:solidFill>
              </a:rPr>
              <a:t>origin</a:t>
            </a:r>
          </a:p>
          <a:p>
            <a:pPr lvl="1">
              <a:spcBef>
                <a:spcPts val="500"/>
              </a:spcBef>
              <a:spcAft>
                <a:spcPts val="500"/>
              </a:spcAft>
              <a:buFont typeface="Courier New" pitchFamily="49" charset="0"/>
              <a:buChar char="o"/>
            </a:pPr>
            <a:r>
              <a:rPr lang="en-US" sz="1800" b="1" dirty="0" smtClean="0"/>
              <a:t>CPCA: </a:t>
            </a:r>
            <a:r>
              <a:rPr lang="en-US" sz="1800" dirty="0" smtClean="0">
                <a:solidFill>
                  <a:schemeClr val="tx1"/>
                </a:solidFill>
              </a:rPr>
              <a:t>better efficiency, accuracy, and robustness</a:t>
            </a:r>
          </a:p>
          <a:p>
            <a:pPr>
              <a:spcBef>
                <a:spcPts val="600"/>
              </a:spcBef>
              <a:spcAft>
                <a:spcPts val="600"/>
              </a:spcAft>
            </a:pPr>
            <a:r>
              <a:rPr lang="en-US" sz="2000" b="1" dirty="0" smtClean="0"/>
              <a:t>Step 2. Viewpoint sampling and entropy distribution generation</a:t>
            </a:r>
          </a:p>
          <a:p>
            <a:pPr lvl="1">
              <a:spcBef>
                <a:spcPts val="500"/>
              </a:spcBef>
              <a:spcAft>
                <a:spcPts val="500"/>
              </a:spcAft>
              <a:buFont typeface="Courier New" pitchFamily="49" charset="0"/>
              <a:buChar char="o"/>
            </a:pPr>
            <a:r>
              <a:rPr lang="en-US" sz="1800" b="1" dirty="0" smtClean="0"/>
              <a:t>Sample candidate symmetric viewpoints</a:t>
            </a:r>
          </a:p>
          <a:p>
            <a:pPr lvl="1">
              <a:spcBef>
                <a:spcPts val="500"/>
              </a:spcBef>
              <a:spcAft>
                <a:spcPts val="500"/>
              </a:spcAft>
              <a:buFont typeface="Courier New" pitchFamily="49" charset="0"/>
              <a:buChar char="o"/>
            </a:pPr>
            <a:r>
              <a:rPr lang="en-US" sz="1800" b="1" dirty="0" smtClean="0"/>
              <a:t>Compute viewpoint entropy values</a:t>
            </a:r>
            <a:r>
              <a:rPr lang="en-US" sz="1800" dirty="0" smtClean="0">
                <a:solidFill>
                  <a:schemeClr val="tx1"/>
                </a:solidFill>
                <a:cs typeface="Times New Roman" pitchFamily="18" charset="0"/>
              </a:rPr>
              <a:t> </a:t>
            </a:r>
            <a:endParaRPr lang="en-US" sz="1800" b="1" dirty="0" smtClean="0"/>
          </a:p>
          <a:p>
            <a:pPr>
              <a:spcBef>
                <a:spcPts val="600"/>
              </a:spcBef>
              <a:spcAft>
                <a:spcPts val="600"/>
              </a:spcAft>
            </a:pPr>
            <a:r>
              <a:rPr lang="en-US" sz="2000" b="1" dirty="0" smtClean="0"/>
              <a:t>Step 3. Symmetry detection based on iterative feature pairing</a:t>
            </a:r>
          </a:p>
          <a:p>
            <a:pPr lvl="1">
              <a:spcBef>
                <a:spcPts val="500"/>
              </a:spcBef>
              <a:spcAft>
                <a:spcPts val="500"/>
              </a:spcAft>
              <a:buFont typeface="Courier New" pitchFamily="49" charset="0"/>
              <a:buChar char="o"/>
            </a:pPr>
            <a:r>
              <a:rPr lang="en-US" sz="1800" b="1" dirty="0" smtClean="0"/>
              <a:t>Viewpoint matching</a:t>
            </a:r>
            <a:endParaRPr lang="en-US" sz="1800" dirty="0" smtClean="0">
              <a:solidFill>
                <a:schemeClr val="tx1"/>
              </a:solidFill>
              <a:cs typeface="Times New Roman" pitchFamily="18" charset="0"/>
            </a:endParaRPr>
          </a:p>
          <a:p>
            <a:pPr lvl="1">
              <a:spcBef>
                <a:spcPts val="500"/>
              </a:spcBef>
              <a:spcAft>
                <a:spcPts val="500"/>
              </a:spcAft>
              <a:buFont typeface="Courier New" pitchFamily="49" charset="0"/>
              <a:buChar char="o"/>
            </a:pPr>
            <a:r>
              <a:rPr lang="en-US" sz="1800" b="1" dirty="0" smtClean="0"/>
              <a:t>Accumulate symmetry evidences</a:t>
            </a:r>
          </a:p>
          <a:p>
            <a:pPr lvl="1">
              <a:spcBef>
                <a:spcPts val="500"/>
              </a:spcBef>
              <a:spcAft>
                <a:spcPts val="500"/>
              </a:spcAft>
              <a:buFont typeface="Courier New" pitchFamily="49" charset="0"/>
              <a:buChar char="o"/>
            </a:pPr>
            <a:r>
              <a:rPr lang="en-US" sz="1800" b="1" dirty="0" smtClean="0"/>
              <a:t>Symmetry validation</a:t>
            </a:r>
          </a:p>
        </p:txBody>
      </p:sp>
    </p:spTree>
    <p:extLst>
      <p:ext uri="{BB962C8B-B14F-4D97-AF65-F5344CB8AC3E}">
        <p14:creationId xmlns:p14="http://schemas.microsoft.com/office/powerpoint/2010/main" val="92683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b="1" dirty="0" smtClean="0"/>
              <a:t>Step 2: Viewpoint Entropy Computation</a:t>
            </a:r>
            <a:endParaRPr lang="en-US" sz="3000" dirty="0">
              <a:cs typeface="Times New Roman" pitchFamily="18" charset="0"/>
            </a:endParaRPr>
          </a:p>
        </p:txBody>
      </p:sp>
      <p:sp>
        <p:nvSpPr>
          <p:cNvPr id="7" name="Slide Number Placeholder 6"/>
          <p:cNvSpPr>
            <a:spLocks noGrp="1"/>
          </p:cNvSpPr>
          <p:nvPr>
            <p:ph type="sldNum" sz="quarter" idx="12"/>
          </p:nvPr>
        </p:nvSpPr>
        <p:spPr/>
        <p:txBody>
          <a:bodyPr/>
          <a:lstStyle/>
          <a:p>
            <a:pPr>
              <a:defRPr/>
            </a:pPr>
            <a:fld id="{0B1DE52F-DBA3-4B58-8F0B-0018974E4371}" type="slidenum">
              <a:rPr lang="zh-CN" altLang="en-US" smtClean="0">
                <a:latin typeface="+mj-lt"/>
              </a:rPr>
              <a:pPr>
                <a:defRPr/>
              </a:pPr>
              <a:t>6</a:t>
            </a:fld>
            <a:endParaRPr lang="en-US" altLang="zh-CN" dirty="0">
              <a:latin typeface="+mj-lt"/>
            </a:endParaRPr>
          </a:p>
        </p:txBody>
      </p:sp>
      <p:sp>
        <p:nvSpPr>
          <p:cNvPr id="12" name="Content Placeholder 2"/>
          <p:cNvSpPr>
            <a:spLocks noGrp="1"/>
          </p:cNvSpPr>
          <p:nvPr>
            <p:ph sz="quarter" idx="1"/>
          </p:nvPr>
        </p:nvSpPr>
        <p:spPr>
          <a:xfrm>
            <a:off x="301625" y="1524000"/>
            <a:ext cx="8504238" cy="4800599"/>
          </a:xfrm>
        </p:spPr>
        <p:txBody>
          <a:bodyPr/>
          <a:lstStyle/>
          <a:p>
            <a:r>
              <a:rPr lang="en-US" sz="2000" dirty="0" smtClean="0"/>
              <a:t>Viewpoint entropy:  an information theory-related measurement, proposed by [</a:t>
            </a:r>
            <a:r>
              <a:rPr lang="en-US" sz="2000" dirty="0" err="1" smtClean="0"/>
              <a:t>Vázquez</a:t>
            </a:r>
            <a:r>
              <a:rPr lang="en-US" sz="2000" dirty="0" smtClean="0"/>
              <a:t> et al. 2001], to depict the amount of information a view contains</a:t>
            </a:r>
            <a:endParaRPr lang="en-US" sz="2000" dirty="0" smtClean="0">
              <a:solidFill>
                <a:schemeClr val="tx1"/>
              </a:solidFill>
              <a:cs typeface="Times New Roman" pitchFamily="18" charset="0"/>
            </a:endParaRPr>
          </a:p>
          <a:p>
            <a:pPr lvl="1">
              <a:spcBef>
                <a:spcPts val="800"/>
              </a:spcBef>
              <a:spcAft>
                <a:spcPts val="800"/>
              </a:spcAft>
              <a:buFont typeface="Courier New" pitchFamily="49" charset="0"/>
              <a:buChar char="o"/>
            </a:pPr>
            <a:r>
              <a:rPr lang="en-US" sz="1800" b="1" dirty="0" smtClean="0"/>
              <a:t>Formulation</a:t>
            </a:r>
          </a:p>
          <a:p>
            <a:pPr lvl="2">
              <a:spcBef>
                <a:spcPts val="300"/>
              </a:spcBef>
              <a:spcAft>
                <a:spcPts val="300"/>
              </a:spcAft>
              <a:buFont typeface="Wingdings" pitchFamily="2" charset="2"/>
              <a:buChar char="Ø"/>
            </a:pPr>
            <a:r>
              <a:rPr lang="en-US" sz="1600" dirty="0" smtClean="0"/>
              <a:t>Based on Shannon entropy</a:t>
            </a:r>
          </a:p>
          <a:p>
            <a:pPr lvl="2">
              <a:spcBef>
                <a:spcPts val="300"/>
              </a:spcBef>
              <a:spcAft>
                <a:spcPts val="300"/>
              </a:spcAft>
              <a:buFont typeface="Wingdings" pitchFamily="2" charset="2"/>
              <a:buChar char="Ø"/>
            </a:pPr>
            <a:r>
              <a:rPr lang="en-US" sz="1600" dirty="0" smtClean="0"/>
              <a:t>Incorporate the projection area of each visible face and the number of visible faces</a:t>
            </a:r>
          </a:p>
          <a:p>
            <a:pPr lvl="1">
              <a:spcBef>
                <a:spcPts val="800"/>
              </a:spcBef>
              <a:spcAft>
                <a:spcPts val="800"/>
              </a:spcAft>
              <a:buFont typeface="Courier New" pitchFamily="49" charset="0"/>
              <a:buChar char="o"/>
            </a:pPr>
            <a:r>
              <a:rPr lang="en-US" sz="1800" b="1" dirty="0" smtClean="0"/>
              <a:t>Orthogonal projection-based definition:  [Takahashi et al. 2005]</a:t>
            </a:r>
          </a:p>
          <a:p>
            <a:pPr lvl="1">
              <a:spcBef>
                <a:spcPts val="800"/>
              </a:spcBef>
              <a:spcAft>
                <a:spcPts val="800"/>
              </a:spcAft>
              <a:buFont typeface="Courier New" pitchFamily="49" charset="0"/>
              <a:buChar char="o"/>
            </a:pPr>
            <a:endParaRPr lang="en-US" sz="1800" b="1" dirty="0" smtClean="0"/>
          </a:p>
          <a:p>
            <a:pPr lvl="1">
              <a:spcBef>
                <a:spcPts val="800"/>
              </a:spcBef>
              <a:spcAft>
                <a:spcPts val="800"/>
              </a:spcAft>
              <a:buFont typeface="Courier New" pitchFamily="49" charset="0"/>
              <a:buChar char="o"/>
            </a:pPr>
            <a:endParaRPr lang="en-US" sz="1800" b="1" dirty="0" smtClean="0"/>
          </a:p>
          <a:p>
            <a:pPr lvl="2">
              <a:spcBef>
                <a:spcPts val="300"/>
              </a:spcBef>
              <a:spcAft>
                <a:spcPts val="300"/>
              </a:spcAft>
              <a:buFont typeface="Wingdings" pitchFamily="2" charset="2"/>
              <a:buChar char="Ø"/>
            </a:pPr>
            <a:r>
              <a:rPr lang="en-US" sz="1600" i="1" dirty="0" smtClean="0"/>
              <a:t>A</a:t>
            </a:r>
            <a:r>
              <a:rPr lang="en-US" sz="1600" i="1" baseline="-25000" dirty="0" smtClean="0"/>
              <a:t>j</a:t>
            </a:r>
            <a:r>
              <a:rPr lang="en-US" sz="1600" baseline="-25000" dirty="0" smtClean="0"/>
              <a:t> </a:t>
            </a:r>
            <a:r>
              <a:rPr lang="en-US" sz="1600" dirty="0" smtClean="0"/>
              <a:t>: the visible projection area of the </a:t>
            </a:r>
            <a:r>
              <a:rPr lang="en-US" sz="1600" i="1" dirty="0" smtClean="0"/>
              <a:t>j-</a:t>
            </a:r>
            <a:r>
              <a:rPr lang="en-US" sz="1600" dirty="0" err="1" smtClean="0"/>
              <a:t>th</a:t>
            </a:r>
            <a:r>
              <a:rPr lang="en-US" sz="1600" dirty="0" smtClean="0"/>
              <a:t> (</a:t>
            </a:r>
            <a:r>
              <a:rPr lang="en-US" sz="1600" i="1" dirty="0" smtClean="0"/>
              <a:t>j</a:t>
            </a:r>
            <a:r>
              <a:rPr lang="en-US" sz="1600" dirty="0" smtClean="0"/>
              <a:t>=1, 2, · · · , </a:t>
            </a:r>
            <a:r>
              <a:rPr lang="en-US" sz="1600" i="1" dirty="0" smtClean="0"/>
              <a:t>m</a:t>
            </a:r>
            <a:r>
              <a:rPr lang="en-US" sz="1600" dirty="0" smtClean="0"/>
              <a:t>) face of a 3D model</a:t>
            </a:r>
          </a:p>
          <a:p>
            <a:pPr lvl="2">
              <a:spcBef>
                <a:spcPts val="300"/>
              </a:spcBef>
              <a:spcAft>
                <a:spcPts val="300"/>
              </a:spcAft>
              <a:buFont typeface="Wingdings" pitchFamily="2" charset="2"/>
              <a:buChar char="Ø"/>
            </a:pPr>
            <a:r>
              <a:rPr lang="en-US" sz="1600" i="1" dirty="0" smtClean="0"/>
              <a:t>A</a:t>
            </a:r>
            <a:r>
              <a:rPr lang="en-US" sz="1600" i="1" baseline="-25000" dirty="0" smtClean="0"/>
              <a:t>0</a:t>
            </a:r>
            <a:r>
              <a:rPr lang="en-US" sz="1600" dirty="0" smtClean="0"/>
              <a:t>: the background area</a:t>
            </a:r>
          </a:p>
          <a:p>
            <a:pPr lvl="2">
              <a:spcBef>
                <a:spcPts val="300"/>
              </a:spcBef>
              <a:spcAft>
                <a:spcPts val="300"/>
              </a:spcAft>
              <a:buFont typeface="Wingdings" pitchFamily="2" charset="2"/>
              <a:buChar char="Ø"/>
            </a:pPr>
            <a:r>
              <a:rPr lang="en-US" sz="1600" i="1" dirty="0" smtClean="0"/>
              <a:t>S</a:t>
            </a:r>
            <a:r>
              <a:rPr lang="en-US" sz="1600" dirty="0" smtClean="0"/>
              <a:t>  : the total area of the window where the model is rendered:</a:t>
            </a:r>
          </a:p>
        </p:txBody>
      </p:sp>
      <p:pic>
        <p:nvPicPr>
          <p:cNvPr id="1026" name="Picture 2"/>
          <p:cNvPicPr>
            <a:picLocks noChangeAspect="1" noChangeArrowheads="1"/>
          </p:cNvPicPr>
          <p:nvPr/>
        </p:nvPicPr>
        <p:blipFill>
          <a:blip r:embed="rId3" cstate="print"/>
          <a:srcRect/>
          <a:stretch>
            <a:fillRect/>
          </a:stretch>
        </p:blipFill>
        <p:spPr bwMode="auto">
          <a:xfrm>
            <a:off x="2667000" y="4114800"/>
            <a:ext cx="4038600" cy="821959"/>
          </a:xfrm>
          <a:prstGeom prst="rect">
            <a:avLst/>
          </a:prstGeom>
          <a:noFill/>
          <a:ln w="9525">
            <a:noFill/>
            <a:miter lim="800000"/>
            <a:headEnd/>
            <a:tailEnd/>
          </a:ln>
        </p:spPr>
      </p:pic>
      <p:pic>
        <p:nvPicPr>
          <p:cNvPr id="8" name="图片 7" descr="EntropyColorCodingExample.png"/>
          <p:cNvPicPr>
            <a:picLocks noChangeAspect="1"/>
          </p:cNvPicPr>
          <p:nvPr/>
        </p:nvPicPr>
        <p:blipFill>
          <a:blip r:embed="rId4" cstate="print"/>
          <a:stretch>
            <a:fillRect/>
          </a:stretch>
        </p:blipFill>
        <p:spPr>
          <a:xfrm>
            <a:off x="6934200" y="2242040"/>
            <a:ext cx="965970" cy="1034560"/>
          </a:xfrm>
          <a:prstGeom prst="rect">
            <a:avLst/>
          </a:prstGeom>
        </p:spPr>
      </p:pic>
      <p:pic>
        <p:nvPicPr>
          <p:cNvPr id="9" name="图片 8" descr="mannequin.png"/>
          <p:cNvPicPr>
            <a:picLocks noChangeAspect="1"/>
          </p:cNvPicPr>
          <p:nvPr/>
        </p:nvPicPr>
        <p:blipFill>
          <a:blip r:embed="rId5" cstate="print"/>
          <a:stretch>
            <a:fillRect/>
          </a:stretch>
        </p:blipFill>
        <p:spPr>
          <a:xfrm>
            <a:off x="5867400" y="2268028"/>
            <a:ext cx="960000" cy="1008572"/>
          </a:xfrm>
          <a:prstGeom prst="rect">
            <a:avLst/>
          </a:prstGeom>
        </p:spPr>
      </p:pic>
      <p:pic>
        <p:nvPicPr>
          <p:cNvPr id="1029" name="Picture 5"/>
          <p:cNvPicPr>
            <a:picLocks noChangeAspect="1" noChangeArrowheads="1"/>
          </p:cNvPicPr>
          <p:nvPr/>
        </p:nvPicPr>
        <p:blipFill>
          <a:blip r:embed="rId6" cstate="print"/>
          <a:srcRect/>
          <a:stretch>
            <a:fillRect/>
          </a:stretch>
        </p:blipFill>
        <p:spPr bwMode="auto">
          <a:xfrm>
            <a:off x="6781800" y="5715000"/>
            <a:ext cx="1314450" cy="257175"/>
          </a:xfrm>
          <a:prstGeom prst="rect">
            <a:avLst/>
          </a:prstGeom>
          <a:noFill/>
          <a:ln w="9525">
            <a:noFill/>
            <a:miter lim="800000"/>
            <a:headEnd/>
            <a:tailEnd/>
          </a:ln>
        </p:spPr>
      </p:pic>
    </p:spTree>
    <p:extLst>
      <p:ext uri="{BB962C8B-B14F-4D97-AF65-F5344CB8AC3E}">
        <p14:creationId xmlns:p14="http://schemas.microsoft.com/office/powerpoint/2010/main" val="92683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b="1" dirty="0" smtClean="0"/>
              <a:t>Step 2: View Sampling and Entropy Distr.</a:t>
            </a:r>
            <a:endParaRPr lang="en-US" sz="3000" dirty="0">
              <a:cs typeface="Times New Roman" pitchFamily="18" charset="0"/>
            </a:endParaRPr>
          </a:p>
        </p:txBody>
      </p:sp>
      <p:sp>
        <p:nvSpPr>
          <p:cNvPr id="7" name="Slide Number Placeholder 6"/>
          <p:cNvSpPr>
            <a:spLocks noGrp="1"/>
          </p:cNvSpPr>
          <p:nvPr>
            <p:ph type="sldNum" sz="quarter" idx="12"/>
          </p:nvPr>
        </p:nvSpPr>
        <p:spPr/>
        <p:txBody>
          <a:bodyPr/>
          <a:lstStyle/>
          <a:p>
            <a:pPr>
              <a:defRPr/>
            </a:pPr>
            <a:fld id="{0B1DE52F-DBA3-4B58-8F0B-0018974E4371}" type="slidenum">
              <a:rPr lang="zh-CN" altLang="en-US" smtClean="0">
                <a:latin typeface="+mj-lt"/>
              </a:rPr>
              <a:pPr>
                <a:defRPr/>
              </a:pPr>
              <a:t>7</a:t>
            </a:fld>
            <a:endParaRPr lang="en-US" altLang="zh-CN" dirty="0">
              <a:latin typeface="+mj-lt"/>
            </a:endParaRPr>
          </a:p>
        </p:txBody>
      </p:sp>
      <p:sp>
        <p:nvSpPr>
          <p:cNvPr id="12" name="Content Placeholder 2"/>
          <p:cNvSpPr>
            <a:spLocks noGrp="1"/>
          </p:cNvSpPr>
          <p:nvPr>
            <p:ph sz="quarter" idx="1"/>
          </p:nvPr>
        </p:nvSpPr>
        <p:spPr>
          <a:xfrm>
            <a:off x="301625" y="1524000"/>
            <a:ext cx="8504238" cy="4800599"/>
          </a:xfrm>
        </p:spPr>
        <p:txBody>
          <a:bodyPr/>
          <a:lstStyle/>
          <a:p>
            <a:r>
              <a:rPr lang="en-US" sz="2000" b="1" dirty="0" smtClean="0"/>
              <a:t>Viewpoint sampling: </a:t>
            </a:r>
            <a:r>
              <a:rPr lang="en-US" sz="2000" dirty="0" smtClean="0"/>
              <a:t>Loop subdivision on a regular </a:t>
            </a:r>
            <a:r>
              <a:rPr lang="en-US" sz="2000" dirty="0" err="1" smtClean="0"/>
              <a:t>icosahedron</a:t>
            </a:r>
            <a:r>
              <a:rPr lang="en-US" sz="2000" dirty="0" smtClean="0"/>
              <a:t> </a:t>
            </a:r>
            <a:r>
              <a:rPr lang="en-US" sz="2000" i="1" dirty="0" smtClean="0"/>
              <a:t>L</a:t>
            </a:r>
            <a:r>
              <a:rPr lang="en-US" sz="2000" i="1" baseline="-25000" dirty="0" smtClean="0"/>
              <a:t>0</a:t>
            </a:r>
            <a:endParaRPr lang="en-US" sz="2000" i="1" dirty="0" smtClean="0"/>
          </a:p>
          <a:p>
            <a:pPr lvl="1">
              <a:spcBef>
                <a:spcPts val="600"/>
              </a:spcBef>
              <a:spcAft>
                <a:spcPts val="600"/>
              </a:spcAft>
              <a:buFont typeface="Courier New" pitchFamily="49" charset="0"/>
              <a:buChar char="o"/>
            </a:pPr>
            <a:r>
              <a:rPr lang="en-US" sz="1800" dirty="0" smtClean="0">
                <a:solidFill>
                  <a:schemeClr val="tx1"/>
                </a:solidFill>
              </a:rPr>
              <a:t>Subdivide </a:t>
            </a:r>
            <a:r>
              <a:rPr lang="en-US" sz="1800" i="1" dirty="0" smtClean="0">
                <a:solidFill>
                  <a:schemeClr val="tx1"/>
                </a:solidFill>
              </a:rPr>
              <a:t>L</a:t>
            </a:r>
            <a:r>
              <a:rPr lang="en-US" sz="1800" i="1" baseline="-25000" dirty="0" smtClean="0">
                <a:solidFill>
                  <a:schemeClr val="tx1"/>
                </a:solidFill>
              </a:rPr>
              <a:t>0</a:t>
            </a:r>
            <a:r>
              <a:rPr lang="en-US" sz="1800" baseline="-25000" dirty="0" smtClean="0">
                <a:solidFill>
                  <a:schemeClr val="tx1"/>
                </a:solidFill>
              </a:rPr>
              <a:t> </a:t>
            </a:r>
            <a:r>
              <a:rPr lang="en-US" sz="1800" i="1" dirty="0" smtClean="0">
                <a:solidFill>
                  <a:schemeClr val="tx1"/>
                </a:solidFill>
              </a:rPr>
              <a:t>n</a:t>
            </a:r>
            <a:r>
              <a:rPr lang="en-US" sz="1800" dirty="0" smtClean="0">
                <a:solidFill>
                  <a:schemeClr val="tx1"/>
                </a:solidFill>
              </a:rPr>
              <a:t> times and denote the resulting mesh as </a:t>
            </a:r>
            <a:r>
              <a:rPr lang="en-US" sz="1800" i="1" dirty="0" smtClean="0">
                <a:solidFill>
                  <a:schemeClr val="tx1"/>
                </a:solidFill>
              </a:rPr>
              <a:t>L</a:t>
            </a:r>
            <a:r>
              <a:rPr lang="en-US" sz="1800" i="1" baseline="-25000" dirty="0" smtClean="0">
                <a:solidFill>
                  <a:schemeClr val="tx1"/>
                </a:solidFill>
              </a:rPr>
              <a:t>n</a:t>
            </a:r>
            <a:endParaRPr lang="en-US" sz="1800" i="1" dirty="0" smtClean="0">
              <a:solidFill>
                <a:schemeClr val="tx1"/>
              </a:solidFill>
            </a:endParaRPr>
          </a:p>
          <a:p>
            <a:pPr lvl="1">
              <a:spcBef>
                <a:spcPts val="600"/>
              </a:spcBef>
              <a:spcAft>
                <a:spcPts val="600"/>
              </a:spcAft>
              <a:buFont typeface="Courier New" pitchFamily="49" charset="0"/>
              <a:buChar char="o"/>
            </a:pPr>
            <a:r>
              <a:rPr lang="en-US" sz="1800" dirty="0" smtClean="0">
                <a:solidFill>
                  <a:schemeClr val="tx1"/>
                </a:solidFill>
              </a:rPr>
              <a:t>Set the cameras on </a:t>
            </a:r>
            <a:r>
              <a:rPr lang="en-US" sz="1800" i="1" dirty="0" smtClean="0">
                <a:solidFill>
                  <a:schemeClr val="tx1"/>
                </a:solidFill>
              </a:rPr>
              <a:t>L</a:t>
            </a:r>
            <a:r>
              <a:rPr lang="en-US" sz="1800" i="1" baseline="-25000" dirty="0" smtClean="0">
                <a:solidFill>
                  <a:schemeClr val="tx1"/>
                </a:solidFill>
              </a:rPr>
              <a:t>n</a:t>
            </a:r>
            <a:r>
              <a:rPr lang="en-US" sz="1800" dirty="0" smtClean="0">
                <a:solidFill>
                  <a:schemeClr val="tx1"/>
                </a:solidFill>
              </a:rPr>
              <a:t>, looking at the origin and use orthogonal projection</a:t>
            </a:r>
          </a:p>
          <a:p>
            <a:pPr lvl="1">
              <a:spcBef>
                <a:spcPts val="800"/>
              </a:spcBef>
              <a:spcAft>
                <a:spcPts val="800"/>
              </a:spcAft>
              <a:buFont typeface="Courier New" pitchFamily="49" charset="0"/>
              <a:buChar char="o"/>
            </a:pPr>
            <a:endParaRPr lang="en-US" sz="1800" dirty="0" smtClean="0">
              <a:solidFill>
                <a:schemeClr val="tx1"/>
              </a:solidFill>
            </a:endParaRPr>
          </a:p>
        </p:txBody>
      </p:sp>
      <p:pic>
        <p:nvPicPr>
          <p:cNvPr id="2051" name="Picture 3"/>
          <p:cNvPicPr>
            <a:picLocks noChangeAspect="1" noChangeArrowheads="1"/>
          </p:cNvPicPr>
          <p:nvPr/>
        </p:nvPicPr>
        <p:blipFill>
          <a:blip r:embed="rId3" cstate="print"/>
          <a:srcRect/>
          <a:stretch>
            <a:fillRect/>
          </a:stretch>
        </p:blipFill>
        <p:spPr bwMode="auto">
          <a:xfrm>
            <a:off x="1371600" y="2857500"/>
            <a:ext cx="4777955" cy="2400300"/>
          </a:xfrm>
          <a:prstGeom prst="rect">
            <a:avLst/>
          </a:prstGeom>
          <a:noFill/>
          <a:ln w="9525">
            <a:noFill/>
            <a:miter lim="800000"/>
            <a:headEnd/>
            <a:tailEnd/>
          </a:ln>
        </p:spPr>
      </p:pic>
      <p:sp>
        <p:nvSpPr>
          <p:cNvPr id="10" name="矩形 9"/>
          <p:cNvSpPr/>
          <p:nvPr/>
        </p:nvSpPr>
        <p:spPr>
          <a:xfrm>
            <a:off x="838200" y="5401270"/>
            <a:ext cx="5943600" cy="923330"/>
          </a:xfrm>
          <a:prstGeom prst="rect">
            <a:avLst/>
          </a:prstGeom>
        </p:spPr>
        <p:txBody>
          <a:bodyPr wrap="square">
            <a:spAutoFit/>
          </a:bodyPr>
          <a:lstStyle/>
          <a:p>
            <a:pPr algn="ctr"/>
            <a:r>
              <a:rPr lang="en-US" dirty="0" smtClean="0">
                <a:latin typeface="+mn-lt"/>
              </a:rPr>
              <a:t>Viewpoint entropy distribution examples</a:t>
            </a:r>
          </a:p>
          <a:p>
            <a:pPr algn="ctr"/>
            <a:r>
              <a:rPr lang="en-US" dirty="0" smtClean="0">
                <a:latin typeface="+mn-lt"/>
              </a:rPr>
              <a:t>1</a:t>
            </a:r>
            <a:r>
              <a:rPr lang="en-US" baseline="30000" dirty="0" smtClean="0">
                <a:latin typeface="+mn-lt"/>
              </a:rPr>
              <a:t>st</a:t>
            </a:r>
            <a:r>
              <a:rPr lang="en-US" dirty="0" smtClean="0">
                <a:latin typeface="+mn-lt"/>
              </a:rPr>
              <a:t> row </a:t>
            </a:r>
            <a:r>
              <a:rPr lang="en-US" altLang="zh-CN" dirty="0" smtClean="0">
                <a:latin typeface="+mn-lt"/>
              </a:rPr>
              <a:t>—</a:t>
            </a:r>
            <a:r>
              <a:rPr lang="en-US" dirty="0" smtClean="0">
                <a:latin typeface="+mn-lt"/>
              </a:rPr>
              <a:t>models after alignment with CPCA</a:t>
            </a:r>
          </a:p>
          <a:p>
            <a:pPr algn="ctr"/>
            <a:r>
              <a:rPr lang="en-US" dirty="0" smtClean="0">
                <a:latin typeface="+mn-lt"/>
              </a:rPr>
              <a:t>2</a:t>
            </a:r>
            <a:r>
              <a:rPr lang="en-US" baseline="30000" dirty="0" smtClean="0">
                <a:latin typeface="+mn-lt"/>
              </a:rPr>
              <a:t>nd</a:t>
            </a:r>
            <a:r>
              <a:rPr lang="en-US" dirty="0" smtClean="0">
                <a:latin typeface="+mn-lt"/>
              </a:rPr>
              <a:t> row</a:t>
            </a:r>
            <a:r>
              <a:rPr lang="en-US" altLang="zh-CN" dirty="0" smtClean="0">
                <a:latin typeface="+mn-lt"/>
              </a:rPr>
              <a:t>—</a:t>
            </a:r>
            <a:r>
              <a:rPr lang="en-US" dirty="0" smtClean="0">
                <a:latin typeface="+mn-lt"/>
              </a:rPr>
              <a:t>respective viewpoint entropy distribution </a:t>
            </a:r>
          </a:p>
        </p:txBody>
      </p:sp>
      <p:sp>
        <p:nvSpPr>
          <p:cNvPr id="13" name="矩形 12"/>
          <p:cNvSpPr/>
          <p:nvPr/>
        </p:nvSpPr>
        <p:spPr>
          <a:xfrm>
            <a:off x="6400800" y="3048000"/>
            <a:ext cx="2159566" cy="369332"/>
          </a:xfrm>
          <a:prstGeom prst="rect">
            <a:avLst/>
          </a:prstGeom>
        </p:spPr>
        <p:txBody>
          <a:bodyPr wrap="none">
            <a:spAutoFit/>
          </a:bodyPr>
          <a:lstStyle/>
          <a:p>
            <a:r>
              <a:rPr lang="en-US" dirty="0" smtClean="0">
                <a:solidFill>
                  <a:srgbClr val="0000FF"/>
                </a:solidFill>
                <a:latin typeface="+mn-lt"/>
              </a:rPr>
              <a:t>blue</a:t>
            </a:r>
            <a:r>
              <a:rPr lang="en-US" dirty="0" smtClean="0">
                <a:solidFill>
                  <a:prstClr val="black"/>
                </a:solidFill>
                <a:latin typeface="+mn-lt"/>
              </a:rPr>
              <a:t>: large entropy</a:t>
            </a:r>
            <a:endParaRPr lang="en-US" dirty="0">
              <a:latin typeface="+mn-lt"/>
            </a:endParaRPr>
          </a:p>
        </p:txBody>
      </p:sp>
      <p:sp>
        <p:nvSpPr>
          <p:cNvPr id="14" name="矩形 13"/>
          <p:cNvSpPr/>
          <p:nvPr/>
        </p:nvSpPr>
        <p:spPr>
          <a:xfrm>
            <a:off x="6400800" y="3505200"/>
            <a:ext cx="2743200" cy="369332"/>
          </a:xfrm>
          <a:prstGeom prst="rect">
            <a:avLst/>
          </a:prstGeom>
        </p:spPr>
        <p:txBody>
          <a:bodyPr wrap="square">
            <a:spAutoFit/>
          </a:bodyPr>
          <a:lstStyle/>
          <a:p>
            <a:r>
              <a:rPr lang="en-US" dirty="0" smtClean="0">
                <a:solidFill>
                  <a:srgbClr val="00FF00"/>
                </a:solidFill>
                <a:latin typeface="+mn-lt"/>
              </a:rPr>
              <a:t>green</a:t>
            </a:r>
            <a:r>
              <a:rPr lang="en-US" dirty="0" smtClean="0">
                <a:solidFill>
                  <a:prstClr val="black"/>
                </a:solidFill>
                <a:latin typeface="+mn-lt"/>
              </a:rPr>
              <a:t>: mid-size entropy</a:t>
            </a:r>
            <a:endParaRPr lang="en-US" dirty="0">
              <a:latin typeface="+mn-lt"/>
            </a:endParaRPr>
          </a:p>
        </p:txBody>
      </p:sp>
      <p:sp>
        <p:nvSpPr>
          <p:cNvPr id="15" name="矩形 14"/>
          <p:cNvSpPr/>
          <p:nvPr/>
        </p:nvSpPr>
        <p:spPr>
          <a:xfrm>
            <a:off x="6439699" y="4038600"/>
            <a:ext cx="2053767" cy="369332"/>
          </a:xfrm>
          <a:prstGeom prst="rect">
            <a:avLst/>
          </a:prstGeom>
        </p:spPr>
        <p:txBody>
          <a:bodyPr wrap="none">
            <a:spAutoFit/>
          </a:bodyPr>
          <a:lstStyle/>
          <a:p>
            <a:r>
              <a:rPr lang="en-US" dirty="0" smtClean="0">
                <a:solidFill>
                  <a:srgbClr val="FF3300"/>
                </a:solidFill>
                <a:latin typeface="+mn-lt"/>
              </a:rPr>
              <a:t>red</a:t>
            </a:r>
            <a:r>
              <a:rPr lang="en-US" dirty="0" smtClean="0">
                <a:solidFill>
                  <a:prstClr val="black"/>
                </a:solidFill>
                <a:latin typeface="+mn-lt"/>
              </a:rPr>
              <a:t>: small entropy</a:t>
            </a:r>
            <a:endParaRPr lang="en-US" dirty="0">
              <a:latin typeface="+mn-lt"/>
            </a:endParaRPr>
          </a:p>
        </p:txBody>
      </p:sp>
    </p:spTree>
    <p:extLst>
      <p:ext uri="{BB962C8B-B14F-4D97-AF65-F5344CB8AC3E}">
        <p14:creationId xmlns:p14="http://schemas.microsoft.com/office/powerpoint/2010/main" val="92683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b="1" dirty="0" smtClean="0"/>
              <a:t>Our Symmetry Detection Idea</a:t>
            </a:r>
            <a:endParaRPr lang="en-US" sz="3000" dirty="0">
              <a:cs typeface="Times New Roman" pitchFamily="18" charset="0"/>
            </a:endParaRPr>
          </a:p>
        </p:txBody>
      </p:sp>
      <p:sp>
        <p:nvSpPr>
          <p:cNvPr id="7" name="Slide Number Placeholder 6"/>
          <p:cNvSpPr>
            <a:spLocks noGrp="1"/>
          </p:cNvSpPr>
          <p:nvPr>
            <p:ph type="sldNum" sz="quarter" idx="12"/>
          </p:nvPr>
        </p:nvSpPr>
        <p:spPr/>
        <p:txBody>
          <a:bodyPr/>
          <a:lstStyle/>
          <a:p>
            <a:pPr>
              <a:defRPr/>
            </a:pPr>
            <a:fld id="{0B1DE52F-DBA3-4B58-8F0B-0018974E4371}" type="slidenum">
              <a:rPr lang="zh-CN" altLang="en-US" smtClean="0">
                <a:latin typeface="+mj-lt"/>
              </a:rPr>
              <a:pPr>
                <a:defRPr/>
              </a:pPr>
              <a:t>8</a:t>
            </a:fld>
            <a:endParaRPr lang="en-US" altLang="zh-CN" dirty="0">
              <a:latin typeface="+mj-lt"/>
            </a:endParaRPr>
          </a:p>
        </p:txBody>
      </p:sp>
      <p:sp>
        <p:nvSpPr>
          <p:cNvPr id="12" name="Content Placeholder 2"/>
          <p:cNvSpPr>
            <a:spLocks noGrp="1"/>
          </p:cNvSpPr>
          <p:nvPr>
            <p:ph sz="quarter" idx="1"/>
          </p:nvPr>
        </p:nvSpPr>
        <p:spPr>
          <a:xfrm>
            <a:off x="301625" y="1524000"/>
            <a:ext cx="8504238" cy="4800599"/>
          </a:xfrm>
        </p:spPr>
        <p:txBody>
          <a:bodyPr/>
          <a:lstStyle/>
          <a:p>
            <a:r>
              <a:rPr lang="en-US" sz="2000" b="1" dirty="0" smtClean="0"/>
              <a:t>Relationship between a </a:t>
            </a:r>
            <a:r>
              <a:rPr lang="en-US" sz="2000" b="1" dirty="0" smtClean="0">
                <a:solidFill>
                  <a:srgbClr val="FF3300"/>
                </a:solidFill>
              </a:rPr>
              <a:t>3D model</a:t>
            </a:r>
            <a:r>
              <a:rPr lang="en-US" sz="2000" b="1" dirty="0" smtClean="0"/>
              <a:t> and its viewpoint entropy distribution </a:t>
            </a:r>
            <a:r>
              <a:rPr lang="en-US" sz="2000" b="1" dirty="0" smtClean="0">
                <a:solidFill>
                  <a:srgbClr val="FF3300"/>
                </a:solidFill>
              </a:rPr>
              <a:t>sphere</a:t>
            </a:r>
            <a:endParaRPr lang="en-US" sz="2000" b="1" dirty="0" smtClean="0"/>
          </a:p>
          <a:p>
            <a:pPr lvl="1">
              <a:spcBef>
                <a:spcPts val="600"/>
              </a:spcBef>
              <a:spcAft>
                <a:spcPts val="600"/>
              </a:spcAft>
              <a:buFont typeface="Courier New" pitchFamily="49" charset="0"/>
              <a:buChar char="o"/>
            </a:pPr>
            <a:r>
              <a:rPr lang="en-US" sz="1800" dirty="0" smtClean="0">
                <a:solidFill>
                  <a:schemeClr val="tx1"/>
                </a:solidFill>
              </a:rPr>
              <a:t>Perfectly the same symmetry plane</a:t>
            </a:r>
          </a:p>
          <a:p>
            <a:pPr lvl="1">
              <a:spcBef>
                <a:spcPts val="600"/>
              </a:spcBef>
              <a:spcAft>
                <a:spcPts val="600"/>
              </a:spcAft>
              <a:buFont typeface="Courier New" pitchFamily="49" charset="0"/>
              <a:buChar char="o"/>
            </a:pPr>
            <a:r>
              <a:rPr lang="en-US" sz="1800" dirty="0" smtClean="0">
                <a:solidFill>
                  <a:schemeClr val="tx1"/>
                </a:solidFill>
              </a:rPr>
              <a:t>Idea: Symmetry detection of a 3D model </a:t>
            </a:r>
            <a:r>
              <a:rPr lang="en-US" sz="1800" dirty="0" smtClean="0">
                <a:solidFill>
                  <a:schemeClr val="tx1"/>
                </a:solidFill>
                <a:sym typeface="Wingdings" pitchFamily="2" charset="2"/>
              </a:rPr>
              <a:t></a:t>
            </a:r>
            <a:r>
              <a:rPr lang="en-US" sz="1800" dirty="0" smtClean="0">
                <a:solidFill>
                  <a:schemeClr val="tx1"/>
                </a:solidFill>
              </a:rPr>
              <a:t> Finding the symmetry  plane of its entropy distribution  sphere based on a set of viewpoints</a:t>
            </a:r>
          </a:p>
          <a:p>
            <a:pPr lvl="2">
              <a:spcBef>
                <a:spcPts val="600"/>
              </a:spcBef>
              <a:spcAft>
                <a:spcPts val="600"/>
              </a:spcAft>
              <a:buFont typeface="Wingdings" pitchFamily="2" charset="2"/>
              <a:buChar char="Ø"/>
            </a:pPr>
            <a:r>
              <a:rPr lang="en-US" sz="1600" dirty="0" smtClean="0"/>
              <a:t>A</a:t>
            </a:r>
            <a:r>
              <a:rPr lang="en-US" sz="1600" dirty="0" smtClean="0">
                <a:solidFill>
                  <a:schemeClr val="tx1"/>
                </a:solidFill>
              </a:rPr>
              <a:t>void high computational cost of direct matching among its geometrical properties</a:t>
            </a:r>
          </a:p>
          <a:p>
            <a:pPr marL="273050" lvl="2" indent="-273050">
              <a:buClr>
                <a:schemeClr val="accent1"/>
              </a:buClr>
              <a:buSzPct val="85000"/>
              <a:buFont typeface="Wingdings 2" pitchFamily="18" charset="2"/>
              <a:buChar char=""/>
            </a:pPr>
            <a:r>
              <a:rPr lang="en-US" b="1" dirty="0" smtClean="0"/>
              <a:t>Attributes of our view-based symmetry detection algorithm</a:t>
            </a:r>
          </a:p>
          <a:p>
            <a:pPr lvl="1">
              <a:spcBef>
                <a:spcPts val="600"/>
              </a:spcBef>
              <a:spcAft>
                <a:spcPts val="600"/>
              </a:spcAft>
              <a:buFont typeface="Courier New" pitchFamily="49" charset="0"/>
              <a:buChar char="o"/>
            </a:pPr>
            <a:r>
              <a:rPr lang="en-US" sz="1800" dirty="0" smtClean="0">
                <a:solidFill>
                  <a:schemeClr val="tx1"/>
                </a:solidFill>
              </a:rPr>
              <a:t>Highly </a:t>
            </a:r>
            <a:r>
              <a:rPr lang="en-US" sz="1800" i="1" dirty="0" smtClean="0">
                <a:solidFill>
                  <a:schemeClr val="tx1"/>
                </a:solidFill>
              </a:rPr>
              <a:t>sensitive</a:t>
            </a:r>
            <a:r>
              <a:rPr lang="en-US" sz="1800" dirty="0" smtClean="0">
                <a:solidFill>
                  <a:schemeClr val="tx1"/>
                </a:solidFill>
              </a:rPr>
              <a:t> to small differences in the model,  since </a:t>
            </a:r>
          </a:p>
          <a:p>
            <a:pPr lvl="2">
              <a:spcBef>
                <a:spcPts val="600"/>
              </a:spcBef>
              <a:spcAft>
                <a:spcPts val="600"/>
              </a:spcAft>
              <a:buFont typeface="Wingdings" pitchFamily="2" charset="2"/>
              <a:buChar char="Ø"/>
            </a:pPr>
            <a:r>
              <a:rPr lang="en-US" sz="1600" dirty="0" smtClean="0"/>
              <a:t>Viewpoint entropy is computed based on the projection of each face of a model</a:t>
            </a:r>
          </a:p>
          <a:p>
            <a:pPr lvl="1">
              <a:spcBef>
                <a:spcPts val="600"/>
              </a:spcBef>
              <a:spcAft>
                <a:spcPts val="600"/>
              </a:spcAft>
              <a:buFont typeface="Courier New" pitchFamily="49" charset="0"/>
              <a:buChar char="o"/>
            </a:pPr>
            <a:r>
              <a:rPr lang="en-US" sz="1800" dirty="0" smtClean="0">
                <a:solidFill>
                  <a:schemeClr val="tx1"/>
                </a:solidFill>
              </a:rPr>
              <a:t>Significantly </a:t>
            </a:r>
            <a:r>
              <a:rPr lang="en-US" sz="1800" i="1" dirty="0" smtClean="0">
                <a:solidFill>
                  <a:schemeClr val="tx1"/>
                </a:solidFill>
              </a:rPr>
              <a:t>reduce the computational cost</a:t>
            </a:r>
            <a:r>
              <a:rPr lang="en-US" sz="1800" dirty="0" smtClean="0">
                <a:solidFill>
                  <a:schemeClr val="tx1"/>
                </a:solidFill>
              </a:rPr>
              <a:t>,  since </a:t>
            </a:r>
          </a:p>
          <a:p>
            <a:pPr lvl="2">
              <a:spcBef>
                <a:spcPts val="600"/>
              </a:spcBef>
              <a:spcAft>
                <a:spcPts val="600"/>
              </a:spcAft>
              <a:buFont typeface="Wingdings" pitchFamily="2" charset="2"/>
              <a:buChar char="Ø"/>
            </a:pPr>
            <a:r>
              <a:rPr lang="en-US" sz="1600" dirty="0" smtClean="0"/>
              <a:t>Each viewpoint simultaneously captures the properties of many vertices and faces</a:t>
            </a:r>
          </a:p>
        </p:txBody>
      </p:sp>
    </p:spTree>
    <p:extLst>
      <p:ext uri="{BB962C8B-B14F-4D97-AF65-F5344CB8AC3E}">
        <p14:creationId xmlns:p14="http://schemas.microsoft.com/office/powerpoint/2010/main" val="92683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Step 3: Iterative Feature Pairing</a:t>
            </a:r>
            <a:endParaRPr lang="en-US" sz="3000" dirty="0">
              <a:cs typeface="Times New Roman" pitchFamily="18" charset="0"/>
            </a:endParaRPr>
          </a:p>
        </p:txBody>
      </p:sp>
      <p:sp>
        <p:nvSpPr>
          <p:cNvPr id="7" name="Slide Number Placeholder 6"/>
          <p:cNvSpPr>
            <a:spLocks noGrp="1"/>
          </p:cNvSpPr>
          <p:nvPr>
            <p:ph type="sldNum" sz="quarter" idx="12"/>
          </p:nvPr>
        </p:nvSpPr>
        <p:spPr/>
        <p:txBody>
          <a:bodyPr/>
          <a:lstStyle/>
          <a:p>
            <a:pPr>
              <a:defRPr/>
            </a:pPr>
            <a:fld id="{0B1DE52F-DBA3-4B58-8F0B-0018974E4371}" type="slidenum">
              <a:rPr lang="zh-CN" altLang="en-US" smtClean="0">
                <a:latin typeface="+mj-lt"/>
              </a:rPr>
              <a:pPr>
                <a:defRPr/>
              </a:pPr>
              <a:t>9</a:t>
            </a:fld>
            <a:endParaRPr lang="en-US" altLang="zh-CN" dirty="0">
              <a:latin typeface="+mj-lt"/>
            </a:endParaRPr>
          </a:p>
        </p:txBody>
      </p:sp>
      <p:sp>
        <p:nvSpPr>
          <p:cNvPr id="12" name="Content Placeholder 2"/>
          <p:cNvSpPr>
            <a:spLocks noGrp="1"/>
          </p:cNvSpPr>
          <p:nvPr>
            <p:ph sz="quarter" idx="1"/>
          </p:nvPr>
        </p:nvSpPr>
        <p:spPr>
          <a:xfrm>
            <a:off x="301625" y="1524000"/>
            <a:ext cx="8504238" cy="4800599"/>
          </a:xfrm>
        </p:spPr>
        <p:txBody>
          <a:bodyPr/>
          <a:lstStyle/>
          <a:p>
            <a:r>
              <a:rPr lang="en-US" sz="2000" b="1" dirty="0"/>
              <a:t>E</a:t>
            </a:r>
            <a:r>
              <a:rPr lang="en-US" sz="2000" b="1" dirty="0" smtClean="0"/>
              <a:t>fficient matching based on iterative feature pairing: </a:t>
            </a:r>
          </a:p>
          <a:p>
            <a:pPr lvl="1">
              <a:spcBef>
                <a:spcPts val="500"/>
              </a:spcBef>
              <a:spcAft>
                <a:spcPts val="500"/>
              </a:spcAft>
              <a:buFont typeface="Courier New" pitchFamily="49" charset="0"/>
              <a:buChar char="o"/>
            </a:pPr>
            <a:r>
              <a:rPr lang="en-US" sz="1800" dirty="0" smtClean="0">
                <a:solidFill>
                  <a:schemeClr val="tx1"/>
                </a:solidFill>
              </a:rPr>
              <a:t>Iteratively select a matching pair of viewpoints to generate a symmetry plane </a:t>
            </a:r>
          </a:p>
          <a:p>
            <a:pPr lvl="1">
              <a:spcBef>
                <a:spcPts val="500"/>
              </a:spcBef>
              <a:spcAft>
                <a:spcPts val="500"/>
              </a:spcAft>
              <a:buFont typeface="Courier New" pitchFamily="49" charset="0"/>
              <a:buChar char="o"/>
            </a:pPr>
            <a:r>
              <a:rPr lang="en-US" sz="1800" i="1" dirty="0" smtClean="0">
                <a:solidFill>
                  <a:schemeClr val="tx1"/>
                </a:solidFill>
              </a:rPr>
              <a:t>Verify</a:t>
            </a:r>
            <a:r>
              <a:rPr lang="en-US" sz="1800" dirty="0" smtClean="0">
                <a:solidFill>
                  <a:schemeClr val="tx1"/>
                </a:solidFill>
              </a:rPr>
              <a:t> all the rest matching pairs to see whether they are symmetric as well </a:t>
            </a:r>
            <a:r>
              <a:rPr lang="en-US" sz="1800" dirty="0" err="1" smtClean="0">
                <a:solidFill>
                  <a:schemeClr val="tx1"/>
                </a:solidFill>
              </a:rPr>
              <a:t>w.r.t</a:t>
            </a:r>
            <a:r>
              <a:rPr lang="en-US" sz="1800" dirty="0" smtClean="0">
                <a:solidFill>
                  <a:schemeClr val="tx1"/>
                </a:solidFill>
              </a:rPr>
              <a:t> the symmetry plane or at least in the symmetry plane</a:t>
            </a:r>
          </a:p>
          <a:p>
            <a:pPr marL="273050" lvl="1">
              <a:buClr>
                <a:schemeClr val="accent1"/>
              </a:buClr>
              <a:buSzPct val="85000"/>
              <a:buFont typeface="Wingdings 2" pitchFamily="18" charset="2"/>
              <a:buChar char=""/>
            </a:pPr>
            <a:r>
              <a:rPr lang="en-US" sz="2000" b="1" dirty="0" smtClean="0">
                <a:solidFill>
                  <a:schemeClr val="tx1"/>
                </a:solidFill>
              </a:rPr>
              <a:t> Notes to the algorithm: </a:t>
            </a:r>
          </a:p>
          <a:p>
            <a:pPr lvl="1">
              <a:spcBef>
                <a:spcPts val="500"/>
              </a:spcBef>
              <a:spcAft>
                <a:spcPts val="500"/>
              </a:spcAft>
              <a:buFont typeface="Courier New" pitchFamily="49" charset="0"/>
              <a:buChar char="o"/>
            </a:pPr>
            <a:r>
              <a:rPr lang="en-US" sz="1800" dirty="0" smtClean="0">
                <a:solidFill>
                  <a:schemeClr val="tx1"/>
                </a:solidFill>
              </a:rPr>
              <a:t>Views corresponding to the viewpoints that are located </a:t>
            </a:r>
            <a:r>
              <a:rPr lang="en-US" sz="1800" i="1" dirty="0" smtClean="0">
                <a:solidFill>
                  <a:schemeClr val="tx1"/>
                </a:solidFill>
              </a:rPr>
              <a:t>on</a:t>
            </a:r>
            <a:r>
              <a:rPr lang="en-US" sz="1800" dirty="0" smtClean="0">
                <a:solidFill>
                  <a:schemeClr val="tx1"/>
                </a:solidFill>
              </a:rPr>
              <a:t> the symmetry plane do not need to match each other; there are at most </a:t>
            </a:r>
            <a:r>
              <a:rPr lang="en-US" sz="1800" dirty="0" smtClean="0"/>
              <a:t>2</a:t>
            </a:r>
            <a:r>
              <a:rPr lang="en-US" sz="1800" i="1" baseline="30000" dirty="0" smtClean="0"/>
              <a:t>n</a:t>
            </a:r>
            <a:r>
              <a:rPr lang="en-US" sz="1800" baseline="30000" dirty="0" smtClean="0"/>
              <a:t>+2 </a:t>
            </a:r>
            <a:r>
              <a:rPr lang="en-US" sz="1800" dirty="0" smtClean="0">
                <a:solidFill>
                  <a:schemeClr val="tx1"/>
                </a:solidFill>
              </a:rPr>
              <a:t>such vertices</a:t>
            </a:r>
          </a:p>
          <a:p>
            <a:pPr lvl="2">
              <a:spcBef>
                <a:spcPts val="300"/>
              </a:spcBef>
              <a:spcAft>
                <a:spcPts val="300"/>
              </a:spcAft>
              <a:buFont typeface="Wingdings" pitchFamily="2" charset="2"/>
              <a:buChar char="Ø"/>
            </a:pPr>
            <a:r>
              <a:rPr lang="en-US" sz="1600" dirty="0" smtClean="0"/>
              <a:t>Formulated by induction and verified by program</a:t>
            </a:r>
            <a:endParaRPr lang="en-US" sz="1600" dirty="0"/>
          </a:p>
          <a:p>
            <a:pPr lvl="1">
              <a:spcBef>
                <a:spcPts val="500"/>
              </a:spcBef>
              <a:spcAft>
                <a:spcPts val="500"/>
              </a:spcAft>
              <a:buFont typeface="Courier New" pitchFamily="49" charset="0"/>
              <a:buChar char="o"/>
            </a:pPr>
            <a:r>
              <a:rPr lang="en-US" sz="1800" i="1" dirty="0" smtClean="0">
                <a:solidFill>
                  <a:schemeClr val="tx1"/>
                </a:solidFill>
              </a:rPr>
              <a:t>Numerical problems </a:t>
            </a:r>
            <a:r>
              <a:rPr lang="en-US" sz="1800" dirty="0" smtClean="0">
                <a:solidFill>
                  <a:schemeClr val="tx1"/>
                </a:solidFill>
              </a:rPr>
              <a:t>prevent perfectly matching among view pairs</a:t>
            </a:r>
          </a:p>
          <a:p>
            <a:pPr lvl="1">
              <a:spcBef>
                <a:spcPts val="500"/>
              </a:spcBef>
              <a:spcAft>
                <a:spcPts val="500"/>
              </a:spcAft>
              <a:buFont typeface="Courier New" pitchFamily="49" charset="0"/>
              <a:buChar char="o"/>
            </a:pPr>
            <a:r>
              <a:rPr lang="en-US" sz="1800" b="1" dirty="0" smtClean="0">
                <a:solidFill>
                  <a:schemeClr val="tx1"/>
                </a:solidFill>
              </a:rPr>
              <a:t>Relax condition</a:t>
            </a:r>
            <a:r>
              <a:rPr lang="en-US" sz="1800" dirty="0" smtClean="0">
                <a:solidFill>
                  <a:schemeClr val="tx1"/>
                </a:solidFill>
              </a:rPr>
              <a:t>: if the total number (matches) of matched viewpoints w.r.t a candidate symmetry plane is at least </a:t>
            </a:r>
            <a:r>
              <a:rPr lang="en-US" sz="1800" i="1" dirty="0" smtClean="0"/>
              <a:t>N</a:t>
            </a:r>
            <a:r>
              <a:rPr lang="en-US" sz="1800" dirty="0" smtClean="0"/>
              <a:t> − 2</a:t>
            </a:r>
            <a:r>
              <a:rPr lang="en-US" sz="1800" i="1" baseline="30000" dirty="0" smtClean="0"/>
              <a:t>n</a:t>
            </a:r>
            <a:r>
              <a:rPr lang="en-US" sz="1800" baseline="30000" dirty="0" smtClean="0"/>
              <a:t>+2</a:t>
            </a:r>
            <a:r>
              <a:rPr lang="en-US" sz="1800" dirty="0" smtClean="0">
                <a:solidFill>
                  <a:schemeClr val="tx1"/>
                </a:solidFill>
              </a:rPr>
              <a:t>, then it is confirmed as a symmetry plane</a:t>
            </a:r>
          </a:p>
          <a:p>
            <a:pPr lvl="1">
              <a:spcBef>
                <a:spcPts val="500"/>
              </a:spcBef>
              <a:spcAft>
                <a:spcPts val="500"/>
              </a:spcAft>
              <a:buFont typeface="Courier New" pitchFamily="49" charset="0"/>
              <a:buChar char="o"/>
            </a:pPr>
            <a:r>
              <a:rPr lang="en-US" sz="1800" b="1" i="1" dirty="0" smtClean="0">
                <a:solidFill>
                  <a:schemeClr val="tx1"/>
                </a:solidFill>
              </a:rPr>
              <a:t>δ</a:t>
            </a:r>
            <a:r>
              <a:rPr lang="en-US" sz="1800" dirty="0">
                <a:solidFill>
                  <a:schemeClr val="tx1"/>
                </a:solidFill>
              </a:rPr>
              <a:t>:  a threshold controlling the strictness of symmetry </a:t>
            </a:r>
            <a:r>
              <a:rPr lang="en-US" sz="1800" dirty="0" smtClean="0">
                <a:solidFill>
                  <a:schemeClr val="tx1"/>
                </a:solidFill>
              </a:rPr>
              <a:t>definition</a:t>
            </a:r>
          </a:p>
          <a:p>
            <a:pPr lvl="2">
              <a:spcBef>
                <a:spcPts val="0"/>
              </a:spcBef>
              <a:spcAft>
                <a:spcPts val="0"/>
              </a:spcAft>
              <a:buFont typeface="Wingdings" pitchFamily="2" charset="2"/>
              <a:buChar char="Ø"/>
            </a:pPr>
            <a:r>
              <a:rPr lang="en-US" sz="1400" dirty="0" smtClean="0"/>
              <a:t>Smaller</a:t>
            </a:r>
            <a:r>
              <a:rPr lang="en-US" sz="1400" dirty="0"/>
              <a:t>: strict </a:t>
            </a:r>
            <a:r>
              <a:rPr lang="en-US" sz="1400" dirty="0" smtClean="0"/>
              <a:t>symmetry  / Larger</a:t>
            </a:r>
            <a:r>
              <a:rPr lang="en-US" sz="1400" dirty="0"/>
              <a:t>:  rough symmetry</a:t>
            </a:r>
          </a:p>
          <a:p>
            <a:pPr lvl="1">
              <a:spcBef>
                <a:spcPts val="500"/>
              </a:spcBef>
              <a:spcAft>
                <a:spcPts val="500"/>
              </a:spcAft>
              <a:buFont typeface="Courier New" pitchFamily="49" charset="0"/>
              <a:buChar char="o"/>
            </a:pPr>
            <a:endParaRPr lang="en-US" sz="1800" dirty="0">
              <a:solidFill>
                <a:schemeClr val="tx1"/>
              </a:solidFill>
            </a:endParaRPr>
          </a:p>
        </p:txBody>
      </p:sp>
    </p:spTree>
    <p:extLst>
      <p:ext uri="{BB962C8B-B14F-4D97-AF65-F5344CB8AC3E}">
        <p14:creationId xmlns:p14="http://schemas.microsoft.com/office/powerpoint/2010/main" val="92683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ppt20D.tmp</Template>
  <TotalTime>26607</TotalTime>
  <Words>2658</Words>
  <Application>Microsoft Office PowerPoint</Application>
  <PresentationFormat>On-screen Show (4:3)</PresentationFormat>
  <Paragraphs>280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Efficient View-Based 3D Reflection Symmetry Detection</vt:lpstr>
      <vt:lpstr>3D Reflection Symmetry</vt:lpstr>
      <vt:lpstr>Motivation</vt:lpstr>
      <vt:lpstr>Our View-Based Symmetry Detection</vt:lpstr>
      <vt:lpstr>Our Symmetry Detection Algorithm</vt:lpstr>
      <vt:lpstr>Step 2: Viewpoint Entropy Computation</vt:lpstr>
      <vt:lpstr>Step 2: View Sampling and Entropy Distr.</vt:lpstr>
      <vt:lpstr>Our Symmetry Detection Idea</vt:lpstr>
      <vt:lpstr>Step 3: Iterative Feature Pairing</vt:lpstr>
      <vt:lpstr>Step 3: Iterative Feature Pairing</vt:lpstr>
      <vt:lpstr>Experiments and Discussions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SHREC’09 TRACK: QUERYING WITH PARTIAL MODELS</dc:title>
  <dc:creator>Afzal Godil</dc:creator>
  <cp:lastModifiedBy>Li, Bo</cp:lastModifiedBy>
  <cp:revision>979</cp:revision>
  <cp:lastPrinted>2014-11-28T15:46:48Z</cp:lastPrinted>
  <dcterms:created xsi:type="dcterms:W3CDTF">2009-03-09T18:21:29Z</dcterms:created>
  <dcterms:modified xsi:type="dcterms:W3CDTF">2015-01-29T18:39:36Z</dcterms:modified>
</cp:coreProperties>
</file>