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32"/>
  </p:notesMasterIdLst>
  <p:sldIdLst>
    <p:sldId id="443" r:id="rId2"/>
    <p:sldId id="435" r:id="rId3"/>
    <p:sldId id="454" r:id="rId4"/>
    <p:sldId id="426" r:id="rId5"/>
    <p:sldId id="423" r:id="rId6"/>
    <p:sldId id="444" r:id="rId7"/>
    <p:sldId id="446" r:id="rId8"/>
    <p:sldId id="455" r:id="rId9"/>
    <p:sldId id="456" r:id="rId10"/>
    <p:sldId id="457" r:id="rId11"/>
    <p:sldId id="447" r:id="rId12"/>
    <p:sldId id="427" r:id="rId13"/>
    <p:sldId id="428" r:id="rId14"/>
    <p:sldId id="442" r:id="rId15"/>
    <p:sldId id="445" r:id="rId16"/>
    <p:sldId id="466" r:id="rId17"/>
    <p:sldId id="448" r:id="rId18"/>
    <p:sldId id="458" r:id="rId19"/>
    <p:sldId id="459" r:id="rId20"/>
    <p:sldId id="449" r:id="rId21"/>
    <p:sldId id="461" r:id="rId22"/>
    <p:sldId id="450" r:id="rId23"/>
    <p:sldId id="463" r:id="rId24"/>
    <p:sldId id="464" r:id="rId25"/>
    <p:sldId id="465" r:id="rId26"/>
    <p:sldId id="451" r:id="rId27"/>
    <p:sldId id="430" r:id="rId28"/>
    <p:sldId id="431" r:id="rId29"/>
    <p:sldId id="452" r:id="rId30"/>
    <p:sldId id="327"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FF33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66422" autoAdjust="0"/>
  </p:normalViewPr>
  <p:slideViewPr>
    <p:cSldViewPr>
      <p:cViewPr varScale="1">
        <p:scale>
          <a:sx n="71" d="100"/>
          <a:sy n="71" d="100"/>
        </p:scale>
        <p:origin x="-1272" y="-102"/>
      </p:cViewPr>
      <p:guideLst>
        <p:guide orient="horz" pos="2160"/>
        <p:guide pos="2880"/>
      </p:guideLst>
    </p:cSldViewPr>
  </p:slideViewPr>
  <p:outlineViewPr>
    <p:cViewPr>
      <p:scale>
        <a:sx n="33" d="100"/>
        <a:sy n="33" d="100"/>
      </p:scale>
      <p:origin x="0" y="1807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mn-ea"/>
              </a:defRPr>
            </a:lvl1pPr>
          </a:lstStyle>
          <a:p>
            <a:pPr>
              <a:defRPr/>
            </a:pPr>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mn-ea"/>
              </a:defRPr>
            </a:lvl1pPr>
          </a:lstStyle>
          <a:p>
            <a:pPr>
              <a:defRPr/>
            </a:pPr>
            <a:fld id="{DA7393E9-4810-470A-A67C-4F21E5A8CBF4}" type="datetimeFigureOut">
              <a:rPr lang="zh-CN" altLang="en-US"/>
              <a:pPr>
                <a:defRPr/>
              </a:pPr>
              <a:t>2015/1/29</a:t>
            </a:fld>
            <a:endParaRPr lang="en-US" alt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mn-ea"/>
              </a:defRPr>
            </a:lvl1pPr>
          </a:lstStyle>
          <a:p>
            <a:pPr>
              <a:defRPr/>
            </a:pPr>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mn-ea"/>
              </a:defRPr>
            </a:lvl1pPr>
          </a:lstStyle>
          <a:p>
            <a:pPr>
              <a:defRPr/>
            </a:pPr>
            <a:fld id="{8B6601CA-B457-4690-A27D-A5BDA3913E72}" type="slidenum">
              <a:rPr lang="zh-CN" altLang="en-US"/>
              <a:pPr>
                <a:defRPr/>
              </a:pPr>
              <a:t>‹#›</a:t>
            </a:fld>
            <a:endParaRPr lang="en-US" altLang="zh-CN"/>
          </a:p>
        </p:txBody>
      </p:sp>
    </p:spTree>
    <p:extLst>
      <p:ext uri="{BB962C8B-B14F-4D97-AF65-F5344CB8AC3E}">
        <p14:creationId xmlns:p14="http://schemas.microsoft.com/office/powerpoint/2010/main" val="3153472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smtClean="0"/>
              <a:t>Good afternoon, everyone.</a:t>
            </a:r>
            <a:r>
              <a:rPr lang="en-US" altLang="zh-CN" baseline="0" dirty="0" smtClean="0"/>
              <a:t> </a:t>
            </a:r>
            <a:r>
              <a:rPr lang="en-US" altLang="zh-CN" baseline="0" dirty="0" smtClean="0"/>
              <a:t>The </a:t>
            </a:r>
            <a:r>
              <a:rPr lang="en-US" altLang="zh-CN" baseline="0" dirty="0" smtClean="0"/>
              <a:t>title is </a:t>
            </a:r>
            <a:r>
              <a:rPr lang="en-US" sz="1200" dirty="0" smtClean="0">
                <a:latin typeface="Times New Roman" pitchFamily="18" charset="0"/>
                <a:cs typeface="Times New Roman" pitchFamily="18" charset="0"/>
              </a:rPr>
              <a:t>Sketch-Based 3D Model Retrieval by Viewpoint Entropy-Based Adaptive View Clustering</a:t>
            </a:r>
            <a:r>
              <a:rPr lang="en-US" altLang="zh-CN" baseline="0" dirty="0" smtClean="0"/>
              <a:t>. </a:t>
            </a:r>
          </a:p>
          <a:p>
            <a:pPr eaLnBrk="1" hangingPunct="1">
              <a:spcBef>
                <a:spcPct val="0"/>
              </a:spcBef>
            </a:pPr>
            <a:endParaRPr lang="en-US" altLang="zh-CN" baseline="0" dirty="0" smtClean="0"/>
          </a:p>
          <a:p>
            <a:pPr eaLnBrk="1" hangingPunct="1">
              <a:spcBef>
                <a:spcPct val="0"/>
              </a:spcBef>
            </a:pPr>
            <a:r>
              <a:rPr lang="en-US" altLang="zh-CN" baseline="0" dirty="0" smtClean="0"/>
              <a:t>It is a joint work of Bo Li, Yijuan Lu from Texas State University and Henry Johan from </a:t>
            </a:r>
            <a:r>
              <a:rPr lang="en-US" altLang="zh-CN" baseline="0" dirty="0" err="1" smtClean="0"/>
              <a:t>Frannhofer</a:t>
            </a:r>
            <a:r>
              <a:rPr lang="en-US" altLang="zh-CN" baseline="0" dirty="0" smtClean="0"/>
              <a:t> IDM@NTU. </a:t>
            </a:r>
          </a:p>
          <a:p>
            <a:pPr eaLnBrk="1" hangingPunct="1">
              <a:spcBef>
                <a:spcPct val="0"/>
              </a:spcBef>
            </a:pPr>
            <a:endParaRPr lang="en-US" altLang="zh-CN" baseline="0" dirty="0" smtClean="0"/>
          </a:p>
          <a:p>
            <a:pPr eaLnBrk="1" hangingPunct="1">
              <a:spcBef>
                <a:spcPct val="0"/>
              </a:spcBef>
            </a:pPr>
            <a:endParaRPr lang="en-US" altLang="zh-CN" baseline="0" dirty="0" smtClean="0"/>
          </a:p>
          <a:p>
            <a:pPr eaLnBrk="1" hangingPunct="1">
              <a:spcBef>
                <a:spcPct val="0"/>
              </a:spcBef>
            </a:pPr>
            <a:endParaRPr lang="en-US" altLang="zh-CN" baseline="0" dirty="0" smtClean="0"/>
          </a:p>
          <a:p>
            <a:pPr eaLnBrk="1" hangingPunct="1">
              <a:spcBef>
                <a:spcPct val="0"/>
              </a:spcBef>
            </a:pPr>
            <a:endParaRPr lang="ja-JP"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 definition and computation of Viewpoint Entropy is as follows.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a 3D model with </a:t>
            </a:r>
            <a:r>
              <a:rPr lang="en-US" sz="1200" b="0" i="1" u="none" strike="noStrike" kern="1200" baseline="0" dirty="0" smtClean="0">
                <a:solidFill>
                  <a:schemeClr val="tx1"/>
                </a:solidFill>
                <a:latin typeface="+mn-lt"/>
                <a:ea typeface="+mn-ea"/>
                <a:cs typeface="+mn-cs"/>
              </a:rPr>
              <a:t>m </a:t>
            </a:r>
            <a:r>
              <a:rPr lang="en-US" sz="1200" b="0" i="0" u="none" strike="noStrike" kern="1200" baseline="0" dirty="0" smtClean="0">
                <a:solidFill>
                  <a:schemeClr val="tx1"/>
                </a:solidFill>
                <a:latin typeface="+mn-lt"/>
                <a:ea typeface="+mn-ea"/>
                <a:cs typeface="+mn-cs"/>
              </a:rPr>
              <a:t>faces, the viewpoint entropy of a view is defined as follows,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where, A</a:t>
            </a:r>
            <a:r>
              <a:rPr lang="en-US" sz="1200" b="0" i="1" u="none" strike="noStrike" kern="1200" baseline="-25000" dirty="0" smtClean="0">
                <a:solidFill>
                  <a:schemeClr val="tx1"/>
                </a:solidFill>
                <a:latin typeface="+mn-lt"/>
                <a:ea typeface="+mn-ea"/>
                <a:cs typeface="+mn-cs"/>
              </a:rPr>
              <a:t>j </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the visible projection area of the </a:t>
            </a:r>
            <a:r>
              <a:rPr lang="en-US" sz="1200" b="0" i="1" u="none" strike="noStrike" kern="1200" baseline="0" dirty="0" smtClean="0">
                <a:solidFill>
                  <a:schemeClr val="tx1"/>
                </a:solidFill>
                <a:latin typeface="+mn-lt"/>
                <a:ea typeface="+mn-ea"/>
                <a:cs typeface="+mn-cs"/>
              </a:rPr>
              <a:t>j</a:t>
            </a:r>
            <a:r>
              <a:rPr lang="en-US" sz="1200" b="0" i="1" u="none" strike="noStrike" kern="1200" baseline="30000" dirty="0" smtClean="0">
                <a:solidFill>
                  <a:schemeClr val="tx1"/>
                </a:solidFill>
                <a:latin typeface="+mn-lt"/>
                <a:ea typeface="+mn-ea"/>
                <a:cs typeface="+mn-cs"/>
              </a:rPr>
              <a:t>th</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j</a:t>
            </a:r>
            <a:r>
              <a:rPr lang="en-US" sz="1200" b="0" i="0" u="none" strike="noStrike" kern="1200" baseline="0" dirty="0" smtClean="0">
                <a:solidFill>
                  <a:schemeClr val="tx1"/>
                </a:solidFill>
                <a:latin typeface="+mn-lt"/>
                <a:ea typeface="+mn-ea"/>
                <a:cs typeface="+mn-cs"/>
              </a:rPr>
              <a:t>=1, 2, · · ·,</a:t>
            </a:r>
            <a:r>
              <a:rPr lang="en-US" sz="1200" b="0" i="1" u="none" strike="noStrike" kern="1200" baseline="0" dirty="0"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 face of a 3D model and </a:t>
            </a:r>
            <a:r>
              <a:rPr lang="en-US" sz="1200" b="0" i="1" u="none" strike="noStrike" kern="1200" baseline="0" dirty="0" smtClean="0">
                <a:solidFill>
                  <a:schemeClr val="tx1"/>
                </a:solidFill>
                <a:latin typeface="+mn-lt"/>
                <a:ea typeface="+mn-ea"/>
                <a:cs typeface="+mn-cs"/>
              </a:rPr>
              <a:t>A</a:t>
            </a:r>
            <a:r>
              <a:rPr lang="en-US" sz="1200" b="0" i="0" u="none" strike="noStrike" kern="1200" baseline="-25000" dirty="0" smtClean="0">
                <a:solidFill>
                  <a:schemeClr val="tx1"/>
                </a:solidFill>
                <a:latin typeface="+mn-lt"/>
                <a:ea typeface="+mn-ea"/>
                <a:cs typeface="+mn-cs"/>
              </a:rPr>
              <a:t>0</a:t>
            </a:r>
            <a:r>
              <a:rPr lang="en-US" sz="1200" b="0" i="0" u="none" strike="noStrike" kern="1200" baseline="0" dirty="0" smtClean="0">
                <a:solidFill>
                  <a:schemeClr val="tx1"/>
                </a:solidFill>
                <a:latin typeface="+mn-lt"/>
                <a:ea typeface="+mn-ea"/>
                <a:cs typeface="+mn-cs"/>
              </a:rPr>
              <a:t> is the background area. See the figure.</a:t>
            </a:r>
          </a:p>
          <a:p>
            <a:r>
              <a:rPr lang="en-US" sz="1200" b="0" i="1" u="none" strike="noStrike" kern="1200" baseline="0" dirty="0" smtClean="0">
                <a:solidFill>
                  <a:schemeClr val="tx1"/>
                </a:solidFill>
                <a:latin typeface="+mn-lt"/>
                <a:ea typeface="+mn-ea"/>
                <a:cs typeface="+mn-cs"/>
              </a:rPr>
              <a:t>S </a:t>
            </a:r>
            <a:r>
              <a:rPr lang="en-US" sz="1200" b="0" i="0" u="none" strike="noStrike" kern="1200" baseline="0" dirty="0" smtClean="0">
                <a:solidFill>
                  <a:schemeClr val="tx1"/>
                </a:solidFill>
                <a:latin typeface="+mn-lt"/>
                <a:ea typeface="+mn-ea"/>
                <a:cs typeface="+mn-cs"/>
              </a:rPr>
              <a:t>is the total area of the window where the model is rendered, that is S=…</a:t>
            </a:r>
            <a:endParaRPr lang="en-US" sz="1800" dirty="0">
              <a:solidFill>
                <a:schemeClr val="tx1"/>
              </a:solidFill>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10</a:t>
            </a:fld>
            <a:endParaRPr lang="en-US"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11</a:t>
            </a:fld>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propose a 3D visual complexity metric based on the viewpoint entropy distribution of a set of sample views of a 3D model. </a:t>
            </a:r>
          </a:p>
          <a:p>
            <a:r>
              <a:rPr lang="en-US" sz="1200" b="0" i="0" u="none" strike="noStrike" kern="1200" baseline="0" dirty="0" smtClean="0">
                <a:solidFill>
                  <a:schemeClr val="tx1"/>
                </a:solidFill>
                <a:latin typeface="+mn-lt"/>
                <a:ea typeface="+mn-ea"/>
                <a:cs typeface="+mn-cs"/>
              </a:rPr>
              <a:t>After that, we apply the 3D visual complexity metric into our sketch-based 3D model retrieval algorithm to decide the number of representative</a:t>
            </a:r>
          </a:p>
          <a:p>
            <a:r>
              <a:rPr lang="en-US" sz="1200" b="0" i="0" u="none" strike="noStrike" kern="1200" baseline="0" dirty="0" smtClean="0">
                <a:solidFill>
                  <a:schemeClr val="tx1"/>
                </a:solidFill>
                <a:latin typeface="+mn-lt"/>
                <a:ea typeface="+mn-ea"/>
                <a:cs typeface="+mn-cs"/>
              </a:rPr>
              <a:t>views (cluster centers) to represent a 3D model. </a:t>
            </a:r>
          </a:p>
          <a:p>
            <a:endParaRPr lang="en-US" sz="2000" b="1" dirty="0" smtClean="0">
              <a:latin typeface="+mn-lt"/>
            </a:endParaRPr>
          </a:p>
          <a:p>
            <a:pPr marL="273050" indent="-273050" eaLnBrk="0" hangingPunct="0">
              <a:spcBef>
                <a:spcPct val="20000"/>
              </a:spcBef>
              <a:buClr>
                <a:schemeClr val="accent1"/>
              </a:buClr>
              <a:buSzPct val="85000"/>
              <a:buFont typeface="Wingdings 2" pitchFamily="18" charset="2"/>
              <a:buChar char=""/>
            </a:pPr>
            <a:r>
              <a:rPr lang="en-US" sz="2000" b="1" dirty="0" smtClean="0">
                <a:latin typeface="+mn-lt"/>
              </a:rPr>
              <a:t>Step 1. Viewpoint entropy distribution</a:t>
            </a:r>
          </a:p>
          <a:p>
            <a:pPr marL="547688" lvl="1" indent="-273050" eaLnBrk="0" hangingPunct="0">
              <a:spcBef>
                <a:spcPct val="20000"/>
              </a:spcBef>
              <a:buClr>
                <a:schemeClr val="accent2"/>
              </a:buClr>
              <a:buSzPct val="70000"/>
              <a:buFont typeface="Wingdings" pitchFamily="2" charset="2"/>
              <a:buChar char=""/>
            </a:pPr>
            <a:r>
              <a:rPr lang="en-US" dirty="0" smtClean="0">
                <a:latin typeface="+mn-lt"/>
              </a:rPr>
              <a:t>We subdivide a regular icosahedron (denoted as </a:t>
            </a:r>
            <a:r>
              <a:rPr lang="en-US" i="1" dirty="0" smtClean="0">
                <a:latin typeface="+mn-lt"/>
              </a:rPr>
              <a:t>L</a:t>
            </a:r>
            <a:r>
              <a:rPr lang="en-US" sz="1200" dirty="0" smtClean="0">
                <a:latin typeface="+mn-lt"/>
              </a:rPr>
              <a:t>0</a:t>
            </a:r>
            <a:r>
              <a:rPr lang="en-US" dirty="0" smtClean="0">
                <a:latin typeface="+mn-lt"/>
              </a:rPr>
              <a:t>) </a:t>
            </a:r>
            <a:r>
              <a:rPr lang="en-US" i="1" dirty="0" smtClean="0">
                <a:latin typeface="+mn-lt"/>
              </a:rPr>
              <a:t>n </a:t>
            </a:r>
            <a:r>
              <a:rPr lang="en-US" dirty="0" smtClean="0">
                <a:latin typeface="+mn-lt"/>
              </a:rPr>
              <a:t>times based on the Loop subdivision algorithm and name the resulting shape as </a:t>
            </a:r>
            <a:r>
              <a:rPr lang="en-US" i="1" dirty="0" smtClean="0">
                <a:latin typeface="+mn-lt"/>
              </a:rPr>
              <a:t>L</a:t>
            </a:r>
            <a:r>
              <a:rPr lang="en-US" sz="1200" i="1" dirty="0" smtClean="0">
                <a:latin typeface="+mn-lt"/>
              </a:rPr>
              <a:t>n</a:t>
            </a:r>
            <a:endParaRPr lang="en-US" b="1" dirty="0" smtClean="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r>
              <a:rPr lang="en-US" dirty="0" smtClean="0">
                <a:latin typeface="+mn-lt"/>
                <a:ea typeface="ＭＳ Ｐゴシック" pitchFamily="34" charset="-128"/>
              </a:rPr>
              <a:t>For each model, sample a set of viewpoints by setting the cameras on the vertices of </a:t>
            </a:r>
            <a:r>
              <a:rPr lang="en-US" i="1" dirty="0" smtClean="0">
                <a:latin typeface="+mn-lt"/>
              </a:rPr>
              <a:t>L</a:t>
            </a:r>
            <a:r>
              <a:rPr lang="en-US" sz="1200" i="1" dirty="0" smtClean="0">
                <a:latin typeface="+mn-lt"/>
              </a:rPr>
              <a:t>n</a:t>
            </a:r>
            <a:r>
              <a:rPr lang="en-US" dirty="0" smtClean="0">
                <a:latin typeface="+mn-lt"/>
                <a:ea typeface="ＭＳ Ｐゴシック" pitchFamily="34" charset="-128"/>
              </a:rPr>
              <a:t> and then compute their viewpoint entropy values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Figure: </a:t>
            </a:r>
            <a:r>
              <a:rPr lang="en-US" sz="1200" b="0" i="0" u="none" strike="noStrike" kern="1200" baseline="0" dirty="0" smtClean="0">
                <a:solidFill>
                  <a:schemeClr val="tx1"/>
                </a:solidFill>
                <a:latin typeface="+mn-lt"/>
                <a:ea typeface="+mn-ea"/>
                <a:cs typeface="+mn-cs"/>
              </a:rPr>
              <a:t>Viewpoint entropy distribution examples: </a:t>
            </a:r>
          </a:p>
          <a:p>
            <a:r>
              <a:rPr lang="en-US" sz="1200" b="0" i="0" u="none" strike="noStrike" kern="1200" baseline="0" dirty="0" smtClean="0">
                <a:solidFill>
                  <a:schemeClr val="tx1"/>
                </a:solidFill>
                <a:latin typeface="+mn-lt"/>
                <a:ea typeface="+mn-ea"/>
                <a:cs typeface="+mn-cs"/>
              </a:rPr>
              <a:t>First row shows the models (in the original poses); </a:t>
            </a:r>
          </a:p>
          <a:p>
            <a:r>
              <a:rPr lang="en-US" sz="1200" b="0" i="0" u="none" strike="noStrike" kern="1200" baseline="0" dirty="0" smtClean="0">
                <a:solidFill>
                  <a:schemeClr val="tx1"/>
                </a:solidFill>
                <a:latin typeface="+mn-lt"/>
                <a:ea typeface="+mn-ea"/>
                <a:cs typeface="+mn-cs"/>
              </a:rPr>
              <a:t>Second row demonstrates the viewpoint entropy distributions of the models seen from the original poses. </a:t>
            </a:r>
          </a:p>
          <a:p>
            <a:r>
              <a:rPr lang="en-US" sz="1200" b="0" i="0" u="none" strike="noStrike" kern="1200" baseline="0" dirty="0" smtClean="0">
                <a:solidFill>
                  <a:schemeClr val="tx1"/>
                </a:solidFill>
                <a:latin typeface="+mn-lt"/>
                <a:ea typeface="+mn-ea"/>
                <a:cs typeface="+mn-cs"/>
              </a:rPr>
              <a:t>Viewpoint entropy is coded using HSV color model and smooth shading. Red: small entropy; green: mid-size entropy; blue: large entropy.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can be seen that for a 3D model, the complexity of its entropy distribution pattern is highly related to the complexity of its geometry. </a:t>
            </a:r>
          </a:p>
          <a:p>
            <a:r>
              <a:rPr lang="en-US" sz="1200" b="0" i="0" u="none" strike="noStrike" kern="1200" baseline="0" dirty="0" smtClean="0">
                <a:solidFill>
                  <a:schemeClr val="tx1"/>
                </a:solidFill>
                <a:latin typeface="+mn-lt"/>
                <a:ea typeface="+mn-ea"/>
                <a:cs typeface="+mn-cs"/>
              </a:rPr>
              <a:t>For instance, the two complex models Armadillo and </a:t>
            </a:r>
            <a:r>
              <a:rPr lang="en-US" sz="1200" b="0" i="0" u="none" strike="noStrike" kern="1200" baseline="0" dirty="0" err="1" smtClean="0">
                <a:solidFill>
                  <a:schemeClr val="tx1"/>
                </a:solidFill>
                <a:latin typeface="+mn-lt"/>
                <a:ea typeface="+mn-ea"/>
                <a:cs typeface="+mn-cs"/>
              </a:rPr>
              <a:t>Maxplanck</a:t>
            </a:r>
            <a:r>
              <a:rPr lang="en-US" sz="1200" b="0" i="0" u="none" strike="noStrike" kern="1200" baseline="0" dirty="0" smtClean="0">
                <a:solidFill>
                  <a:schemeClr val="tx1"/>
                </a:solidFill>
                <a:latin typeface="+mn-lt"/>
                <a:ea typeface="+mn-ea"/>
                <a:cs typeface="+mn-cs"/>
              </a:rPr>
              <a:t> have a more complicated pattern than the relatively simpler model bird.</a:t>
            </a:r>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12</a:t>
            </a:fld>
            <a:endParaRPr lang="en-US" altLang="zh-CN"/>
          </a:p>
        </p:txBody>
      </p:sp>
    </p:spTree>
    <p:extLst>
      <p:ext uri="{BB962C8B-B14F-4D97-AF65-F5344CB8AC3E}">
        <p14:creationId xmlns:p14="http://schemas.microsoft.com/office/powerpoint/2010/main" val="2674728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eaLnBrk="0" hangingPunct="0">
              <a:spcBef>
                <a:spcPct val="20000"/>
              </a:spcBef>
              <a:buClr>
                <a:schemeClr val="accent1"/>
              </a:buClr>
              <a:buSzPct val="85000"/>
              <a:buFont typeface="Wingdings 2" pitchFamily="18" charset="2"/>
              <a:buChar char=""/>
            </a:pPr>
            <a:r>
              <a:rPr lang="en-US" b="1" dirty="0" smtClean="0">
                <a:latin typeface="+mn-lt"/>
              </a:rPr>
              <a:t>Step 2. Viewpoint Entropy-Based 3D Visual Complexity.</a:t>
            </a:r>
          </a:p>
          <a:p>
            <a:pPr marL="547688" lvl="1" indent="-273050" eaLnBrk="0" hangingPunct="0">
              <a:spcBef>
                <a:spcPct val="20000"/>
              </a:spcBef>
              <a:buClr>
                <a:schemeClr val="accent2"/>
              </a:buClr>
              <a:buSzPct val="70000"/>
              <a:buFont typeface="Wingdings" pitchFamily="2" charset="2"/>
              <a:buChar char=""/>
            </a:pPr>
            <a:r>
              <a:rPr lang="en-US" dirty="0" smtClean="0">
                <a:latin typeface="+mn-lt"/>
              </a:rPr>
              <a:t>The visual complexity metric is defined based on a class-level entropy distribution analysis on a 3D dataset. </a:t>
            </a:r>
          </a:p>
          <a:p>
            <a:pPr marL="547688" lvl="1" indent="-273050" eaLnBrk="0" hangingPunct="0">
              <a:spcBef>
                <a:spcPct val="20000"/>
              </a:spcBef>
              <a:buClr>
                <a:schemeClr val="accent2"/>
              </a:buClr>
              <a:buSzPct val="70000"/>
              <a:buFont typeface="Wingdings" pitchFamily="2" charset="2"/>
              <a:buChar char=""/>
            </a:pPr>
            <a:r>
              <a:rPr lang="en-US" dirty="0" smtClean="0">
                <a:latin typeface="+mn-lt"/>
              </a:rPr>
              <a:t>Mean and standard deviation entropy values </a:t>
            </a:r>
            <a:r>
              <a:rPr lang="en-US" i="1" dirty="0" smtClean="0">
                <a:latin typeface="+mn-lt"/>
              </a:rPr>
              <a:t>m</a:t>
            </a:r>
            <a:r>
              <a:rPr lang="en-US" dirty="0" smtClean="0">
                <a:latin typeface="+mn-lt"/>
              </a:rPr>
              <a:t> and </a:t>
            </a:r>
            <a:r>
              <a:rPr lang="en-US" i="1" dirty="0" smtClean="0">
                <a:latin typeface="+mn-lt"/>
              </a:rPr>
              <a:t>s</a:t>
            </a:r>
            <a:r>
              <a:rPr lang="en-US" dirty="0" smtClean="0">
                <a:latin typeface="+mn-lt"/>
              </a:rPr>
              <a:t> among all the sample views of a 3D model are first computed, followed by an average over all the models for each class. 3D visual complexity </a:t>
            </a:r>
            <a:r>
              <a:rPr lang="en-US" i="1" dirty="0" smtClean="0">
                <a:latin typeface="+mn-lt"/>
              </a:rPr>
              <a:t>C</a:t>
            </a:r>
            <a:r>
              <a:rPr lang="en-US" dirty="0" smtClean="0">
                <a:latin typeface="+mn-lt"/>
              </a:rPr>
              <a:t>  is defined as follows, </a:t>
            </a:r>
          </a:p>
          <a:p>
            <a:pPr marL="547688" lvl="1" indent="-273050" eaLnBrk="0" hangingPunct="0">
              <a:spcBef>
                <a:spcPct val="20000"/>
              </a:spcBef>
              <a:buClr>
                <a:schemeClr val="accent2"/>
              </a:buClr>
              <a:buSzPct val="70000"/>
              <a:buFont typeface="Wingdings" pitchFamily="2" charset="2"/>
              <a:buChar char=""/>
            </a:pPr>
            <a:endParaRPr lang="en-US" dirty="0" smtClean="0">
              <a:latin typeface="+mn-lt"/>
            </a:endParaRPr>
          </a:p>
          <a:p>
            <a:pPr marL="274638" lvl="1" indent="0" eaLnBrk="0" hangingPunct="0">
              <a:spcBef>
                <a:spcPct val="20000"/>
              </a:spcBef>
              <a:buClr>
                <a:schemeClr val="accent2"/>
              </a:buClr>
              <a:buSzPct val="70000"/>
              <a:buFont typeface="Wingdings" pitchFamily="2" charset="2"/>
              <a:buNone/>
            </a:pPr>
            <a:endParaRPr lang="en-US" dirty="0" smtClean="0">
              <a:latin typeface="+mn-lt"/>
            </a:endParaRPr>
          </a:p>
          <a:p>
            <a:pPr marL="547688" lvl="1" indent="-273050" eaLnBrk="0" hangingPunct="0">
              <a:spcBef>
                <a:spcPct val="20000"/>
              </a:spcBef>
              <a:buClr>
                <a:schemeClr val="accent2"/>
              </a:buClr>
              <a:buSzPct val="70000"/>
              <a:buFont typeface="Wingdings" pitchFamily="2" charset="2"/>
              <a:buChar char=""/>
            </a:pPr>
            <a:r>
              <a:rPr lang="en-US" dirty="0" smtClean="0">
                <a:latin typeface="+mn-lt"/>
              </a:rPr>
              <a:t>where,  </a:t>
            </a:r>
            <a:r>
              <a:rPr lang="en-US" dirty="0" err="1" smtClean="0">
                <a:latin typeface="+mn-lt"/>
              </a:rPr>
              <a:t>s_bar</a:t>
            </a:r>
            <a:r>
              <a:rPr lang="en-US" dirty="0" smtClean="0">
                <a:latin typeface="+mn-lt"/>
              </a:rPr>
              <a:t>  and   </a:t>
            </a:r>
            <a:r>
              <a:rPr lang="en-US" dirty="0" err="1" smtClean="0">
                <a:latin typeface="+mn-lt"/>
              </a:rPr>
              <a:t>m_bar</a:t>
            </a:r>
            <a:r>
              <a:rPr lang="en-US" dirty="0" smtClean="0">
                <a:latin typeface="+mn-lt"/>
              </a:rPr>
              <a:t>  are the normalized </a:t>
            </a:r>
            <a:r>
              <a:rPr lang="en-US" i="1" dirty="0" smtClean="0">
                <a:latin typeface="+mn-lt"/>
              </a:rPr>
              <a:t>s</a:t>
            </a:r>
            <a:r>
              <a:rPr lang="en-US" dirty="0" smtClean="0">
                <a:latin typeface="+mn-lt"/>
              </a:rPr>
              <a:t> and </a:t>
            </a:r>
            <a:r>
              <a:rPr lang="en-US" i="1" dirty="0" smtClean="0">
                <a:latin typeface="+mn-lt"/>
              </a:rPr>
              <a:t>m</a:t>
            </a:r>
            <a:r>
              <a:rPr lang="en-US" dirty="0" smtClean="0">
                <a:latin typeface="+mn-lt"/>
              </a:rPr>
              <a:t> by their respective maximums over all the classes. </a:t>
            </a:r>
          </a:p>
          <a:p>
            <a:pPr marL="547688" lvl="1" indent="-273050" eaLnBrk="0" hangingPunct="0">
              <a:spcBef>
                <a:spcPct val="20000"/>
              </a:spcBef>
              <a:buClr>
                <a:schemeClr val="accent2"/>
              </a:buClr>
              <a:buSzPct val="70000"/>
              <a:buFont typeface="Wingdings" pitchFamily="2" charset="2"/>
              <a:buChar char=""/>
            </a:pPr>
            <a:r>
              <a:rPr lang="en-US" dirty="0" smtClean="0">
                <a:latin typeface="+mn-lt"/>
              </a:rPr>
              <a:t>The metric is capable of reasonably reflecting the semantic distances among different classes of models.</a:t>
            </a:r>
          </a:p>
          <a:p>
            <a:pPr marL="274638" lvl="1" indent="0" eaLnBrk="0" hangingPunct="0">
              <a:spcBef>
                <a:spcPct val="20000"/>
              </a:spcBef>
              <a:buClr>
                <a:schemeClr val="accent2"/>
              </a:buClr>
              <a:buSzPct val="70000"/>
              <a:buFont typeface="Wingdings" pitchFamily="2" charset="2"/>
              <a:buNone/>
            </a:pPr>
            <a:endParaRPr lang="en-US" dirty="0" smtClean="0">
              <a:latin typeface="+mn-lt"/>
            </a:endParaRPr>
          </a:p>
          <a:p>
            <a:pPr marL="273050" indent="-273050" eaLnBrk="0" hangingPunct="0">
              <a:spcBef>
                <a:spcPct val="20000"/>
              </a:spcBef>
              <a:buClr>
                <a:schemeClr val="accent1"/>
              </a:buClr>
              <a:buSzPct val="85000"/>
              <a:buFont typeface="Wingdings 2" pitchFamily="18" charset="2"/>
              <a:buChar char=""/>
            </a:pPr>
            <a:r>
              <a:rPr lang="en-US" b="1" dirty="0" smtClean="0">
                <a:latin typeface="+mn-lt"/>
              </a:rPr>
              <a:t>Step 3. Viewpoint Entropy-Based FCM Adaptive Views Clustering.</a:t>
            </a:r>
            <a:endParaRPr lang="en-US" b="1" dirty="0" smtClean="0">
              <a:solidFill>
                <a:schemeClr val="tx2"/>
              </a:solidFill>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r>
              <a:rPr lang="en-US" sz="1200" b="0" i="0" u="none" strike="noStrike" kern="1200" baseline="0" dirty="0" smtClean="0">
                <a:solidFill>
                  <a:schemeClr val="tx1"/>
                </a:solidFill>
                <a:latin typeface="+mn-lt"/>
                <a:ea typeface="+mn-ea"/>
                <a:cs typeface="+mn-cs"/>
              </a:rPr>
              <a:t>We set the number of representative views </a:t>
            </a:r>
            <a:r>
              <a:rPr lang="en-US" sz="1200" b="0" i="1" u="none" strike="noStrike" kern="1200" baseline="0" dirty="0" smtClean="0">
                <a:solidFill>
                  <a:schemeClr val="tx1"/>
                </a:solidFill>
                <a:latin typeface="+mn-lt"/>
                <a:ea typeface="+mn-ea"/>
                <a:cs typeface="+mn-cs"/>
              </a:rPr>
              <a:t>N</a:t>
            </a:r>
            <a:r>
              <a:rPr lang="en-US" sz="800" b="0" i="1" u="none" strike="noStrike" kern="1200" baseline="-25000" dirty="0" smtClean="0">
                <a:solidFill>
                  <a:schemeClr val="tx1"/>
                </a:solidFill>
                <a:latin typeface="+mn-lt"/>
                <a:ea typeface="+mn-ea"/>
                <a:cs typeface="+mn-cs"/>
              </a:rPr>
              <a:t>c</a:t>
            </a:r>
            <a:r>
              <a:rPr lang="en-US" sz="8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be proportional to its visual complexity </a:t>
            </a:r>
            <a:r>
              <a:rPr lang="en-US" sz="1200" b="0" i="1"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a:t>
            </a:r>
          </a:p>
          <a:p>
            <a:pPr marL="274638" lvl="1" indent="0" eaLnBrk="0" hangingPunct="0">
              <a:spcBef>
                <a:spcPct val="20000"/>
              </a:spcBef>
              <a:buClr>
                <a:schemeClr val="accent2"/>
              </a:buClr>
              <a:buSzPct val="70000"/>
              <a:buFont typeface="Wingdings" pitchFamily="2" charset="2"/>
              <a:buNone/>
            </a:pP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N</a:t>
            </a:r>
            <a:r>
              <a:rPr lang="en-US" sz="800" b="0" i="1" u="none" strike="noStrike" kern="1200" baseline="-25000" dirty="0" smtClean="0">
                <a:solidFill>
                  <a:schemeClr val="tx1"/>
                </a:solidFill>
                <a:latin typeface="+mn-lt"/>
                <a:ea typeface="+mn-ea"/>
                <a:cs typeface="+mn-cs"/>
              </a:rPr>
              <a:t>c</a:t>
            </a:r>
            <a:r>
              <a:rPr lang="en-US" sz="8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 a·</a:t>
            </a:r>
            <a:r>
              <a:rPr lang="en-US" sz="1200" b="0" i="1"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a:t>
            </a:r>
            <a:r>
              <a:rPr lang="en-US" sz="1200" b="0" i="1" u="none" strike="noStrike" kern="1200" baseline="0" dirty="0" smtClean="0">
                <a:solidFill>
                  <a:schemeClr val="tx1"/>
                </a:solidFill>
                <a:latin typeface="+mn-lt"/>
                <a:ea typeface="+mn-ea"/>
                <a:cs typeface="+mn-cs"/>
              </a:rPr>
              <a:t>N</a:t>
            </a:r>
            <a:r>
              <a:rPr lang="en-US" sz="800" b="0" i="0" u="none" strike="noStrike" kern="1200" baseline="-25000" dirty="0" smtClean="0">
                <a:solidFill>
                  <a:schemeClr val="tx1"/>
                </a:solidFill>
                <a:latin typeface="+mn-lt"/>
                <a:ea typeface="+mn-ea"/>
                <a:cs typeface="+mn-cs"/>
              </a:rPr>
              <a:t>0</a:t>
            </a:r>
          </a:p>
          <a:p>
            <a:pPr marL="274638" lvl="1" indent="0" eaLnBrk="0" hangingPunct="0">
              <a:spcBef>
                <a:spcPct val="20000"/>
              </a:spcBef>
              <a:buClr>
                <a:schemeClr val="accent2"/>
              </a:buClr>
              <a:buSzPct val="70000"/>
              <a:buFont typeface="Wingdings" pitchFamily="2" charset="2"/>
              <a:buNone/>
            </a:pPr>
            <a:r>
              <a:rPr lang="en-US" sz="1200" b="0" i="0" u="none" strike="noStrike" kern="1200" baseline="0" dirty="0" smtClean="0">
                <a:solidFill>
                  <a:schemeClr val="tx1"/>
                </a:solidFill>
                <a:latin typeface="+mn-lt"/>
                <a:ea typeface="+mn-ea"/>
                <a:cs typeface="+mn-cs"/>
              </a:rPr>
              <a:t>where, </a:t>
            </a:r>
            <a:r>
              <a:rPr lang="en-US" sz="1200" b="0" i="1" u="none" strike="noStrike" kern="1200" baseline="0" dirty="0" smtClean="0">
                <a:solidFill>
                  <a:schemeClr val="tx1"/>
                </a:solidFill>
                <a:latin typeface="+mn-lt"/>
                <a:ea typeface="+mn-ea"/>
                <a:cs typeface="+mn-cs"/>
              </a:rPr>
              <a:t>N</a:t>
            </a:r>
            <a:r>
              <a:rPr lang="en-US" sz="800" b="0" i="0" u="none" strike="noStrike" kern="1200" baseline="0" dirty="0" smtClean="0">
                <a:solidFill>
                  <a:schemeClr val="tx1"/>
                </a:solidFill>
                <a:latin typeface="+mn-lt"/>
                <a:ea typeface="+mn-ea"/>
                <a:cs typeface="+mn-cs"/>
              </a:rPr>
              <a:t>0 </a:t>
            </a:r>
            <a:r>
              <a:rPr lang="en-US" sz="1200" b="0" i="0" u="none" strike="noStrike" kern="1200" baseline="0" dirty="0" smtClean="0">
                <a:solidFill>
                  <a:schemeClr val="tx1"/>
                </a:solidFill>
                <a:latin typeface="+mn-lt"/>
                <a:ea typeface="+mn-ea"/>
                <a:cs typeface="+mn-cs"/>
              </a:rPr>
              <a:t>is the total number of sample views in the sample view space and a is a constant. </a:t>
            </a:r>
          </a:p>
          <a:p>
            <a:pPr marL="274638" lvl="1" indent="0" eaLnBrk="0" hangingPunct="0">
              <a:spcBef>
                <a:spcPct val="20000"/>
              </a:spcBef>
              <a:buClr>
                <a:schemeClr val="accent2"/>
              </a:buClr>
              <a:buSzPct val="70000"/>
              <a:buFont typeface="Wingdings" pitchFamily="2" charset="2"/>
              <a:buNone/>
            </a:pPr>
            <a:r>
              <a:rPr lang="en-US" sz="1200" b="0" i="0" u="none" strike="noStrike" kern="1200" baseline="0" dirty="0" smtClean="0">
                <a:solidFill>
                  <a:schemeClr val="tx1"/>
                </a:solidFill>
                <a:latin typeface="+mn-lt"/>
                <a:ea typeface="+mn-ea"/>
                <a:cs typeface="+mn-cs"/>
              </a:rPr>
              <a:t>Since we only consider half of the view space, correspondingly we set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 </a:t>
            </a:r>
            <a:r>
              <a:rPr lang="en-US" sz="800" b="0" i="0" u="none" strike="noStrike" kern="1200" baseline="0" dirty="0" smtClean="0">
                <a:solidFill>
                  <a:schemeClr val="tx1"/>
                </a:solidFill>
                <a:latin typeface="+mn-lt"/>
                <a:ea typeface="+mn-ea"/>
                <a:cs typeface="+mn-cs"/>
              </a:rPr>
              <a:t>1. </a:t>
            </a:r>
          </a:p>
          <a:p>
            <a:pPr marL="274638" lvl="1" indent="0" eaLnBrk="0" hangingPunct="0">
              <a:spcBef>
                <a:spcPct val="20000"/>
              </a:spcBef>
              <a:buClr>
                <a:schemeClr val="accent2"/>
              </a:buClr>
              <a:buSzPct val="70000"/>
              <a:buFont typeface="Wingdings" pitchFamily="2" charset="2"/>
              <a:buNone/>
            </a:pPr>
            <a:r>
              <a:rPr lang="en-US" sz="800" b="0" i="0" u="none" strike="noStrike" kern="1200" baseline="0" dirty="0" smtClean="0">
                <a:solidFill>
                  <a:schemeClr val="tx1"/>
                </a:solidFill>
                <a:latin typeface="+mn-lt"/>
                <a:ea typeface="+mn-ea"/>
                <a:cs typeface="+mn-cs"/>
              </a:rPr>
              <a:t>T</a:t>
            </a:r>
            <a:r>
              <a:rPr lang="en-US" sz="1200" b="0" i="0" u="none" strike="noStrike" kern="1200" baseline="0" dirty="0" smtClean="0">
                <a:solidFill>
                  <a:schemeClr val="tx1"/>
                </a:solidFill>
                <a:latin typeface="+mn-lt"/>
                <a:ea typeface="+mn-ea"/>
                <a:cs typeface="+mn-cs"/>
              </a:rPr>
              <a:t>he corresponding numbers of representative views </a:t>
            </a:r>
            <a:r>
              <a:rPr lang="en-US" sz="1200" b="0" i="1" u="none" strike="noStrike" kern="1200" baseline="0" dirty="0" smtClean="0">
                <a:solidFill>
                  <a:schemeClr val="tx1"/>
                </a:solidFill>
                <a:latin typeface="+mn-lt"/>
                <a:ea typeface="+mn-ea"/>
                <a:cs typeface="+mn-cs"/>
              </a:rPr>
              <a:t>N</a:t>
            </a:r>
            <a:r>
              <a:rPr lang="en-US" sz="800" b="0" i="1" u="none" strike="noStrike" kern="1200" baseline="-25000" dirty="0" smtClean="0">
                <a:solidFill>
                  <a:schemeClr val="tx1"/>
                </a:solidFill>
                <a:latin typeface="+mn-lt"/>
                <a:ea typeface="+mn-ea"/>
                <a:cs typeface="+mn-cs"/>
              </a:rPr>
              <a:t>c</a:t>
            </a:r>
            <a:r>
              <a:rPr lang="en-US" sz="8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for the 13 classes are listed in Figure (c). See.</a:t>
            </a:r>
            <a:endParaRPr lang="en-US" dirty="0" smtClean="0">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13</a:t>
            </a:fld>
            <a:endParaRPr lang="en-US" altLang="zh-CN"/>
          </a:p>
        </p:txBody>
      </p:sp>
    </p:spTree>
    <p:extLst>
      <p:ext uri="{BB962C8B-B14F-4D97-AF65-F5344CB8AC3E}">
        <p14:creationId xmlns:p14="http://schemas.microsoft.com/office/powerpoint/2010/main" val="2674728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an example, we select the Watertight 3D Model Benchmark (WMB).</a:t>
            </a:r>
          </a:p>
          <a:p>
            <a:r>
              <a:rPr lang="en-US" sz="1200" b="0" i="0" u="none" strike="noStrike" kern="1200" baseline="0" dirty="0" smtClean="0">
                <a:solidFill>
                  <a:schemeClr val="tx1"/>
                </a:solidFill>
                <a:latin typeface="+mn-lt"/>
                <a:ea typeface="+mn-ea"/>
                <a:cs typeface="+mn-cs"/>
              </a:rPr>
              <a:t>It comprises 13 selected classes, 260 models, 20 each. One sample from each class is shown in Figure  (a).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Figure (b) shows the entropy distributions of different classes and the analysis of our clustering results. </a:t>
            </a:r>
          </a:p>
          <a:p>
            <a:r>
              <a:rPr lang="en-US" sz="1200" b="0" i="0" u="none" strike="noStrike" kern="1200" baseline="0" dirty="0" smtClean="0">
                <a:solidFill>
                  <a:schemeClr val="tx1"/>
                </a:solidFill>
                <a:latin typeface="+mn-lt"/>
                <a:ea typeface="+mn-ea"/>
                <a:cs typeface="+mn-cs"/>
              </a:rPr>
              <a:t>As shown in the figure, viewpoint entropy reasonably reflects the semantic distances among different classes.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example, “bird”, “plane” and “fish” all have “wings” and are also visually similar. </a:t>
            </a:r>
          </a:p>
          <a:p>
            <a:r>
              <a:rPr lang="en-US" sz="1200" b="0" i="0" u="none" strike="noStrike" kern="1200" baseline="0" dirty="0" smtClean="0">
                <a:solidFill>
                  <a:schemeClr val="tx1"/>
                </a:solidFill>
                <a:latin typeface="+mn-lt"/>
                <a:ea typeface="+mn-ea"/>
                <a:cs typeface="+mn-cs"/>
              </a:rPr>
              <a:t>“Human”, “ant” and “chair” share the characteristic of elongate shapes.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“Hand” and “teddy”, “cup” and “table” have the following same properties: the areas of certain (usually the front,</a:t>
            </a:r>
          </a:p>
          <a:p>
            <a:r>
              <a:rPr lang="en-US" sz="1200" b="0" i="0" u="none" strike="noStrike" kern="1200" baseline="0" dirty="0" smtClean="0">
                <a:solidFill>
                  <a:schemeClr val="tx1"/>
                </a:solidFill>
                <a:latin typeface="+mn-lt"/>
                <a:ea typeface="+mn-ea"/>
                <a:cs typeface="+mn-cs"/>
              </a:rPr>
              <a:t>top and side) views are apparently larger than other views; most views of these classes have bigger projection areas than</a:t>
            </a:r>
          </a:p>
          <a:p>
            <a:r>
              <a:rPr lang="en-US" sz="1200" b="0" i="0" u="none" strike="noStrike" kern="1200" baseline="0" dirty="0" smtClean="0">
                <a:solidFill>
                  <a:schemeClr val="tx1"/>
                </a:solidFill>
                <a:latin typeface="+mn-lt"/>
                <a:ea typeface="+mn-ea"/>
                <a:cs typeface="+mn-cs"/>
              </a:rPr>
              <a:t>those of other classes, thus both their mean and standard deviation entropy values are larger. </a:t>
            </a:r>
          </a:p>
          <a:p>
            <a:r>
              <a:rPr lang="en-US" sz="1200" b="0" i="0" u="none" strike="noStrike" kern="1200" baseline="0" dirty="0" smtClean="0">
                <a:solidFill>
                  <a:schemeClr val="tx1"/>
                </a:solidFill>
                <a:latin typeface="+mn-lt"/>
                <a:ea typeface="+mn-ea"/>
                <a:cs typeface="+mn-cs"/>
              </a:rPr>
              <a:t>Both types are flat but have differences in thickness and thus we denote these classes as “thin &amp; flat” and “thick &amp; flat” types, respectively.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Figure (c) sorts and lists the 3D visual complexity values of the 13 classes.</a:t>
            </a:r>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14</a:t>
            </a:fld>
            <a:endParaRPr lang="en-US" altLang="zh-CN"/>
          </a:p>
        </p:txBody>
      </p:sp>
    </p:spTree>
    <p:extLst>
      <p:ext uri="{BB962C8B-B14F-4D97-AF65-F5344CB8AC3E}">
        <p14:creationId xmlns:p14="http://schemas.microsoft.com/office/powerpoint/2010/main" val="2674728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15</a:t>
            </a:fld>
            <a:endParaRPr lang="en-US"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Given a query sketch and a 3D database, based on the representative views and their </a:t>
            </a:r>
            <a:r>
              <a:rPr lang="en-US" sz="1200" b="0" i="0" u="none" strike="noStrike" kern="1200" baseline="0" dirty="0" err="1" smtClean="0">
                <a:solidFill>
                  <a:schemeClr val="tx1"/>
                </a:solidFill>
                <a:latin typeface="+mn-lt"/>
                <a:ea typeface="+mn-ea"/>
                <a:cs typeface="+mn-cs"/>
              </a:rPr>
              <a:t>precomputed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relative shape context features for each model, we develop the following online retrieval algorithm. </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(1) Sketch feature extraction. </a:t>
            </a:r>
            <a:r>
              <a:rPr lang="en-US" sz="1200" b="0" i="0" u="none" strike="noStrike" kern="1200" baseline="0" dirty="0" smtClean="0">
                <a:solidFill>
                  <a:schemeClr val="tx1"/>
                </a:solidFill>
                <a:latin typeface="+mn-lt"/>
                <a:ea typeface="+mn-ea"/>
                <a:cs typeface="+mn-cs"/>
              </a:rPr>
              <a:t>We extract the outline feature view for the 2D sketch and compute its relative shape</a:t>
            </a:r>
          </a:p>
          <a:p>
            <a:r>
              <a:rPr lang="en-US" sz="1200" b="0" i="0" u="none" strike="noStrike" kern="1200" baseline="0" dirty="0" smtClean="0">
                <a:solidFill>
                  <a:schemeClr val="tx1"/>
                </a:solidFill>
                <a:latin typeface="+mn-lt"/>
                <a:ea typeface="+mn-ea"/>
                <a:cs typeface="+mn-cs"/>
              </a:rPr>
              <a:t>context features.</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(2) Sketch-model distance vector computation. </a:t>
            </a:r>
            <a:r>
              <a:rPr lang="en-US" sz="1200" b="0" i="0" u="none" strike="noStrike" kern="1200" baseline="0" dirty="0" smtClean="0">
                <a:solidFill>
                  <a:schemeClr val="tx1"/>
                </a:solidFill>
                <a:latin typeface="+mn-lt"/>
                <a:ea typeface="+mn-ea"/>
                <a:cs typeface="+mn-cs"/>
              </a:rPr>
              <a:t>For each model, we perform shape context matching between the</a:t>
            </a:r>
          </a:p>
          <a:p>
            <a:r>
              <a:rPr lang="en-US" sz="1200" b="0" i="0" u="none" strike="noStrike" kern="1200" baseline="0" dirty="0" smtClean="0">
                <a:solidFill>
                  <a:schemeClr val="tx1"/>
                </a:solidFill>
                <a:latin typeface="+mn-lt"/>
                <a:ea typeface="+mn-ea"/>
                <a:cs typeface="+mn-cs"/>
              </a:rPr>
              <a:t>sketch and each representative view and regard the minimum matching cost as the sketch-model distance.</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(3) Sketch-model distances sorting and output. </a:t>
            </a:r>
            <a:r>
              <a:rPr lang="en-US" sz="1200" b="0" i="0" u="none" strike="noStrike" kern="1200" baseline="0" dirty="0" smtClean="0">
                <a:solidFill>
                  <a:schemeClr val="tx1"/>
                </a:solidFill>
                <a:latin typeface="+mn-lt"/>
                <a:ea typeface="+mn-ea"/>
                <a:cs typeface="+mn-cs"/>
              </a:rPr>
              <a:t>We sort all the sketch-model distances in an ascending order and list the</a:t>
            </a:r>
          </a:p>
          <a:p>
            <a:r>
              <a:rPr lang="en-US" sz="1200" b="0" i="0" u="none" strike="noStrike" kern="1200" baseline="0" dirty="0" smtClean="0">
                <a:solidFill>
                  <a:schemeClr val="tx1"/>
                </a:solidFill>
                <a:latin typeface="+mn-lt"/>
                <a:ea typeface="+mn-ea"/>
                <a:cs typeface="+mn-cs"/>
              </a:rPr>
              <a:t>corresponding models accordingly.</a:t>
            </a: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16</a:t>
            </a:fld>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pPr>
            <a:r>
              <a:rPr lang="en-US" sz="2400" b="1" dirty="0" smtClean="0">
                <a:ea typeface="宋体" charset="-122"/>
              </a:rPr>
              <a:t>Feature views generation: outline feature view</a:t>
            </a:r>
          </a:p>
          <a:p>
            <a:pPr lvl="1"/>
            <a:r>
              <a:rPr lang="en-US" dirty="0" smtClean="0">
                <a:solidFill>
                  <a:schemeClr val="tx1"/>
                </a:solidFill>
                <a:ea typeface="宋体" charset="-122"/>
              </a:rPr>
              <a:t>Considering robustness, effectiveness, and efficiency, </a:t>
            </a:r>
            <a:r>
              <a:rPr lang="en-US" sz="1200" b="0" i="0" u="none" strike="noStrike" kern="1200" baseline="0" dirty="0" smtClean="0">
                <a:solidFill>
                  <a:schemeClr val="tx1"/>
                </a:solidFill>
                <a:latin typeface="+mn-lt"/>
                <a:ea typeface="+mn-ea"/>
                <a:cs typeface="+mn-cs"/>
              </a:rPr>
              <a:t>we extract outline feature views for both 2D sketches and 3D models in our algorithm.</a:t>
            </a:r>
            <a:endParaRPr lang="en-US" dirty="0" smtClean="0">
              <a:solidFill>
                <a:schemeClr val="tx1"/>
              </a:solidFill>
              <a:ea typeface="宋体" charset="-122"/>
            </a:endParaRPr>
          </a:p>
          <a:p>
            <a:pPr lvl="1"/>
            <a:endParaRPr lang="en-US" dirty="0" smtClean="0"/>
          </a:p>
          <a:p>
            <a:pPr lvl="1"/>
            <a:r>
              <a:rPr lang="en-US" dirty="0" smtClean="0">
                <a:solidFill>
                  <a:schemeClr val="tx1"/>
                </a:solidFill>
                <a:ea typeface="宋体" charset="-122"/>
              </a:rPr>
              <a:t>For 3D, first render silhouette views and then extract the outlines. </a:t>
            </a:r>
          </a:p>
          <a:p>
            <a:pPr lvl="1"/>
            <a:r>
              <a:rPr lang="en-US" dirty="0" smtClean="0">
                <a:solidFill>
                  <a:schemeClr val="tx1"/>
                </a:solidFill>
                <a:ea typeface="宋体" charset="-122"/>
              </a:rPr>
              <a:t>For 2D, we also first generate its silhouette view mainly through a series of morphological operations: </a:t>
            </a:r>
            <a:r>
              <a:rPr lang="en-US" dirty="0" err="1" smtClean="0">
                <a:solidFill>
                  <a:schemeClr val="tx1"/>
                </a:solidFill>
                <a:ea typeface="宋体" charset="-122"/>
              </a:rPr>
              <a:t>binarization</a:t>
            </a:r>
            <a:r>
              <a:rPr lang="en-US" dirty="0" smtClean="0">
                <a:solidFill>
                  <a:schemeClr val="tx1"/>
                </a:solidFill>
                <a:ea typeface="宋体" charset="-122"/>
              </a:rPr>
              <a:t>, Canny edge detection, morphological closing, dilation to fill the gaps between sketch curves, and region filling. </a:t>
            </a:r>
          </a:p>
          <a:p>
            <a:pPr lvl="1"/>
            <a:endParaRPr lang="en-US" dirty="0" smtClean="0">
              <a:solidFill>
                <a:schemeClr val="tx1"/>
              </a:solidFill>
              <a:ea typeface="宋体" charset="-122"/>
            </a:endParaRPr>
          </a:p>
          <a:p>
            <a:pPr lvl="1"/>
            <a:r>
              <a:rPr lang="en-US" dirty="0" smtClean="0">
                <a:solidFill>
                  <a:schemeClr val="tx1"/>
                </a:solidFill>
                <a:ea typeface="宋体" charset="-122"/>
              </a:rPr>
              <a:t>One example</a:t>
            </a:r>
            <a:r>
              <a:rPr lang="en-US" baseline="0" dirty="0" smtClean="0">
                <a:solidFill>
                  <a:schemeClr val="tx1"/>
                </a:solidFill>
                <a:ea typeface="宋体" charset="-122"/>
              </a:rPr>
              <a:t> showing the 2D and 3D outline feature views is as follows. </a:t>
            </a:r>
            <a:endParaRPr lang="en-US" dirty="0" smtClean="0">
              <a:solidFill>
                <a:schemeClr val="tx1"/>
              </a:solidFill>
              <a:ea typeface="宋体" charset="-122"/>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17</a:t>
            </a:fld>
            <a:endParaRPr lang="en-US"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Shape context is utilized to compute the distance between two outline feature</a:t>
            </a:r>
          </a:p>
          <a:p>
            <a:r>
              <a:rPr lang="en-US" sz="1200" b="0" i="0" u="none" strike="noStrike" kern="1200" baseline="0" dirty="0" smtClean="0">
                <a:solidFill>
                  <a:schemeClr val="tx1"/>
                </a:solidFill>
                <a:latin typeface="+mn-lt"/>
                <a:ea typeface="+mn-ea"/>
                <a:cs typeface="+mn-cs"/>
              </a:rPr>
              <a:t>views (one for sketch and one for model) during the retrieval stage.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Shape context is a log-polar histogram and defines the relative distribution of other points with respect to a point.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default shape context definition partitions the surrounding area of a sample point of a 2D shape into 5 distance</a:t>
            </a:r>
          </a:p>
          <a:p>
            <a:r>
              <a:rPr lang="en-US" sz="1200" b="0" i="0" u="none" strike="noStrike" kern="1200" baseline="0" dirty="0" smtClean="0">
                <a:solidFill>
                  <a:schemeClr val="tx1"/>
                </a:solidFill>
                <a:latin typeface="+mn-lt"/>
                <a:ea typeface="+mn-ea"/>
                <a:cs typeface="+mn-cs"/>
              </a:rPr>
              <a:t>bins and 12 orientation bins, as shown in Figure (c).Thus, the shape context is represented by a 5 × 12 matrix. </a:t>
            </a:r>
          </a:p>
          <a:p>
            <a:endParaRPr lang="en-US"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mn-lt"/>
              </a:rPr>
              <a:t>Shape context examples.  </a:t>
            </a:r>
            <a:r>
              <a:rPr lang="en-US" sz="1200" b="0" i="0" u="none" strike="noStrike" kern="1200" baseline="0" dirty="0" smtClean="0">
                <a:solidFill>
                  <a:schemeClr val="tx1"/>
                </a:solidFill>
                <a:latin typeface="+mn-lt"/>
                <a:ea typeface="+mn-ea"/>
                <a:cs typeface="+mn-cs"/>
              </a:rPr>
              <a:t>In this Figure, we show the shape context features of three points in two shapes. </a:t>
            </a:r>
            <a:r>
              <a:rPr lang="en-US" sz="1200" dirty="0" smtClean="0">
                <a:latin typeface="+mn-lt"/>
              </a:rPr>
              <a:t>(d), (e), (f) are the shape context features of points </a:t>
            </a:r>
            <a:r>
              <a:rPr lang="en-US" sz="1200" i="1" dirty="0" smtClean="0">
                <a:latin typeface="+mn-lt"/>
              </a:rPr>
              <a:t>A</a:t>
            </a:r>
            <a:r>
              <a:rPr lang="en-US" sz="1200" dirty="0" smtClean="0">
                <a:latin typeface="+mn-lt"/>
              </a:rPr>
              <a:t> and </a:t>
            </a:r>
            <a:r>
              <a:rPr lang="en-US" sz="1200" i="1" dirty="0" smtClean="0">
                <a:latin typeface="+mn-lt"/>
              </a:rPr>
              <a:t>B</a:t>
            </a:r>
            <a:r>
              <a:rPr lang="en-US" sz="1200" dirty="0" smtClean="0">
                <a:latin typeface="+mn-lt"/>
              </a:rPr>
              <a:t> in (a) and point </a:t>
            </a:r>
            <a:r>
              <a:rPr lang="en-US" sz="1200" i="1" dirty="0" smtClean="0">
                <a:latin typeface="+mn-lt"/>
              </a:rPr>
              <a:t>C</a:t>
            </a:r>
            <a:r>
              <a:rPr lang="en-US" sz="1200" dirty="0" smtClean="0">
                <a:latin typeface="+mn-lt"/>
              </a:rPr>
              <a:t> in (b) respectively. The grayscale value of each element represents the percentage of other points in each bin. Darker means smaller.</a:t>
            </a:r>
          </a:p>
          <a:p>
            <a:endParaRPr lang="en-US" sz="2400" b="1" dirty="0" smtClean="0">
              <a:latin typeface="+mn-lt"/>
            </a:endParaRPr>
          </a:p>
          <a:p>
            <a:r>
              <a:rPr lang="en-US" sz="1200" b="0" i="0" u="none" strike="noStrike" kern="1200" baseline="0" dirty="0" smtClean="0">
                <a:solidFill>
                  <a:schemeClr val="tx1"/>
                </a:solidFill>
                <a:latin typeface="+mn-lt"/>
                <a:ea typeface="+mn-ea"/>
                <a:cs typeface="+mn-cs"/>
              </a:rPr>
              <a:t>As shown in Figure (d) and (e), different points have different shape context features in one shape and similar points in two similar shapes usually have similar shape context features, like Figure (d) and Figure </a:t>
            </a:r>
            <a:r>
              <a:rPr lang="en-US" sz="2400" b="0" i="0" u="none" strike="noStrike" kern="1200" baseline="0" dirty="0" smtClean="0">
                <a:solidFill>
                  <a:schemeClr val="tx1"/>
                </a:solidFill>
                <a:latin typeface="+mn-lt"/>
                <a:ea typeface="+mn-ea"/>
                <a:cs typeface="+mn-cs"/>
              </a:rPr>
              <a:t>(f). </a:t>
            </a:r>
          </a:p>
          <a:p>
            <a:endParaRPr lang="en-US" sz="2400" b="0" i="0" u="none" strike="noStrike" kern="1200" baseline="0" dirty="0" smtClean="0">
              <a:solidFill>
                <a:schemeClr val="tx1"/>
              </a:solidFill>
              <a:latin typeface="+mn-lt"/>
              <a:ea typeface="+mn-ea"/>
              <a:cs typeface="+mn-cs"/>
            </a:endParaRPr>
          </a:p>
          <a:p>
            <a:r>
              <a:rPr lang="en-US" sz="2400" b="0" i="0" u="none" strike="noStrike" kern="1200" baseline="0" dirty="0" smtClean="0">
                <a:solidFill>
                  <a:schemeClr val="tx1"/>
                </a:solidFill>
                <a:latin typeface="+mn-lt"/>
                <a:ea typeface="+mn-ea"/>
                <a:cs typeface="+mn-cs"/>
              </a:rPr>
              <a:t>Shape context is scale and transformation-invariant but not </a:t>
            </a:r>
            <a:r>
              <a:rPr lang="en-US" sz="2400" b="1" i="0" u="none" strike="noStrike" kern="1200" baseline="0" dirty="0" smtClean="0">
                <a:solidFill>
                  <a:schemeClr val="tx1"/>
                </a:solidFill>
                <a:latin typeface="+mn-lt"/>
                <a:ea typeface="+mn-ea"/>
                <a:cs typeface="+mn-cs"/>
              </a:rPr>
              <a:t>rotation-invariant</a:t>
            </a:r>
            <a:r>
              <a:rPr lang="en-US" sz="2400" b="0" i="0" u="none" strike="noStrike" kern="1200" baseline="0" dirty="0" smtClean="0">
                <a:solidFill>
                  <a:schemeClr val="tx1"/>
                </a:solidFill>
                <a:latin typeface="+mn-lt"/>
                <a:ea typeface="+mn-ea"/>
                <a:cs typeface="+mn-cs"/>
              </a:rPr>
              <a:t>. To achieve the property of rotation invariance, in [BMP02] a relative frame is defined by adopting the </a:t>
            </a:r>
            <a:r>
              <a:rPr lang="en-US" sz="2400" b="1" i="0" u="none" strike="noStrike" kern="1200" baseline="0" dirty="0" smtClean="0">
                <a:solidFill>
                  <a:schemeClr val="tx1"/>
                </a:solidFill>
                <a:latin typeface="+mn-lt"/>
                <a:ea typeface="+mn-ea"/>
                <a:cs typeface="+mn-cs"/>
              </a:rPr>
              <a:t>local tangent vector </a:t>
            </a:r>
            <a:r>
              <a:rPr lang="en-US" sz="2400" b="0" i="0" u="none" strike="noStrike" kern="1200" baseline="0" dirty="0" smtClean="0">
                <a:solidFill>
                  <a:schemeClr val="tx1"/>
                </a:solidFill>
                <a:latin typeface="+mn-lt"/>
                <a:ea typeface="+mn-ea"/>
                <a:cs typeface="+mn-cs"/>
              </a:rPr>
              <a:t>at each point as the </a:t>
            </a:r>
            <a:r>
              <a:rPr lang="en-US" sz="2400" b="1" i="0" u="none" strike="noStrike" kern="1200" baseline="0" dirty="0" smtClean="0">
                <a:solidFill>
                  <a:schemeClr val="tx1"/>
                </a:solidFill>
                <a:latin typeface="+mn-lt"/>
                <a:ea typeface="+mn-ea"/>
                <a:cs typeface="+mn-cs"/>
              </a:rPr>
              <a:t>reference </a:t>
            </a:r>
            <a:r>
              <a:rPr lang="en-US" sz="2400" b="1" i="1" u="none" strike="noStrike" kern="1200" baseline="0" dirty="0" smtClean="0">
                <a:solidFill>
                  <a:schemeClr val="tx1"/>
                </a:solidFill>
                <a:latin typeface="+mn-lt"/>
                <a:ea typeface="+mn-ea"/>
                <a:cs typeface="+mn-cs"/>
              </a:rPr>
              <a:t>x </a:t>
            </a:r>
            <a:r>
              <a:rPr lang="en-US" sz="2400" b="1" i="0" u="none" strike="noStrike" kern="1200" baseline="0" dirty="0" smtClean="0">
                <a:solidFill>
                  <a:schemeClr val="tx1"/>
                </a:solidFill>
                <a:latin typeface="+mn-lt"/>
                <a:ea typeface="+mn-ea"/>
                <a:cs typeface="+mn-cs"/>
              </a:rPr>
              <a:t>axis </a:t>
            </a:r>
            <a:r>
              <a:rPr lang="en-US" sz="2400" b="0" i="0" u="none" strike="noStrike" kern="1200" baseline="0" dirty="0" smtClean="0">
                <a:solidFill>
                  <a:schemeClr val="tx1"/>
                </a:solidFill>
                <a:latin typeface="+mn-lt"/>
                <a:ea typeface="+mn-ea"/>
                <a:cs typeface="+mn-cs"/>
              </a:rPr>
              <a:t>for angle computation and we name it </a:t>
            </a:r>
            <a:r>
              <a:rPr lang="en-US" sz="2400" b="1" i="0" u="none" strike="noStrike" kern="1200" baseline="0" dirty="0" smtClean="0">
                <a:solidFill>
                  <a:schemeClr val="tx1"/>
                </a:solidFill>
                <a:latin typeface="+mn-lt"/>
                <a:ea typeface="+mn-ea"/>
                <a:cs typeface="+mn-cs"/>
              </a:rPr>
              <a:t>relative shape context</a:t>
            </a:r>
            <a:r>
              <a:rPr lang="en-US" sz="2400" b="0" i="0" u="none" strike="noStrike" kern="1200" baseline="0" dirty="0" smtClean="0">
                <a:solidFill>
                  <a:schemeClr val="tx1"/>
                </a:solidFill>
                <a:latin typeface="+mn-lt"/>
                <a:ea typeface="+mn-ea"/>
                <a:cs typeface="+mn-cs"/>
              </a:rPr>
              <a:t>. To encompass the differences in the camera up-vectors during the process of outline feature views generation, we extract the rotation-invariant relative shape context features for each feature view, as presented in next slide.</a:t>
            </a:r>
            <a:endParaRPr lang="en-US" sz="4400" b="1" dirty="0" smtClean="0">
              <a:latin typeface="+mn-lt"/>
            </a:endParaRPr>
          </a:p>
          <a:p>
            <a:endParaRPr lang="en-US" sz="2400" b="1" dirty="0" smtClean="0">
              <a:latin typeface="+mn-lt"/>
            </a:endParaRPr>
          </a:p>
          <a:p>
            <a:pPr eaLnBrk="1" hangingPunct="1">
              <a:lnSpc>
                <a:spcPct val="70000"/>
              </a:lnSpc>
              <a:buFont typeface="Wingdings 2" pitchFamily="18" charset="2"/>
              <a:buNone/>
            </a:pP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18</a:t>
            </a:fld>
            <a:endParaRPr lang="en-US"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First, we uniformly sample 100 feature points for an outline in the feature view based on cubic B-Spline interpolation</a:t>
            </a:r>
          </a:p>
          <a:p>
            <a:r>
              <a:rPr lang="en-US" sz="1200" b="0" i="0" u="none" strike="noStrike" kern="1200" baseline="0" dirty="0" smtClean="0">
                <a:solidFill>
                  <a:schemeClr val="tx1"/>
                </a:solidFill>
                <a:latin typeface="+mn-lt"/>
                <a:ea typeface="+mn-ea"/>
                <a:cs typeface="+mn-cs"/>
              </a:rPr>
              <a:t>and uniform sampling.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Then, we extract the relative shape context feature [BMP02] for each point.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Finally, </a:t>
            </a:r>
            <a:r>
              <a:rPr lang="en-US" sz="1200" b="0" i="0" u="none" strike="noStrike" kern="1200" baseline="0" dirty="0" err="1" smtClean="0">
                <a:solidFill>
                  <a:schemeClr val="tx1"/>
                </a:solidFill>
                <a:latin typeface="+mn-lt"/>
                <a:ea typeface="+mn-ea"/>
                <a:cs typeface="+mn-cs"/>
              </a:rPr>
              <a:t>Jonker’s</a:t>
            </a:r>
            <a:r>
              <a:rPr lang="en-US" sz="1200" b="0" i="0" u="none" strike="noStrike" kern="1200" baseline="0" dirty="0" smtClean="0">
                <a:solidFill>
                  <a:schemeClr val="tx1"/>
                </a:solidFill>
                <a:latin typeface="+mn-lt"/>
                <a:ea typeface="+mn-ea"/>
                <a:cs typeface="+mn-cs"/>
              </a:rPr>
              <a:t> Linear Assignment Problem (LAP) algorithm [JV87] is used to match the feature </a:t>
            </a:r>
          </a:p>
          <a:p>
            <a:r>
              <a:rPr lang="en-US" sz="1200" b="0" i="0" u="none" strike="noStrike" kern="1200" baseline="0" dirty="0" smtClean="0">
                <a:solidFill>
                  <a:schemeClr val="tx1"/>
                </a:solidFill>
                <a:latin typeface="+mn-lt"/>
                <a:ea typeface="+mn-ea"/>
                <a:cs typeface="+mn-cs"/>
              </a:rPr>
              <a:t>points of two outline feature views and the minimum matching cost is their distance.</a:t>
            </a: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19</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r>
              <a:rPr lang="en-US" altLang="zh-CN" sz="1600" dirty="0" smtClean="0">
                <a:cs typeface="Times New Roman" pitchFamily="18" charset="0"/>
              </a:rPr>
              <a:t>It</a:t>
            </a:r>
            <a:r>
              <a:rPr lang="en-US" altLang="zh-CN" sz="1600" baseline="0" dirty="0" smtClean="0">
                <a:cs typeface="Times New Roman" pitchFamily="18" charset="0"/>
              </a:rPr>
              <a:t> includes six sections. First we start with Introduction part. </a:t>
            </a: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2</a:t>
            </a:fld>
            <a:endParaRPr lang="en-US"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20</a:t>
            </a:fld>
            <a:endParaRPr lang="en-US"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In this section, we test our approach on two latest sketch-based 3D model retrieval benchmark datasets: </a:t>
            </a:r>
          </a:p>
          <a:p>
            <a:r>
              <a:rPr lang="en-US" sz="1200" b="0" i="0" u="none" strike="noStrike" kern="1200" baseline="0" dirty="0" smtClean="0">
                <a:solidFill>
                  <a:schemeClr val="tx1"/>
                </a:solidFill>
                <a:latin typeface="+mn-lt"/>
                <a:ea typeface="+mn-ea"/>
                <a:cs typeface="+mn-cs"/>
              </a:rPr>
              <a:t>Yoon et al.’s Benchmark [YSSK10,LSG12] and SHREC’13 Sketch Track Benchmark [LLG13].</a:t>
            </a:r>
          </a:p>
          <a:p>
            <a:endParaRPr lang="en-US" sz="1200" b="0" i="0" u="none" strike="noStrike" kern="1200" baseline="0" dirty="0" smtClean="0">
              <a:solidFill>
                <a:schemeClr val="tx1"/>
              </a:solidFill>
              <a:latin typeface="+mn-lt"/>
              <a:ea typeface="+mn-ea"/>
              <a:cs typeface="+mn-cs"/>
            </a:endParaRPr>
          </a:p>
          <a:p>
            <a:pPr lvl="1">
              <a:spcBef>
                <a:spcPts val="0"/>
              </a:spcBef>
              <a:spcAft>
                <a:spcPts val="0"/>
              </a:spcAft>
            </a:pPr>
            <a:r>
              <a:rPr lang="en-US" sz="2000" b="1" dirty="0" smtClean="0">
                <a:solidFill>
                  <a:schemeClr val="tx1"/>
                </a:solidFill>
              </a:rPr>
              <a:t>Yoon Et Al.’s Benchmark [YSSK10,LSG12]</a:t>
            </a:r>
          </a:p>
          <a:p>
            <a:pPr marL="914400" marR="0" lvl="2" indent="0" algn="l" defTabSz="914400" rtl="0" eaLnBrk="0" fontAlgn="base" latinLnBrk="0" hangingPunct="0">
              <a:lnSpc>
                <a:spcPct val="100000"/>
              </a:lnSpc>
              <a:spcBef>
                <a:spcPts val="0"/>
              </a:spcBef>
              <a:spcAft>
                <a:spcPts val="0"/>
              </a:spcAft>
              <a:buClrTx/>
              <a:buSzTx/>
              <a:buFont typeface="Wingdings" pitchFamily="2" charset="2"/>
              <a:buChar char="ü"/>
              <a:tabLst/>
              <a:defRPr/>
            </a:pPr>
            <a:r>
              <a:rPr lang="en-US" sz="1800" dirty="0" smtClean="0">
                <a:solidFill>
                  <a:schemeClr val="tx1"/>
                </a:solidFill>
              </a:rPr>
              <a:t>It</a:t>
            </a:r>
            <a:r>
              <a:rPr lang="en-US" sz="1800" baseline="0" dirty="0" smtClean="0">
                <a:solidFill>
                  <a:schemeClr val="tx1"/>
                </a:solidFill>
              </a:rPr>
              <a:t> comprises </a:t>
            </a:r>
            <a:r>
              <a:rPr lang="en-US" sz="1800" dirty="0" smtClean="0">
                <a:solidFill>
                  <a:schemeClr val="tx1"/>
                </a:solidFill>
              </a:rPr>
              <a:t>13 classes: 250 sketches, 260 models.</a:t>
            </a:r>
            <a:r>
              <a:rPr lang="en-US" sz="1800" baseline="0" dirty="0" smtClean="0">
                <a:solidFill>
                  <a:schemeClr val="tx1"/>
                </a:solidFill>
              </a:rPr>
              <a:t> One e</a:t>
            </a:r>
            <a:r>
              <a:rPr lang="en-US" sz="1800" dirty="0" smtClean="0">
                <a:latin typeface="+mn-lt"/>
              </a:rPr>
              <a:t>xample 2D sketch per class is shown</a:t>
            </a:r>
            <a:r>
              <a:rPr lang="en-US" sz="1800" baseline="0" dirty="0" smtClean="0">
                <a:latin typeface="+mn-lt"/>
              </a:rPr>
              <a:t> in this figure</a:t>
            </a:r>
            <a:r>
              <a:rPr lang="en-US" sz="1800" dirty="0" smtClean="0">
                <a:latin typeface="+mn-lt"/>
              </a:rPr>
              <a:t>. For</a:t>
            </a:r>
            <a:r>
              <a:rPr lang="en-US" sz="1800" baseline="0" dirty="0" smtClean="0">
                <a:latin typeface="+mn-lt"/>
              </a:rPr>
              <a:t> 3</a:t>
            </a:r>
            <a:r>
              <a:rPr lang="en-US" sz="1800" dirty="0" smtClean="0">
                <a:latin typeface="+mn-lt"/>
              </a:rPr>
              <a:t>D model</a:t>
            </a:r>
            <a:r>
              <a:rPr lang="en-US" sz="1800" baseline="0" dirty="0" smtClean="0">
                <a:latin typeface="+mn-lt"/>
              </a:rPr>
              <a:t> example per class, we have show it in </a:t>
            </a:r>
            <a:r>
              <a:rPr lang="en-US" sz="1800" dirty="0" smtClean="0">
                <a:latin typeface="+mn-lt"/>
              </a:rPr>
              <a:t>Fig. (a) of the previous slide (Slide 14).</a:t>
            </a:r>
            <a:r>
              <a:rPr lang="en-US" sz="1800" baseline="0" dirty="0" smtClean="0">
                <a:latin typeface="+mn-lt"/>
              </a:rPr>
              <a:t> </a:t>
            </a:r>
          </a:p>
          <a:p>
            <a:pPr marL="914400" marR="0" lvl="2" indent="0" algn="l" defTabSz="914400" rtl="0" eaLnBrk="0" fontAlgn="base" latinLnBrk="0" hangingPunct="0">
              <a:lnSpc>
                <a:spcPct val="100000"/>
              </a:lnSpc>
              <a:spcBef>
                <a:spcPts val="0"/>
              </a:spcBef>
              <a:spcAft>
                <a:spcPts val="0"/>
              </a:spcAft>
              <a:buClrTx/>
              <a:buSzTx/>
              <a:buFont typeface="Wingdings" pitchFamily="2" charset="2"/>
              <a:buNone/>
              <a:tabLst/>
              <a:defRPr/>
            </a:pPr>
            <a:endParaRPr lang="en-US" sz="1800" dirty="0" smtClean="0">
              <a:solidFill>
                <a:schemeClr val="tx1"/>
              </a:solidFill>
            </a:endParaRPr>
          </a:p>
          <a:p>
            <a:pPr lvl="1">
              <a:spcBef>
                <a:spcPts val="0"/>
              </a:spcBef>
              <a:spcAft>
                <a:spcPts val="0"/>
              </a:spcAft>
            </a:pPr>
            <a:r>
              <a:rPr lang="en-US" sz="2000" b="1" dirty="0" smtClean="0">
                <a:solidFill>
                  <a:schemeClr val="tx1"/>
                </a:solidFill>
              </a:rPr>
              <a:t>SHREC’13 Sketch Track Benchmark [LLG13]</a:t>
            </a:r>
          </a:p>
          <a:p>
            <a:pPr lvl="2">
              <a:spcBef>
                <a:spcPts val="0"/>
              </a:spcBef>
              <a:spcAft>
                <a:spcPts val="0"/>
              </a:spcAft>
              <a:buFont typeface="Wingdings" pitchFamily="2" charset="2"/>
              <a:buChar char="ü"/>
            </a:pPr>
            <a:r>
              <a:rPr lang="en-US" sz="1200" b="0" i="0" u="none" strike="noStrike" kern="1200" baseline="0" dirty="0" smtClean="0">
                <a:solidFill>
                  <a:schemeClr val="tx1"/>
                </a:solidFill>
                <a:latin typeface="+mn-lt"/>
                <a:ea typeface="+mn-ea"/>
                <a:cs typeface="+mn-cs"/>
              </a:rPr>
              <a:t>To evaluate and solicit latest and state-of-the-art sketch-based retrieval algorithms </a:t>
            </a:r>
            <a:r>
              <a:rPr lang="fr-FR" sz="1200" b="0" i="0" u="none" strike="noStrike" kern="1200" baseline="0" dirty="0" smtClean="0">
                <a:solidFill>
                  <a:schemeClr val="tx1"/>
                </a:solidFill>
                <a:latin typeface="+mn-lt"/>
                <a:ea typeface="+mn-ea"/>
                <a:cs typeface="+mn-cs"/>
              </a:rPr>
              <a:t>on a large-</a:t>
            </a:r>
            <a:r>
              <a:rPr lang="fr-FR" sz="1200" b="0" i="0" u="none" strike="noStrike" kern="1200" baseline="0" dirty="0" err="1" smtClean="0">
                <a:solidFill>
                  <a:schemeClr val="tx1"/>
                </a:solidFill>
                <a:latin typeface="+mn-lt"/>
                <a:ea typeface="+mn-ea"/>
                <a:cs typeface="+mn-cs"/>
              </a:rPr>
              <a:t>scale</a:t>
            </a:r>
            <a:r>
              <a:rPr lang="fr-FR" sz="1200" b="0" i="0" u="none" strike="noStrike" kern="1200" baseline="0" dirty="0" smtClean="0">
                <a:solidFill>
                  <a:schemeClr val="tx1"/>
                </a:solidFill>
                <a:latin typeface="+mn-lt"/>
                <a:ea typeface="+mn-ea"/>
                <a:cs typeface="+mn-cs"/>
              </a:rPr>
              <a:t> benchmark, Li et al. [LLG13] </a:t>
            </a:r>
            <a:r>
              <a:rPr lang="en-US" sz="1200" b="0" i="0" u="none" strike="noStrike" kern="1200" baseline="0" dirty="0" smtClean="0">
                <a:solidFill>
                  <a:schemeClr val="tx1"/>
                </a:solidFill>
                <a:latin typeface="+mn-lt"/>
                <a:ea typeface="+mn-ea"/>
                <a:cs typeface="+mn-cs"/>
              </a:rPr>
              <a:t>built a new benchmark for the Shape Retrieval Contest (SHREC) 2013 Track on Large Scale Sketch-Based Retrieval.</a:t>
            </a:r>
            <a:endParaRPr lang="en-US" sz="3200" dirty="0" smtClean="0"/>
          </a:p>
          <a:p>
            <a:pPr lvl="2">
              <a:spcBef>
                <a:spcPts val="0"/>
              </a:spcBef>
              <a:spcAft>
                <a:spcPts val="0"/>
              </a:spcAft>
              <a:buFont typeface="Wingdings" pitchFamily="2" charset="2"/>
              <a:buChar char="ü"/>
            </a:pPr>
            <a:r>
              <a:rPr lang="en-US" sz="1800" dirty="0" smtClean="0"/>
              <a:t>It contains 90 classes: 7200 sketches (80 per class), 1258 models.</a:t>
            </a:r>
          </a:p>
          <a:p>
            <a:pPr lvl="2">
              <a:spcBef>
                <a:spcPts val="0"/>
              </a:spcBef>
              <a:spcAft>
                <a:spcPts val="0"/>
              </a:spcAft>
              <a:buFont typeface="Wingdings" pitchFamily="2" charset="2"/>
              <a:buNone/>
            </a:pPr>
            <a:endParaRPr lang="en-US" sz="1800" dirty="0" smtClean="0">
              <a:solidFill>
                <a:schemeClr val="tx1"/>
              </a:solidFill>
            </a:endParaRPr>
          </a:p>
          <a:p>
            <a:pPr marL="273050" lvl="1" eaLnBrk="1" hangingPunct="1">
              <a:spcBef>
                <a:spcPts val="300"/>
              </a:spcBef>
              <a:spcAft>
                <a:spcPts val="300"/>
              </a:spcAft>
              <a:buClr>
                <a:schemeClr val="accent1"/>
              </a:buClr>
              <a:buSzPct val="85000"/>
              <a:buFont typeface="Wingdings 2" pitchFamily="18" charset="2"/>
              <a:buChar char=""/>
            </a:pPr>
            <a:r>
              <a:rPr lang="en-US" sz="1200" b="0" i="0" u="none" strike="noStrike" kern="1200" baseline="0" dirty="0" smtClean="0">
                <a:solidFill>
                  <a:schemeClr val="tx1"/>
                </a:solidFill>
                <a:latin typeface="+mn-lt"/>
                <a:ea typeface="+mn-ea"/>
                <a:cs typeface="+mn-cs"/>
              </a:rPr>
              <a:t>To comprehensively evaluate the retrieval performance, we select six performance metrics:</a:t>
            </a:r>
            <a:endParaRPr lang="en-US" sz="4000" b="1" dirty="0" smtClean="0">
              <a:solidFill>
                <a:schemeClr val="tx1"/>
              </a:solidFill>
              <a:cs typeface="Times New Roman" pitchFamily="18" charset="0"/>
            </a:endParaRPr>
          </a:p>
          <a:p>
            <a:pPr lvl="1">
              <a:spcBef>
                <a:spcPts val="0"/>
              </a:spcBef>
              <a:spcAft>
                <a:spcPts val="0"/>
              </a:spcAft>
            </a:pPr>
            <a:r>
              <a:rPr lang="en-US" sz="2000" dirty="0" smtClean="0">
                <a:solidFill>
                  <a:schemeClr val="tx1"/>
                </a:solidFill>
              </a:rPr>
              <a:t>Precision-Recall (PR) diagram</a:t>
            </a:r>
          </a:p>
          <a:p>
            <a:pPr lvl="1">
              <a:spcBef>
                <a:spcPts val="0"/>
              </a:spcBef>
              <a:spcAft>
                <a:spcPts val="0"/>
              </a:spcAft>
            </a:pPr>
            <a:r>
              <a:rPr lang="en-US" sz="2000" dirty="0" smtClean="0">
                <a:solidFill>
                  <a:schemeClr val="tx1"/>
                </a:solidFill>
              </a:rPr>
              <a:t>Nearest Neighbor (NN), First Tier (FT), Second Tier (ST), E-Measure (E), Discounted Cumulative Gain (DCG)</a:t>
            </a:r>
            <a:endParaRPr lang="en-US" sz="2400" dirty="0" smtClean="0">
              <a:solidFill>
                <a:schemeClr val="tx1"/>
              </a:solidFill>
              <a:cs typeface="Times New Roman" pitchFamily="18" charset="0"/>
            </a:endParaRPr>
          </a:p>
          <a:p>
            <a:endParaRPr lang="en-US" altLang="zh-CN" sz="1200" b="0" i="0" u="none" strike="noStrike" kern="1200" baseline="0" dirty="0" smtClean="0">
              <a:solidFill>
                <a:schemeClr val="tx1"/>
              </a:solidFill>
              <a:latin typeface="+mn-lt"/>
              <a:ea typeface="+mn-ea"/>
              <a:cs typeface="+mn-cs"/>
            </a:endParaRPr>
          </a:p>
          <a:p>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21</a:t>
            </a:fld>
            <a:endParaRPr lang="en-US" altLang="zh-C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0"/>
              </a:spcBef>
              <a:spcAft>
                <a:spcPts val="0"/>
              </a:spcAft>
            </a:pPr>
            <a:r>
              <a:rPr lang="en-US" sz="2400" b="1" dirty="0" smtClean="0">
                <a:cs typeface="Times New Roman" pitchFamily="18" charset="0"/>
              </a:rPr>
              <a:t>Overall performance as</a:t>
            </a:r>
            <a:r>
              <a:rPr lang="en-US" sz="2400" b="1" baseline="0" dirty="0" smtClean="0">
                <a:cs typeface="Times New Roman" pitchFamily="18" charset="0"/>
              </a:rPr>
              <a:t> shown in the figure and table</a:t>
            </a:r>
            <a:endParaRPr lang="en-US" sz="2400" b="1" dirty="0" smtClean="0">
              <a:cs typeface="Times New Roman" pitchFamily="18" charset="0"/>
            </a:endParaRPr>
          </a:p>
          <a:p>
            <a:pPr lvl="1">
              <a:spcBef>
                <a:spcPts val="0"/>
              </a:spcBef>
              <a:spcAft>
                <a:spcPts val="0"/>
              </a:spcAft>
            </a:pPr>
            <a:r>
              <a:rPr lang="en-US" sz="1200" b="0" i="0" u="none" strike="noStrike" kern="1200" baseline="0" dirty="0" smtClean="0">
                <a:solidFill>
                  <a:schemeClr val="tx1"/>
                </a:solidFill>
                <a:latin typeface="+mn-lt"/>
                <a:ea typeface="+mn-ea"/>
                <a:cs typeface="+mn-cs"/>
              </a:rPr>
              <a:t>Our retrieval performance is apparently better than HOG-DTF and BOF-SBR</a:t>
            </a:r>
            <a:endParaRPr lang="en-US" sz="2000" dirty="0" smtClean="0">
              <a:solidFill>
                <a:schemeClr val="tx1"/>
              </a:solidFill>
            </a:endParaRPr>
          </a:p>
          <a:p>
            <a:pPr lvl="1">
              <a:spcBef>
                <a:spcPts val="0"/>
              </a:spcBef>
              <a:spcAft>
                <a:spcPts val="0"/>
              </a:spcAft>
            </a:pPr>
            <a:r>
              <a:rPr lang="en-US" sz="2000" dirty="0" smtClean="0">
                <a:solidFill>
                  <a:schemeClr val="tx1"/>
                </a:solidFill>
              </a:rPr>
              <a:t>It</a:t>
            </a:r>
            <a:r>
              <a:rPr lang="en-US" sz="2000" baseline="0" dirty="0" smtClean="0">
                <a:solidFill>
                  <a:schemeClr val="tx1"/>
                </a:solidFill>
              </a:rPr>
              <a:t> also achieves s</a:t>
            </a:r>
            <a:r>
              <a:rPr lang="en-US" sz="2000" dirty="0" smtClean="0">
                <a:solidFill>
                  <a:schemeClr val="tx1"/>
                </a:solidFill>
              </a:rPr>
              <a:t>imilar performance as SBR-2D-3D: the top search algorithm in the SHREC’12 Sketch Track [LSG12]</a:t>
            </a:r>
          </a:p>
          <a:p>
            <a:pPr lvl="1">
              <a:spcBef>
                <a:spcPts val="0"/>
              </a:spcBef>
              <a:spcAft>
                <a:spcPts val="0"/>
              </a:spcAft>
            </a:pPr>
            <a:r>
              <a:rPr lang="en-US" sz="2000" b="0" i="0" u="none" strike="noStrike" kern="1200" baseline="0" dirty="0" smtClean="0">
                <a:solidFill>
                  <a:schemeClr val="tx1"/>
                </a:solidFill>
                <a:latin typeface="+mn-lt"/>
                <a:ea typeface="+mn-ea"/>
                <a:cs typeface="+mn-cs"/>
              </a:rPr>
              <a:t>O</a:t>
            </a:r>
            <a:r>
              <a:rPr lang="en-US" sz="1200" b="0" i="0" u="none" strike="noStrike" kern="1200" baseline="0" dirty="0" smtClean="0">
                <a:solidFill>
                  <a:schemeClr val="tx1"/>
                </a:solidFill>
                <a:latin typeface="+mn-lt"/>
                <a:ea typeface="+mn-ea"/>
                <a:cs typeface="+mn-cs"/>
              </a:rPr>
              <a:t>ur view </a:t>
            </a:r>
            <a:r>
              <a:rPr lang="en-US" sz="800" b="0" i="0" u="none" strike="noStrike" kern="1200" baseline="0" dirty="0" smtClean="0">
                <a:solidFill>
                  <a:schemeClr val="tx1"/>
                </a:solidFill>
                <a:latin typeface="+mn-lt"/>
                <a:ea typeface="+mn-ea"/>
                <a:cs typeface="+mn-cs"/>
              </a:rPr>
              <a:t>selection approach is </a:t>
            </a:r>
            <a:r>
              <a:rPr lang="en-US" sz="1200" b="0" i="0" u="none" strike="noStrike" kern="1200" baseline="0" dirty="0" smtClean="0">
                <a:solidFill>
                  <a:schemeClr val="tx1"/>
                </a:solidFill>
                <a:latin typeface="+mn-lt"/>
                <a:ea typeface="+mn-ea"/>
                <a:cs typeface="+mn-cs"/>
              </a:rPr>
              <a:t>s</a:t>
            </a:r>
            <a:r>
              <a:rPr lang="en-US" sz="1200" dirty="0" smtClean="0">
                <a:solidFill>
                  <a:schemeClr val="tx1"/>
                </a:solidFill>
              </a:rPr>
              <a:t>impler and</a:t>
            </a:r>
            <a:r>
              <a:rPr lang="en-US" sz="1200" baseline="0" dirty="0" smtClean="0">
                <a:solidFill>
                  <a:schemeClr val="tx1"/>
                </a:solidFill>
              </a:rPr>
              <a:t> </a:t>
            </a:r>
            <a:r>
              <a:rPr lang="en-US" sz="1200" dirty="0" smtClean="0">
                <a:solidFill>
                  <a:schemeClr val="tx1"/>
                </a:solidFill>
              </a:rPr>
              <a:t>at least 20 times faster</a:t>
            </a:r>
            <a:r>
              <a:rPr lang="en-US" sz="1200" baseline="0" dirty="0" smtClean="0">
                <a:solidFill>
                  <a:schemeClr val="tx1"/>
                </a:solidFill>
              </a:rPr>
              <a:t> than that of SBR-2D-3D</a:t>
            </a:r>
          </a:p>
          <a:p>
            <a:pPr lvl="1">
              <a:spcBef>
                <a:spcPts val="0"/>
              </a:spcBef>
              <a:spcAft>
                <a:spcPts val="0"/>
              </a:spcAft>
            </a:pPr>
            <a:r>
              <a:rPr lang="en-US" sz="1200" baseline="0" dirty="0" smtClean="0">
                <a:solidFill>
                  <a:schemeClr val="tx1"/>
                </a:solidFill>
              </a:rPr>
              <a:t>Explain: </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          Our viewpoint entropy-based approach can achieve the same search accuracy without performing a 2D sketch-3D</a:t>
            </a:r>
          </a:p>
          <a:p>
            <a:r>
              <a:rPr lang="en-US" sz="1200" b="0" i="0" u="none" strike="noStrike" kern="1200" baseline="0" dirty="0" smtClean="0">
                <a:solidFill>
                  <a:schemeClr val="tx1"/>
                </a:solidFill>
                <a:latin typeface="+mn-lt"/>
                <a:ea typeface="+mn-ea"/>
                <a:cs typeface="+mn-cs"/>
              </a:rPr>
              <a:t>          model alignment. Therefore, our view selection approach is effective, but simpler, efficient,</a:t>
            </a:r>
          </a:p>
          <a:p>
            <a:r>
              <a:rPr lang="en-US" sz="1200" b="0" i="0" u="none" strike="noStrike" kern="1200" baseline="0" dirty="0" smtClean="0">
                <a:solidFill>
                  <a:schemeClr val="tx1"/>
                </a:solidFill>
                <a:latin typeface="+mn-lt"/>
                <a:ea typeface="+mn-ea"/>
                <a:cs typeface="+mn-cs"/>
              </a:rPr>
              <a:t>          and much faster in computation (at least </a:t>
            </a:r>
            <a:r>
              <a:rPr lang="en-US" sz="1200" b="0" i="1" u="none" strike="noStrike" kern="1200" baseline="0" dirty="0"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-1 times faster than the 2D-3D alignment method of SBR-2D-3D, where</a:t>
            </a: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m </a:t>
            </a:r>
            <a:r>
              <a:rPr lang="en-US" sz="1200" b="0" i="0" u="none" strike="noStrike" kern="1200" baseline="0" dirty="0" smtClean="0">
                <a:solidFill>
                  <a:schemeClr val="tx1"/>
                </a:solidFill>
                <a:latin typeface="+mn-lt"/>
                <a:ea typeface="+mn-ea"/>
                <a:cs typeface="+mn-cs"/>
              </a:rPr>
              <a:t>is the number of base views and is set as 21 in Eq. 9 of [LJ12]). </a:t>
            </a:r>
          </a:p>
          <a:p>
            <a:endParaRPr lang="en-US" sz="20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Therefore SBR-VC has superior scalability than SBR-2D-3D, thus it can be easily scaled to a large scale sketch-based 3D model retrieval application.</a:t>
            </a: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22</a:t>
            </a:fld>
            <a:endParaRPr lang="en-US"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300"/>
              </a:spcBef>
              <a:spcAft>
                <a:spcPts val="300"/>
              </a:spcAft>
            </a:pPr>
            <a:r>
              <a:rPr lang="en-US" sz="2400" b="1" dirty="0" smtClean="0"/>
              <a:t>Scalability robustness </a:t>
            </a:r>
            <a:r>
              <a:rPr lang="en-US" sz="2400" b="1" dirty="0" smtClean="0">
                <a:cs typeface="Times New Roman" pitchFamily="18" charset="0"/>
              </a:rPr>
              <a:t>performance </a:t>
            </a:r>
            <a:r>
              <a:rPr lang="en-US" sz="2400" b="1" baseline="0" dirty="0" smtClean="0">
                <a:cs typeface="Times New Roman" pitchFamily="18" charset="0"/>
              </a:rPr>
              <a:t> </a:t>
            </a:r>
          </a:p>
          <a:p>
            <a:pPr eaLnBrk="1" hangingPunct="1">
              <a:spcBef>
                <a:spcPts val="300"/>
              </a:spcBef>
              <a:spcAft>
                <a:spcPts val="300"/>
              </a:spcAft>
            </a:pPr>
            <a:endParaRPr lang="en-US" sz="2400" b="1" i="0" u="none" strike="noStrike" kern="1200" baseline="0" dirty="0" smtClean="0">
              <a:solidFill>
                <a:schemeClr val="tx1"/>
              </a:solidFill>
              <a:latin typeface="+mn-lt"/>
              <a:ea typeface="+mn-ea"/>
              <a:cs typeface="Times New Roman" pitchFamily="18" charset="0"/>
            </a:endParaRPr>
          </a:p>
          <a:p>
            <a:r>
              <a:rPr lang="en-US" sz="1200" b="0" i="0" u="none" strike="noStrike" kern="1200" baseline="0" dirty="0" smtClean="0">
                <a:solidFill>
                  <a:schemeClr val="tx1"/>
                </a:solidFill>
                <a:latin typeface="+mn-lt"/>
                <a:ea typeface="+mn-ea"/>
                <a:cs typeface="+mn-cs"/>
              </a:rPr>
              <a:t>To evaluate the scalability property of our algorithm, we perform the same experiment on the </a:t>
            </a:r>
            <a:r>
              <a:rPr lang="en-US" sz="2000" b="1" dirty="0" smtClean="0">
                <a:solidFill>
                  <a:schemeClr val="tx1"/>
                </a:solidFill>
              </a:rPr>
              <a:t>Extended Yoon Et Al.’s Benchmark</a:t>
            </a:r>
            <a:r>
              <a:rPr lang="en-US" sz="2000" b="1" baseline="0" dirty="0" smtClean="0">
                <a:solidFill>
                  <a:schemeClr val="tx1"/>
                </a:solidFill>
              </a:rPr>
              <a:t> </a:t>
            </a:r>
            <a:r>
              <a:rPr lang="en-US" sz="2000" b="0" baseline="0" dirty="0" smtClean="0">
                <a:solidFill>
                  <a:schemeClr val="tx1"/>
                </a:solidFill>
              </a:rPr>
              <a:t>which</a:t>
            </a:r>
            <a:r>
              <a:rPr lang="en-US" sz="2000" b="1" baseline="0" dirty="0" smtClean="0">
                <a:solidFill>
                  <a:schemeClr val="tx1"/>
                </a:solidFill>
              </a:rPr>
              <a:t> </a:t>
            </a:r>
            <a:r>
              <a:rPr lang="en-US" sz="2000" dirty="0" smtClean="0">
                <a:solidFill>
                  <a:schemeClr val="tx1"/>
                </a:solidFill>
              </a:rPr>
              <a:t>adds the </a:t>
            </a:r>
            <a:r>
              <a:rPr lang="en-US" sz="2000" b="0" i="0" u="none" strike="noStrike" kern="1200" baseline="0" dirty="0" smtClean="0">
                <a:solidFill>
                  <a:schemeClr val="tx1"/>
                </a:solidFill>
                <a:latin typeface="+mn-lt"/>
                <a:ea typeface="+mn-ea"/>
                <a:cs typeface="+mn-cs"/>
              </a:rPr>
              <a:t>remained </a:t>
            </a:r>
            <a:r>
              <a:rPr lang="en-US" sz="2000" dirty="0" smtClean="0">
                <a:solidFill>
                  <a:schemeClr val="tx1"/>
                </a:solidFill>
              </a:rPr>
              <a:t>140 models </a:t>
            </a:r>
            <a:r>
              <a:rPr lang="en-US" sz="2000" b="0" i="0" u="none" strike="noStrike" kern="1200" baseline="0" dirty="0" smtClean="0">
                <a:solidFill>
                  <a:schemeClr val="tx1"/>
                </a:solidFill>
                <a:latin typeface="+mn-lt"/>
                <a:ea typeface="+mn-ea"/>
                <a:cs typeface="+mn-cs"/>
              </a:rPr>
              <a:t> (7 classes, each with 20 models) of the WMB database. These irrelevant models are regarded as noise to increase the challenge of retrieval. The below figure and table </a:t>
            </a:r>
            <a:r>
              <a:rPr lang="en-US" sz="1200" b="0" i="0" u="none" strike="noStrike" kern="1200" baseline="0" dirty="0" smtClean="0">
                <a:solidFill>
                  <a:schemeClr val="tx1"/>
                </a:solidFill>
                <a:latin typeface="+mn-lt"/>
                <a:ea typeface="+mn-ea"/>
                <a:cs typeface="+mn-cs"/>
              </a:rPr>
              <a:t>compare their performance again. </a:t>
            </a:r>
          </a:p>
          <a:p>
            <a:endParaRPr lang="en-US" sz="1200" b="0" i="0" u="none" strike="noStrike" kern="1200" baseline="0" dirty="0" smtClean="0">
              <a:solidFill>
                <a:schemeClr val="tx1"/>
              </a:solidFill>
              <a:latin typeface="+mn-lt"/>
              <a:ea typeface="+mn-ea"/>
              <a:cs typeface="+mn-cs"/>
            </a:endParaRPr>
          </a:p>
          <a:p>
            <a:r>
              <a:rPr lang="en-US" sz="2000" b="0" i="0" u="none" strike="noStrike" kern="1200" baseline="0" dirty="0" smtClean="0">
                <a:solidFill>
                  <a:schemeClr val="tx1"/>
                </a:solidFill>
                <a:latin typeface="+mn-lt"/>
                <a:ea typeface="+mn-ea"/>
                <a:cs typeface="+mn-cs"/>
              </a:rPr>
              <a:t>We can see that </a:t>
            </a:r>
            <a:r>
              <a:rPr lang="en-US" sz="1200" b="0" i="0" u="none" strike="noStrike" kern="1200" baseline="0" dirty="0" smtClean="0">
                <a:solidFill>
                  <a:schemeClr val="tx1"/>
                </a:solidFill>
                <a:latin typeface="+mn-lt"/>
                <a:ea typeface="+mn-ea"/>
                <a:cs typeface="+mn-cs"/>
              </a:rPr>
              <a:t>our algorithm also shows a c</a:t>
            </a:r>
            <a:r>
              <a:rPr lang="en-US" sz="2000" dirty="0" smtClean="0">
                <a:solidFill>
                  <a:schemeClr val="tx1"/>
                </a:solidFill>
              </a:rPr>
              <a:t>omparable robustness as SBR-2D-3D:</a:t>
            </a:r>
            <a:r>
              <a:rPr lang="en-US" sz="2000" baseline="0" dirty="0" smtClean="0">
                <a:solidFill>
                  <a:schemeClr val="tx1"/>
                </a:solidFill>
              </a:rPr>
              <a:t> </a:t>
            </a:r>
            <a:r>
              <a:rPr lang="en-US" sz="1800" dirty="0" smtClean="0">
                <a:solidFill>
                  <a:schemeClr val="tx1"/>
                </a:solidFill>
              </a:rPr>
              <a:t>The FT and DCG performance decreases are: SBR-VC: 12.9% and 6.6%; BOF-SBR: 18.0% and 7.3%; SBR-2D-3D: 10.6% and 5.3%. </a:t>
            </a:r>
          </a:p>
          <a:p>
            <a:endParaRPr lang="en-US" sz="1800"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dirty="0" smtClean="0">
                <a:solidFill>
                  <a:schemeClr val="tx1"/>
                </a:solidFill>
              </a:rPr>
              <a:t>However,</a:t>
            </a:r>
            <a:r>
              <a:rPr lang="en-US" sz="1800" baseline="0" dirty="0" smtClean="0">
                <a:solidFill>
                  <a:schemeClr val="tx1"/>
                </a:solidFill>
              </a:rPr>
              <a:t> i</a:t>
            </a:r>
            <a:r>
              <a:rPr lang="en-US" sz="1800" dirty="0" smtClean="0">
                <a:solidFill>
                  <a:schemeClr val="tx1"/>
                </a:solidFill>
              </a:rPr>
              <a:t>t has s</a:t>
            </a:r>
            <a:r>
              <a:rPr lang="en-US" sz="2000" dirty="0" smtClean="0">
                <a:solidFill>
                  <a:schemeClr val="tx1"/>
                </a:solidFill>
              </a:rPr>
              <a:t>uperior scalability than SBR-2D-3D</a:t>
            </a:r>
            <a:r>
              <a:rPr lang="en-US" sz="2000" baseline="0" dirty="0" smtClean="0">
                <a:solidFill>
                  <a:schemeClr val="tx1"/>
                </a:solidFill>
              </a:rPr>
              <a:t> due  to </a:t>
            </a:r>
            <a:r>
              <a:rPr lang="en-US" sz="2000" dirty="0" smtClean="0">
                <a:solidFill>
                  <a:schemeClr val="tx1"/>
                </a:solidFill>
              </a:rPr>
              <a:t>less computation</a:t>
            </a:r>
            <a:r>
              <a:rPr lang="en-US" sz="2000" baseline="0" dirty="0" smtClean="0">
                <a:solidFill>
                  <a:schemeClr val="tx1"/>
                </a:solidFill>
              </a:rPr>
              <a:t> and</a:t>
            </a:r>
            <a:r>
              <a:rPr lang="en-US" sz="2000" dirty="0" smtClean="0">
                <a:solidFill>
                  <a:schemeClr val="tx1"/>
                </a:solidFill>
              </a:rPr>
              <a:t> memory cost: </a:t>
            </a:r>
            <a:endParaRPr lang="en-US" altLang="zh-CN" sz="2000" dirty="0" smtClean="0">
              <a:solidFill>
                <a:schemeClr val="tx1"/>
              </a:solidFill>
            </a:endParaRPr>
          </a:p>
          <a:p>
            <a:endParaRPr lang="en-US" sz="2000" dirty="0" smtClean="0">
              <a:solidFill>
                <a:schemeClr val="tx1"/>
              </a:solidFill>
            </a:endParaRPr>
          </a:p>
          <a:p>
            <a:r>
              <a:rPr lang="en-US" sz="1200" b="0" i="0" u="none" strike="noStrike" kern="1200" baseline="0" dirty="0" smtClean="0">
                <a:solidFill>
                  <a:schemeClr val="tx1"/>
                </a:solidFill>
                <a:latin typeface="+mn-lt"/>
                <a:ea typeface="+mn-ea"/>
                <a:cs typeface="+mn-cs"/>
              </a:rPr>
              <a:t>Unlike SBR-2D-SD, which need compute, save, or load the relative shape context features of all the sample views of the models in the target dataset, SBR-VC has less computation and memory cost. It only need calculate the shape context features of the selected candidate views for each model.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Therefore SBR-VC has superior scalability than SBR-2D-3D, thus it can be easily scaled to a large scale sketch-based 3D model retrieval application.</a:t>
            </a:r>
            <a:endParaRPr lang="en-US" sz="2000" dirty="0" smtClean="0">
              <a:solidFill>
                <a:schemeClr val="tx1"/>
              </a:solidFill>
            </a:endParaRPr>
          </a:p>
          <a:p>
            <a:endParaRPr lang="en-US" sz="2000" dirty="0" smtClean="0">
              <a:solidFill>
                <a:schemeClr val="tx1"/>
              </a:solidFill>
            </a:endParaRPr>
          </a:p>
          <a:p>
            <a:pPr lvl="1">
              <a:spcBef>
                <a:spcPts val="300"/>
              </a:spcBef>
              <a:spcAft>
                <a:spcPts val="300"/>
              </a:spcAft>
              <a:buFont typeface="Wingdings" pitchFamily="2" charset="2"/>
              <a:buNone/>
            </a:pPr>
            <a:endParaRPr lang="en-US" sz="1800" dirty="0" smtClean="0">
              <a:solidFill>
                <a:schemeClr val="tx1"/>
              </a:solidFill>
            </a:endParaRPr>
          </a:p>
          <a:p>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23</a:t>
            </a:fld>
            <a:endParaRPr lang="en-US"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smtClean="0">
                <a:cs typeface="Times New Roman" pitchFamily="18" charset="0"/>
              </a:rPr>
              <a:t>Notes: </a:t>
            </a:r>
            <a:r>
              <a:rPr lang="en-US" sz="1200" dirty="0" smtClean="0">
                <a:cs typeface="Times New Roman" pitchFamily="18" charset="0"/>
              </a:rPr>
              <a:t>Since these two slides are about the results of SHREC'13, we can show them, but we don't need to present them in details in this session because there will be a separate presentation for SHREC results. Following is</a:t>
            </a:r>
            <a:r>
              <a:rPr lang="en-US" sz="1200" baseline="0" dirty="0" smtClean="0">
                <a:cs typeface="Times New Roman" pitchFamily="18" charset="0"/>
              </a:rPr>
              <a:t> the detailed description, but you may ignore some parts. </a:t>
            </a:r>
            <a:endParaRPr lang="en-US" sz="1200" dirty="0" smtClean="0">
              <a:cs typeface="Times New Roman" pitchFamily="18"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dirty="0" smtClean="0">
              <a:cs typeface="Times New Roman" pitchFamily="18"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dirty="0" smtClean="0">
                <a:cs typeface="Times New Roman" pitchFamily="18" charset="0"/>
              </a:rPr>
              <a:t>SHREC’13 Sketch Track Benchmark is</a:t>
            </a:r>
            <a:r>
              <a:rPr lang="en-US" sz="1200" baseline="0" dirty="0" smtClean="0">
                <a:cs typeface="Times New Roman" pitchFamily="18" charset="0"/>
              </a:rPr>
              <a:t> for large scale retrieval. It is also divided into test and train datasets. We </a:t>
            </a:r>
            <a:r>
              <a:rPr lang="en-US" sz="1800" dirty="0" smtClean="0">
                <a:solidFill>
                  <a:schemeClr val="tx1"/>
                </a:solidFill>
              </a:rPr>
              <a:t>compare SBR-VC with the approaches in the SHRSC’13 Sketch Track.</a:t>
            </a:r>
          </a:p>
          <a:p>
            <a:endParaRPr lang="en-US" sz="1200" baseline="0" dirty="0" smtClean="0">
              <a:cs typeface="Times New Roman" pitchFamily="18" charset="0"/>
            </a:endParaRPr>
          </a:p>
          <a:p>
            <a:r>
              <a:rPr lang="en-US" sz="1200" b="0" i="0" u="none" strike="noStrike" kern="1200" baseline="0" dirty="0" smtClean="0">
                <a:solidFill>
                  <a:schemeClr val="tx1"/>
                </a:solidFill>
                <a:latin typeface="+mn-lt"/>
                <a:ea typeface="+mn-ea"/>
                <a:cs typeface="+mn-cs"/>
              </a:rPr>
              <a:t>The comparison results on the “Training”, “Testing”, and “Complete” benchmark datasets are shown in below figure and table (next slide).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SBR-VC, we tested different number of sampling points, denoted by NUM, such as 50 or 100. </a:t>
            </a:r>
          </a:p>
          <a:p>
            <a:r>
              <a:rPr lang="en-US" sz="1200" b="0" i="0" u="none" strike="noStrike" kern="1200" baseline="0" dirty="0" smtClean="0">
                <a:solidFill>
                  <a:schemeClr val="tx1"/>
                </a:solidFill>
                <a:latin typeface="+mn-lt"/>
                <a:ea typeface="+mn-ea"/>
                <a:cs typeface="+mn-cs"/>
              </a:rPr>
              <a:t>To accustom to the large-scale retrieval for efficiency consideration, we keep less representative views by setting alpha = 1/6 . We add the parameter settings into the algorithm name, such that SBR-VC-NUM-50 means the NUM is set to 50, and so on so forth.</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can be observed that: </a:t>
            </a:r>
            <a:endParaRPr lang="en-US" altLang="zh-CN" sz="1200" b="0" i="0" u="none" strike="noStrike" kern="1200" baseline="0" dirty="0" smtClean="0">
              <a:solidFill>
                <a:schemeClr val="tx1"/>
              </a:solidFill>
              <a:latin typeface="+mn-lt"/>
              <a:ea typeface="+mn-ea"/>
              <a:cs typeface="+mn-cs"/>
            </a:endParaRPr>
          </a:p>
          <a:p>
            <a:pPr lvl="1">
              <a:spcBef>
                <a:spcPts val="300"/>
              </a:spcBef>
              <a:spcAft>
                <a:spcPts val="300"/>
              </a:spcAft>
            </a:pPr>
            <a:r>
              <a:rPr lang="en-US" sz="1800" dirty="0" smtClean="0">
                <a:solidFill>
                  <a:schemeClr val="tx1"/>
                </a:solidFill>
              </a:rPr>
              <a:t>SBR-VC achieves much better accuracy than FDC and EFSD</a:t>
            </a:r>
          </a:p>
          <a:p>
            <a:pPr marL="457200" marR="0" lvl="1" indent="0" algn="l" defTabSz="914400" rtl="0" eaLnBrk="0" fontAlgn="base" latinLnBrk="0" hangingPunct="0">
              <a:lnSpc>
                <a:spcPct val="100000"/>
              </a:lnSpc>
              <a:spcBef>
                <a:spcPts val="300"/>
              </a:spcBef>
              <a:spcAft>
                <a:spcPts val="300"/>
              </a:spcAft>
              <a:buClrTx/>
              <a:buSzTx/>
              <a:buFontTx/>
              <a:buNone/>
              <a:tabLst/>
              <a:defRPr/>
            </a:pPr>
            <a:r>
              <a:rPr lang="en-US" sz="1800" dirty="0" smtClean="0">
                <a:solidFill>
                  <a:schemeClr val="tx1"/>
                </a:solidFill>
              </a:rPr>
              <a:t>SBR-VC_NUM_100</a:t>
            </a:r>
            <a:r>
              <a:rPr lang="en-US" sz="1800" baseline="0" dirty="0" smtClean="0">
                <a:solidFill>
                  <a:schemeClr val="tx1"/>
                </a:solidFill>
              </a:rPr>
              <a:t> has </a:t>
            </a:r>
            <a:r>
              <a:rPr lang="en-US" sz="1800" dirty="0" smtClean="0">
                <a:solidFill>
                  <a:schemeClr val="tx1"/>
                </a:solidFill>
              </a:rPr>
              <a:t>comparable efficiency as SBR-2D-3D_NUM_0,</a:t>
            </a:r>
            <a:r>
              <a:rPr lang="en-US" sz="1800" baseline="0" dirty="0" smtClean="0">
                <a:solidFill>
                  <a:schemeClr val="tx1"/>
                </a:solidFill>
              </a:rPr>
              <a:t> while it achieves</a:t>
            </a:r>
            <a:r>
              <a:rPr lang="en-US" sz="1800" dirty="0" smtClean="0">
                <a:solidFill>
                  <a:schemeClr val="tx1"/>
                </a:solidFill>
              </a:rPr>
              <a:t> superior performance,</a:t>
            </a:r>
            <a:r>
              <a:rPr lang="en-US" sz="1800" baseline="0" dirty="0" smtClean="0">
                <a:solidFill>
                  <a:schemeClr val="tx1"/>
                </a:solidFill>
              </a:rPr>
              <a:t> </a:t>
            </a:r>
            <a:r>
              <a:rPr lang="en-US" sz="1800" dirty="0" smtClean="0">
                <a:solidFill>
                  <a:schemeClr val="tx1"/>
                </a:solidFill>
              </a:rPr>
              <a:t>e.g., the </a:t>
            </a:r>
            <a:r>
              <a:rPr lang="en-US" sz="1500" dirty="0" smtClean="0"/>
              <a:t>NN, FT, ST, E</a:t>
            </a:r>
            <a:r>
              <a:rPr lang="zh-CN" altLang="en-US" sz="1500" dirty="0" smtClean="0"/>
              <a:t> </a:t>
            </a:r>
            <a:r>
              <a:rPr lang="en-US" sz="1500" dirty="0" smtClean="0"/>
              <a:t>and DCG performance increases are: 21.1%, 22.8%, 19.2%, 14.9% and 6.1% </a:t>
            </a:r>
            <a:endParaRPr lang="en-US" sz="1500" dirty="0" smtClean="0">
              <a:solidFill>
                <a:schemeClr val="tx1"/>
              </a:solidFill>
            </a:endParaRPr>
          </a:p>
          <a:p>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24</a:t>
            </a:fld>
            <a:endParaRPr lang="en-US" altLang="zh-C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000" dirty="0" smtClean="0"/>
              <a:t>It</a:t>
            </a:r>
            <a:r>
              <a:rPr lang="en-US" sz="2000" baseline="0" dirty="0" smtClean="0"/>
              <a:t> is noticed that a</a:t>
            </a:r>
            <a:r>
              <a:rPr lang="en-US" sz="2000" dirty="0" smtClean="0"/>
              <a:t>ll the retrieval performance values are not high.</a:t>
            </a:r>
            <a:r>
              <a:rPr lang="en-US" sz="2000" baseline="0" dirty="0" smtClean="0"/>
              <a:t> This is </a:t>
            </a:r>
            <a:r>
              <a:rPr lang="en-US" sz="1200" b="0" i="0" u="none" strike="noStrike" kern="1200" baseline="0" dirty="0" smtClean="0">
                <a:solidFill>
                  <a:schemeClr val="tx1"/>
                </a:solidFill>
                <a:latin typeface="+mn-lt"/>
                <a:ea typeface="+mn-ea"/>
                <a:cs typeface="+mn-cs"/>
              </a:rPr>
              <a:t>mainly because of the </a:t>
            </a:r>
            <a:endParaRPr lang="en-US" sz="2000" dirty="0" smtClean="0"/>
          </a:p>
          <a:p>
            <a:pPr lvl="1"/>
            <a:r>
              <a:rPr lang="en-US" sz="1800" i="1" dirty="0" smtClean="0">
                <a:solidFill>
                  <a:schemeClr val="tx1"/>
                </a:solidFill>
              </a:rPr>
              <a:t>Challenging </a:t>
            </a:r>
            <a:r>
              <a:rPr lang="en-US" sz="1800" dirty="0" smtClean="0">
                <a:solidFill>
                  <a:schemeClr val="tx1"/>
                </a:solidFill>
              </a:rPr>
              <a:t>benchmark</a:t>
            </a:r>
          </a:p>
          <a:p>
            <a:pPr lvl="2">
              <a:buFont typeface="Wingdings" pitchFamily="2" charset="2"/>
              <a:buChar char="Ø"/>
            </a:pPr>
            <a:r>
              <a:rPr lang="en-US" sz="1600" i="1" dirty="0" smtClean="0">
                <a:solidFill>
                  <a:schemeClr val="tx1"/>
                </a:solidFill>
              </a:rPr>
              <a:t>A</a:t>
            </a:r>
            <a:r>
              <a:rPr lang="en-US" sz="1600" dirty="0" smtClean="0"/>
              <a:t> lot of variations exist in the sketches</a:t>
            </a:r>
          </a:p>
          <a:p>
            <a:pPr lvl="2">
              <a:buFont typeface="Wingdings" pitchFamily="2" charset="2"/>
              <a:buChar char="Ø"/>
            </a:pPr>
            <a:r>
              <a:rPr lang="en-US" sz="1600" dirty="0" smtClean="0"/>
              <a:t>Many target classes only contain few models</a:t>
            </a:r>
          </a:p>
          <a:p>
            <a:pPr lvl="2">
              <a:buFont typeface="Wingdings" pitchFamily="2" charset="2"/>
              <a:buChar char="Ø"/>
            </a:pPr>
            <a:r>
              <a:rPr lang="en-US" sz="1600" dirty="0" smtClean="0"/>
              <a:t>Accurately retrieving those classes of models is difficult and the performance evaluation values on these classes are usually much lower, especially on NN, FT, and ST values.</a:t>
            </a:r>
          </a:p>
          <a:p>
            <a:pPr lvl="2">
              <a:buFont typeface="Wingdings" pitchFamily="2" charset="2"/>
              <a:buNone/>
            </a:pPr>
            <a:endParaRPr lang="en-US" sz="1600" dirty="0" smtClean="0"/>
          </a:p>
          <a:p>
            <a:r>
              <a:rPr lang="en-US" sz="2000" dirty="0" smtClean="0"/>
              <a:t>Even though, SBR-VC still shows its superior performance compared to other state-of-the-art approaches, such as SBR-2D-3D, FDC, and EFSD. This also demonstrates the robustness of our approach.</a:t>
            </a:r>
            <a:endParaRPr lang="en-US" sz="2000" dirty="0"/>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25</a:t>
            </a:fld>
            <a:endParaRPr lang="en-US"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26</a:t>
            </a:fld>
            <a:endParaRPr lang="en-US" altLang="zh-CN"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000" b="1" dirty="0" smtClean="0"/>
              <a:t>Conclusion: </a:t>
            </a:r>
            <a:r>
              <a:rPr lang="en-US" sz="2000" dirty="0" smtClean="0"/>
              <a:t>We have presented a sketch-based 3D model retrieval algorithm by </a:t>
            </a:r>
            <a:r>
              <a:rPr lang="en-US" sz="2000" i="1" dirty="0" smtClean="0"/>
              <a:t>first clustering </a:t>
            </a:r>
            <a:r>
              <a:rPr lang="en-US" sz="2000" dirty="0" smtClean="0"/>
              <a:t>the sampled views of a 3D model into </a:t>
            </a:r>
            <a:r>
              <a:rPr lang="en-US" sz="2000" i="1" dirty="0" smtClean="0"/>
              <a:t>adaptively specified number </a:t>
            </a:r>
            <a:r>
              <a:rPr lang="en-US" sz="2000" dirty="0" smtClean="0"/>
              <a:t>of representative feature views and then employing </a:t>
            </a:r>
            <a:r>
              <a:rPr lang="en-US" sz="2000" i="1" dirty="0" smtClean="0"/>
              <a:t>shape context matching </a:t>
            </a:r>
            <a:r>
              <a:rPr lang="en-US" sz="2000" dirty="0" smtClean="0"/>
              <a:t>to compare the sketch with each representative feature view</a:t>
            </a:r>
          </a:p>
          <a:p>
            <a:endParaRPr lang="en-US" sz="2000" dirty="0" smtClean="0"/>
          </a:p>
          <a:p>
            <a:r>
              <a:rPr lang="en-US" sz="2000" b="1" dirty="0" smtClean="0"/>
              <a:t>Our contributions can</a:t>
            </a:r>
            <a:r>
              <a:rPr lang="en-US" sz="2000" b="1" baseline="0" dirty="0" smtClean="0"/>
              <a:t> be summarized as follows</a:t>
            </a:r>
            <a:r>
              <a:rPr lang="en-US" sz="2000" b="1" dirty="0" smtClean="0"/>
              <a:t>: </a:t>
            </a:r>
          </a:p>
          <a:p>
            <a:pPr lvl="1"/>
            <a:r>
              <a:rPr lang="en-US" sz="1800" dirty="0" smtClean="0">
                <a:solidFill>
                  <a:schemeClr val="tx1"/>
                </a:solidFill>
              </a:rPr>
              <a:t>Firstly,</a:t>
            </a:r>
            <a:r>
              <a:rPr lang="en-US" sz="1800" baseline="0" dirty="0" smtClean="0">
                <a:solidFill>
                  <a:schemeClr val="tx1"/>
                </a:solidFill>
              </a:rPr>
              <a:t> </a:t>
            </a:r>
            <a:r>
              <a:rPr lang="en-US" sz="1800" dirty="0" smtClean="0">
                <a:solidFill>
                  <a:schemeClr val="tx1"/>
                </a:solidFill>
              </a:rPr>
              <a:t>we quantitatively study and formulate the visual complexity analysis of a 3D model problem. Based on this, we propose a reasonable and effective 3D visual complexity metric by measuring the information theory-related viewpoint entropy.</a:t>
            </a:r>
          </a:p>
          <a:p>
            <a:pPr lvl="1"/>
            <a:endParaRPr lang="en-US" sz="1800" dirty="0" smtClean="0">
              <a:solidFill>
                <a:schemeClr val="tx1"/>
              </a:solidFill>
            </a:endParaRPr>
          </a:p>
          <a:p>
            <a:pPr lvl="1"/>
            <a:r>
              <a:rPr lang="en-US" sz="1800" dirty="0" smtClean="0">
                <a:solidFill>
                  <a:schemeClr val="tx1"/>
                </a:solidFill>
              </a:rPr>
              <a:t>Secondly,</a:t>
            </a:r>
            <a:r>
              <a:rPr lang="en-US" sz="1800" baseline="0" dirty="0" smtClean="0">
                <a:solidFill>
                  <a:schemeClr val="tx1"/>
                </a:solidFill>
              </a:rPr>
              <a:t> o</a:t>
            </a:r>
            <a:r>
              <a:rPr lang="en-US" sz="1800" dirty="0" smtClean="0">
                <a:solidFill>
                  <a:schemeClr val="tx1"/>
                </a:solidFill>
              </a:rPr>
              <a:t>ur proposed approach shows promising application potential for sketch-based 3D model retrieval. The 3D visual complexity metric has been successfully applied to adaptively decide the number of representative views for each 3D model. By a set of comparative experiments on two latest sketch-based 3D model retrieval benchmarks, the outperforming performance of our approach have been demonstrated.</a:t>
            </a:r>
          </a:p>
          <a:p>
            <a:pPr lvl="1"/>
            <a:endParaRPr lang="en-US" sz="1800" dirty="0" smtClean="0">
              <a:solidFill>
                <a:schemeClr val="tx1"/>
              </a:solidFill>
            </a:endParaRPr>
          </a:p>
          <a:p>
            <a:pPr lvl="1"/>
            <a:r>
              <a:rPr lang="en-US" sz="1800" dirty="0" smtClean="0">
                <a:solidFill>
                  <a:schemeClr val="tx1"/>
                </a:solidFill>
              </a:rPr>
              <a:t>Thirdly,</a:t>
            </a:r>
            <a:r>
              <a:rPr lang="en-US" sz="1800" baseline="0" dirty="0" smtClean="0">
                <a:solidFill>
                  <a:schemeClr val="tx1"/>
                </a:solidFill>
              </a:rPr>
              <a:t> o</a:t>
            </a:r>
            <a:r>
              <a:rPr lang="en-US" sz="1800" dirty="0" smtClean="0">
                <a:solidFill>
                  <a:schemeClr val="tx1"/>
                </a:solidFill>
              </a:rPr>
              <a:t>ur work provide a path for view clustering-based 3D model retrieval. It is will also helpful for the research in visual complexity estimation of a 3D model.</a:t>
            </a:r>
            <a:endParaRPr lang="en-US" altLang="zh-CN" sz="1800" dirty="0">
              <a:solidFill>
                <a:schemeClr val="tx1"/>
              </a:solidFill>
            </a:endParaRPr>
          </a:p>
        </p:txBody>
      </p:sp>
      <p:sp>
        <p:nvSpPr>
          <p:cNvPr id="128003" name="Slide Number Placeholder 3"/>
          <p:cNvSpPr>
            <a:spLocks noGrp="1"/>
          </p:cNvSpPr>
          <p:nvPr>
            <p:ph type="sldNum" sz="quarter" idx="5"/>
          </p:nvPr>
        </p:nvSpPr>
        <p:spPr bwMode="auto">
          <a:ln>
            <a:miter lim="800000"/>
            <a:headEnd/>
            <a:tailEnd/>
          </a:ln>
        </p:spPr>
        <p:txBody>
          <a:bodyPr/>
          <a:lstStyle/>
          <a:p>
            <a:pPr>
              <a:defRPr/>
            </a:pPr>
            <a:fld id="{91087635-F456-449F-AD9C-76B167EA5E24}" type="slidenum">
              <a:rPr lang="zh-CN" altLang="en-US" smtClean="0"/>
              <a:pPr>
                <a:defRPr/>
              </a:pPr>
              <a:t>27</a:t>
            </a:fld>
            <a:endParaRPr lang="en-US" altLang="zh-CN"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800"/>
              </a:spcBef>
              <a:spcAft>
                <a:spcPts val="1200"/>
              </a:spcAft>
            </a:pPr>
            <a:r>
              <a:rPr lang="en-US" sz="2400" dirty="0" smtClean="0"/>
              <a:t>Experiments on small-scale and large-scale benchmarks have demonstrated the effectiveness of SBR-VC:</a:t>
            </a:r>
          </a:p>
          <a:p>
            <a:pPr lvl="1">
              <a:spcBef>
                <a:spcPts val="800"/>
              </a:spcBef>
              <a:spcAft>
                <a:spcPts val="1200"/>
              </a:spcAft>
            </a:pPr>
            <a:r>
              <a:rPr lang="en-US" sz="2000" dirty="0" smtClean="0">
                <a:solidFill>
                  <a:schemeClr val="tx1"/>
                </a:solidFill>
              </a:rPr>
              <a:t>It achieves</a:t>
            </a:r>
            <a:r>
              <a:rPr lang="en-US" sz="2000" baseline="0" dirty="0" smtClean="0">
                <a:solidFill>
                  <a:schemeClr val="tx1"/>
                </a:solidFill>
              </a:rPr>
              <a:t> b</a:t>
            </a:r>
            <a:r>
              <a:rPr lang="en-US" sz="2000" dirty="0" smtClean="0">
                <a:solidFill>
                  <a:schemeClr val="tx1"/>
                </a:solidFill>
              </a:rPr>
              <a:t>etter</a:t>
            </a:r>
            <a:r>
              <a:rPr lang="en-US" sz="2000" baseline="0" dirty="0" smtClean="0">
                <a:solidFill>
                  <a:schemeClr val="tx1"/>
                </a:solidFill>
              </a:rPr>
              <a:t> </a:t>
            </a:r>
            <a:r>
              <a:rPr lang="en-US" sz="2000" dirty="0" smtClean="0">
                <a:solidFill>
                  <a:schemeClr val="tx1"/>
                </a:solidFill>
              </a:rPr>
              <a:t>performance than BOF-SBR, HOG-DTF, FDC, and EFSD</a:t>
            </a:r>
          </a:p>
          <a:p>
            <a:pPr lvl="1">
              <a:spcBef>
                <a:spcPts val="800"/>
              </a:spcBef>
              <a:spcAft>
                <a:spcPts val="1200"/>
              </a:spcAft>
            </a:pPr>
            <a:r>
              <a:rPr lang="en-US" sz="2000" dirty="0" smtClean="0">
                <a:solidFill>
                  <a:schemeClr val="tx1"/>
                </a:solidFill>
              </a:rPr>
              <a:t>It is comparable to SBR-2D-3D </a:t>
            </a:r>
            <a:r>
              <a:rPr lang="en-US" sz="1200" b="0" i="0" u="none" strike="noStrike" kern="1200" baseline="0" dirty="0" smtClean="0">
                <a:solidFill>
                  <a:schemeClr val="tx1"/>
                </a:solidFill>
                <a:latin typeface="+mn-lt"/>
                <a:ea typeface="+mn-ea"/>
                <a:cs typeface="+mn-cs"/>
              </a:rPr>
              <a:t>in terms of both overall performance and scalability robustness</a:t>
            </a:r>
          </a:p>
          <a:p>
            <a:pPr lvl="1">
              <a:spcBef>
                <a:spcPts val="800"/>
              </a:spcBef>
              <a:spcAft>
                <a:spcPts val="1200"/>
              </a:spcAft>
            </a:pPr>
            <a:r>
              <a:rPr lang="en-US" sz="2000" dirty="0" smtClean="0">
                <a:solidFill>
                  <a:schemeClr val="tx1"/>
                </a:solidFill>
              </a:rPr>
              <a:t>However, the viewpoint entropy-based approach of SBR-VC is simpler and more efficient. </a:t>
            </a:r>
            <a:r>
              <a:rPr lang="en-US" sz="1200" b="0" i="0" u="none" strike="noStrike" kern="1200" baseline="0" dirty="0" smtClean="0">
                <a:solidFill>
                  <a:schemeClr val="tx1"/>
                </a:solidFill>
                <a:latin typeface="+mn-lt"/>
                <a:ea typeface="+mn-ea"/>
                <a:cs typeface="+mn-cs"/>
              </a:rPr>
              <a:t>Thus, our proposed approach has achieved similar accuracy as the 2D-3D alignment by adaptive view clustering utilizing the viewpoint entropy distribution and 3D visual complexity analysis.</a:t>
            </a:r>
            <a:endParaRPr lang="en-US" sz="3600" dirty="0" smtClean="0">
              <a:solidFill>
                <a:schemeClr val="tx1"/>
              </a:solidFill>
            </a:endParaRPr>
          </a:p>
          <a:p>
            <a:pPr lvl="1">
              <a:spcBef>
                <a:spcPts val="800"/>
              </a:spcBef>
              <a:spcAft>
                <a:spcPts val="1200"/>
              </a:spcAft>
            </a:pPr>
            <a:endParaRPr lang="en-US" altLang="zh-CN" sz="2000" dirty="0" smtClean="0">
              <a:solidFill>
                <a:schemeClr val="tx1"/>
              </a:solidFill>
            </a:endParaRPr>
          </a:p>
          <a:p>
            <a:pPr>
              <a:spcBef>
                <a:spcPts val="800"/>
              </a:spcBef>
              <a:spcAft>
                <a:spcPts val="1200"/>
              </a:spcAft>
            </a:pPr>
            <a:r>
              <a:rPr lang="en-US" sz="2400" b="0" dirty="0" smtClean="0"/>
              <a:t>As</a:t>
            </a:r>
            <a:r>
              <a:rPr lang="en-US" sz="2400" b="0" baseline="0" dirty="0" smtClean="0"/>
              <a:t> f</a:t>
            </a:r>
            <a:r>
              <a:rPr lang="en-US" sz="2400" b="0" dirty="0" smtClean="0"/>
              <a:t>uture work</a:t>
            </a:r>
            <a:r>
              <a:rPr lang="en-US" sz="2400" b="0" dirty="0" smtClean="0">
                <a:solidFill>
                  <a:schemeClr val="tx1"/>
                </a:solidFill>
              </a:rPr>
              <a:t>, we plan</a:t>
            </a:r>
            <a:r>
              <a:rPr lang="en-US" sz="2400" b="0" baseline="0" dirty="0" smtClean="0">
                <a:solidFill>
                  <a:schemeClr val="tx1"/>
                </a:solidFill>
              </a:rPr>
              <a:t> to </a:t>
            </a:r>
          </a:p>
          <a:p>
            <a:pPr>
              <a:spcBef>
                <a:spcPts val="800"/>
              </a:spcBef>
              <a:spcAft>
                <a:spcPts val="1200"/>
              </a:spcAft>
            </a:pPr>
            <a:r>
              <a:rPr lang="en-US" sz="2400" b="0" baseline="0" dirty="0" smtClean="0">
                <a:solidFill>
                  <a:schemeClr val="tx1"/>
                </a:solidFill>
              </a:rPr>
              <a:t>         a</a:t>
            </a:r>
            <a:r>
              <a:rPr lang="en-US" sz="2000" b="0" dirty="0" smtClean="0">
                <a:solidFill>
                  <a:schemeClr val="tx1"/>
                </a:solidFill>
              </a:rPr>
              <a:t>ssign different number of representative views to the models even within one class based on their complexity values</a:t>
            </a:r>
          </a:p>
          <a:p>
            <a:pPr lvl="1">
              <a:spcBef>
                <a:spcPts val="800"/>
              </a:spcBef>
              <a:spcAft>
                <a:spcPts val="1200"/>
              </a:spcAft>
            </a:pPr>
            <a:endParaRPr lang="en-US" sz="2000" b="0" dirty="0" smtClean="0">
              <a:solidFill>
                <a:schemeClr val="tx1"/>
              </a:solidFill>
            </a:endParaRPr>
          </a:p>
          <a:p>
            <a:pPr lvl="1">
              <a:spcBef>
                <a:spcPts val="800"/>
              </a:spcBef>
              <a:spcAft>
                <a:spcPts val="1200"/>
              </a:spcAft>
            </a:pPr>
            <a:r>
              <a:rPr lang="en-US" sz="2000" b="0" dirty="0" smtClean="0">
                <a:solidFill>
                  <a:schemeClr val="tx1"/>
                </a:solidFill>
              </a:rPr>
              <a:t>We also plan to apply our 3D visual complexity metric into other related applications.</a:t>
            </a:r>
            <a:endParaRPr lang="en-US" altLang="zh-CN" sz="2000" b="0" dirty="0" smtClean="0">
              <a:solidFill>
                <a:schemeClr val="tx1"/>
              </a:solidFill>
            </a:endParaRPr>
          </a:p>
          <a:p>
            <a:pPr eaLnBrk="1" hangingPunct="1">
              <a:spcBef>
                <a:spcPct val="0"/>
              </a:spcBef>
            </a:pPr>
            <a:endParaRPr lang="zh-CN" altLang="en-US" b="0" dirty="0" smtClean="0"/>
          </a:p>
        </p:txBody>
      </p:sp>
      <p:sp>
        <p:nvSpPr>
          <p:cNvPr id="128003" name="Slide Number Placeholder 3"/>
          <p:cNvSpPr>
            <a:spLocks noGrp="1"/>
          </p:cNvSpPr>
          <p:nvPr>
            <p:ph type="sldNum" sz="quarter" idx="5"/>
          </p:nvPr>
        </p:nvSpPr>
        <p:spPr bwMode="auto">
          <a:ln>
            <a:miter lim="800000"/>
            <a:headEnd/>
            <a:tailEnd/>
          </a:ln>
        </p:spPr>
        <p:txBody>
          <a:bodyPr/>
          <a:lstStyle/>
          <a:p>
            <a:pPr>
              <a:defRPr/>
            </a:pPr>
            <a:fld id="{91087635-F456-449F-AD9C-76B167EA5E24}" type="slidenum">
              <a:rPr lang="zh-CN" altLang="en-US" smtClean="0"/>
              <a:pPr>
                <a:defRPr/>
              </a:pPr>
              <a:t>28</a:t>
            </a:fld>
            <a:endParaRPr lang="en-US" altLang="zh-CN"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smtClean="0"/>
              <a:t>We would like</a:t>
            </a:r>
            <a:r>
              <a:rPr lang="en-US" altLang="zh-CN" baseline="0" dirty="0" smtClean="0"/>
              <a:t> to thank the supporting </a:t>
            </a:r>
            <a:r>
              <a:rPr lang="en-US" altLang="zh-CN" baseline="0" dirty="0" err="1" smtClean="0"/>
              <a:t>fundings</a:t>
            </a:r>
            <a:r>
              <a:rPr lang="en-US" altLang="zh-CN" baseline="0" dirty="0" smtClean="0"/>
              <a:t> to Dr. Yijuan Lu, as follows. </a:t>
            </a:r>
            <a:endParaRPr lang="zh-CN" altLang="en-US" dirty="0" smtClean="0"/>
          </a:p>
        </p:txBody>
      </p:sp>
      <p:sp>
        <p:nvSpPr>
          <p:cNvPr id="128003" name="Slide Number Placeholder 3"/>
          <p:cNvSpPr>
            <a:spLocks noGrp="1"/>
          </p:cNvSpPr>
          <p:nvPr>
            <p:ph type="sldNum" sz="quarter" idx="5"/>
          </p:nvPr>
        </p:nvSpPr>
        <p:spPr bwMode="auto">
          <a:ln>
            <a:miter lim="800000"/>
            <a:headEnd/>
            <a:tailEnd/>
          </a:ln>
        </p:spPr>
        <p:txBody>
          <a:bodyPr/>
          <a:lstStyle/>
          <a:p>
            <a:pPr>
              <a:defRPr/>
            </a:pPr>
            <a:fld id="{91087635-F456-449F-AD9C-76B167EA5E24}" type="slidenum">
              <a:rPr lang="zh-CN" altLang="en-US" smtClean="0"/>
              <a:pPr>
                <a:defRPr/>
              </a:pPr>
              <a:t>29</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cs typeface="Times New Roman" pitchFamily="18" charset="0"/>
              </a:rPr>
              <a:t>Sketch-based 3D model retrieval (SBR) </a:t>
            </a:r>
            <a:r>
              <a:rPr lang="en-US" sz="1200" dirty="0" smtClean="0">
                <a:cs typeface="Times New Roman" pitchFamily="18" charset="0"/>
              </a:rPr>
              <a:t>is to retrieve relevant 3D models using sketch(</a:t>
            </a:r>
            <a:r>
              <a:rPr lang="en-US" sz="1200" dirty="0" err="1" smtClean="0">
                <a:cs typeface="Times New Roman" pitchFamily="18" charset="0"/>
              </a:rPr>
              <a:t>es</a:t>
            </a:r>
            <a:r>
              <a:rPr lang="en-US" sz="1200" dirty="0" smtClean="0">
                <a:cs typeface="Times New Roman" pitchFamily="18" charset="0"/>
              </a:rPr>
              <a:t>) as input.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SBR is an intuitive and easy way for users to search for relevant 3D models. </a:t>
            </a:r>
          </a:p>
          <a:p>
            <a:r>
              <a:rPr lang="en-US" sz="1200" b="0" i="0" u="none" strike="noStrike" kern="1200" baseline="0" dirty="0" smtClean="0">
                <a:solidFill>
                  <a:schemeClr val="tx1"/>
                </a:solidFill>
                <a:latin typeface="+mn-lt"/>
                <a:ea typeface="+mn-ea"/>
                <a:cs typeface="+mn-cs"/>
              </a:rPr>
              <a:t>This is mainly because sketches are more human-friendly and people are more accustomed to “sketching” their ideas using a set of sketches.</a:t>
            </a:r>
          </a:p>
          <a:p>
            <a:endParaRPr lang="en-US"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It is also useful for related applications such as sketch-based 3D modeling and recognition.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Recently, quite a few sketch-based 3D model retrieval algorithms have been proposed. </a:t>
            </a:r>
          </a:p>
          <a:p>
            <a:r>
              <a:rPr lang="en-US" sz="1200" b="0" i="0" u="none" strike="noStrike" kern="1200" baseline="0" dirty="0" smtClean="0">
                <a:solidFill>
                  <a:schemeClr val="tx1"/>
                </a:solidFill>
                <a:latin typeface="+mn-lt"/>
                <a:ea typeface="+mn-ea"/>
                <a:cs typeface="+mn-cs"/>
              </a:rPr>
              <a:t>However, most of the available algorithms compare the 2D sketch query with a fixed number of predefined sample views of each 3D model, no</a:t>
            </a:r>
          </a:p>
          <a:p>
            <a:r>
              <a:rPr lang="en-US" sz="1200" b="0" i="0" u="none" strike="noStrike" kern="1200" baseline="0" dirty="0" smtClean="0">
                <a:solidFill>
                  <a:schemeClr val="tx1"/>
                </a:solidFill>
                <a:latin typeface="+mn-lt"/>
                <a:ea typeface="+mn-ea"/>
                <a:cs typeface="+mn-cs"/>
              </a:rPr>
              <a:t>matter how complex the model is.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example, </a:t>
            </a:r>
            <a:r>
              <a:rPr lang="en-US" sz="1200" b="0" i="0" u="none" strike="noStrike" kern="1200" baseline="0" dirty="0" err="1" smtClean="0">
                <a:solidFill>
                  <a:schemeClr val="tx1"/>
                </a:solidFill>
                <a:latin typeface="+mn-lt"/>
                <a:ea typeface="+mn-ea"/>
                <a:cs typeface="+mn-cs"/>
              </a:rPr>
              <a:t>Funkhouser</a:t>
            </a:r>
            <a:r>
              <a:rPr lang="en-US" sz="1200" b="0" i="0" u="none" strike="noStrike" kern="1200" baseline="0" dirty="0" smtClean="0">
                <a:solidFill>
                  <a:schemeClr val="tx1"/>
                </a:solidFill>
                <a:latin typeface="+mn-lt"/>
                <a:ea typeface="+mn-ea"/>
                <a:cs typeface="+mn-cs"/>
              </a:rPr>
              <a:t> et al. [FMK03] compared a sketch with 13 sample views for each model; </a:t>
            </a:r>
          </a:p>
          <a:p>
            <a:r>
              <a:rPr lang="en-US" sz="1200" b="0" i="0" u="none" strike="noStrike" kern="1200" baseline="0" dirty="0" smtClean="0">
                <a:solidFill>
                  <a:schemeClr val="tx1"/>
                </a:solidFill>
                <a:latin typeface="+mn-lt"/>
                <a:ea typeface="+mn-ea"/>
                <a:cs typeface="+mn-cs"/>
              </a:rPr>
              <a:t>Both Kanai [Kan08] and Yoon et al. [YSSK10] adopted the 14 sample views approach.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However, these sampling strategies have some limitations. They do not consider the complexities of different models, thus cannot guarantee that the extracted sample views are representative enough to depict a 3D model.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fact, there is no need to sample and compare 13 or 14 views for a simple model, such as a sphere or a cube, while more views should be sampled</a:t>
            </a:r>
          </a:p>
          <a:p>
            <a:r>
              <a:rPr lang="en-US" sz="1200" b="0" i="0" u="none" strike="noStrike" kern="1200" baseline="0" dirty="0" smtClean="0">
                <a:solidFill>
                  <a:schemeClr val="tx1"/>
                </a:solidFill>
                <a:latin typeface="+mn-lt"/>
                <a:ea typeface="+mn-ea"/>
                <a:cs typeface="+mn-cs"/>
              </a:rPr>
              <a:t>for a complicated model. Therefore, an adaptive sampling strategy is needed.</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zh-CN" altLang="en-US" dirty="0" smtClean="0"/>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3</a:t>
            </a:fld>
            <a:endParaRPr lang="en-US" altLang="zh-CN"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all,</a:t>
            </a:r>
            <a:r>
              <a:rPr lang="en-US" baseline="0" dirty="0" smtClean="0"/>
              <a:t> thanks for your attention. </a:t>
            </a:r>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30</a:t>
            </a:fld>
            <a:endParaRPr lang="en-US" altLang="zh-CN"/>
          </a:p>
        </p:txBody>
      </p:sp>
    </p:spTree>
    <p:extLst>
      <p:ext uri="{BB962C8B-B14F-4D97-AF65-F5344CB8AC3E}">
        <p14:creationId xmlns:p14="http://schemas.microsoft.com/office/powerpoint/2010/main" val="353654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marR="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lang="en-US" sz="2000" b="1" dirty="0" smtClean="0">
                <a:latin typeface="+mn-lt"/>
              </a:rPr>
              <a:t>The Basic idea is that: </a:t>
            </a:r>
            <a:r>
              <a:rPr lang="en-US" sz="2000" dirty="0" smtClean="0">
                <a:latin typeface="+mn-lt"/>
              </a:rPr>
              <a:t>3D models often differ in their visual complexities, thus there is no need to sample the same number of views to represent each model. We</a:t>
            </a:r>
            <a:r>
              <a:rPr lang="en-US" sz="2000" baseline="0" dirty="0" smtClean="0">
                <a:latin typeface="+mn-lt"/>
              </a:rPr>
              <a:t> </a:t>
            </a:r>
            <a:r>
              <a:rPr lang="en-US" sz="1200" dirty="0" smtClean="0">
                <a:latin typeface="+mn-lt"/>
              </a:rPr>
              <a:t>sample different number of representative views according to the visual complexity of a 3D model </a:t>
            </a:r>
            <a:endParaRPr lang="en-US" b="1" dirty="0" smtClean="0">
              <a:solidFill>
                <a:schemeClr val="tx2"/>
              </a:solidFill>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r>
              <a:rPr lang="en-US" sz="1200" b="1" dirty="0" smtClean="0">
                <a:latin typeface="+mn-lt"/>
                <a:ea typeface="ＭＳ Ｐゴシック" pitchFamily="34" charset="-128"/>
              </a:rPr>
              <a:t>SBR-VC: </a:t>
            </a:r>
            <a:r>
              <a:rPr lang="en-US" sz="1200" b="0" dirty="0" smtClean="0">
                <a:latin typeface="+mn-lt"/>
                <a:ea typeface="ＭＳ Ｐゴシック" pitchFamily="34" charset="-128"/>
              </a:rPr>
              <a:t>we</a:t>
            </a:r>
            <a:r>
              <a:rPr lang="en-US" sz="1200" b="1" baseline="0" dirty="0" smtClean="0">
                <a:latin typeface="+mn-lt"/>
                <a:ea typeface="ＭＳ Ｐゴシック" pitchFamily="34" charset="-128"/>
              </a:rPr>
              <a:t> </a:t>
            </a:r>
            <a:r>
              <a:rPr lang="en-US" sz="1200" b="0" baseline="0" dirty="0" smtClean="0">
                <a:latin typeface="+mn-lt"/>
                <a:ea typeface="ＭＳ Ｐゴシック" pitchFamily="34" charset="-128"/>
              </a:rPr>
              <a:t>propose</a:t>
            </a:r>
            <a:r>
              <a:rPr lang="en-US" sz="1200" b="1" baseline="0" dirty="0" smtClean="0">
                <a:latin typeface="+mn-lt"/>
                <a:ea typeface="ＭＳ Ｐゴシック" pitchFamily="34" charset="-128"/>
              </a:rPr>
              <a:t> </a:t>
            </a:r>
            <a:r>
              <a:rPr lang="en-US" dirty="0" smtClean="0">
                <a:latin typeface="+mn-lt"/>
              </a:rPr>
              <a:t>a Sketch-Based Retrieval algorithm based on adaptive </a:t>
            </a:r>
            <a:r>
              <a:rPr lang="en-US" b="1" dirty="0" smtClean="0">
                <a:latin typeface="+mn-lt"/>
              </a:rPr>
              <a:t>V</a:t>
            </a:r>
            <a:r>
              <a:rPr lang="en-US" dirty="0" smtClean="0">
                <a:latin typeface="+mn-lt"/>
              </a:rPr>
              <a:t>iew </a:t>
            </a:r>
            <a:r>
              <a:rPr lang="en-US" b="1" dirty="0" smtClean="0">
                <a:latin typeface="+mn-lt"/>
              </a:rPr>
              <a:t>C</a:t>
            </a:r>
            <a:r>
              <a:rPr lang="en-US" dirty="0" smtClean="0">
                <a:latin typeface="+mn-lt"/>
              </a:rPr>
              <a:t>lustering </a:t>
            </a:r>
            <a:r>
              <a:rPr lang="en-US" sz="1200" dirty="0" smtClean="0">
                <a:latin typeface="+mn-lt"/>
              </a:rPr>
              <a:t>by utilizing viewpoint entropy distribution</a:t>
            </a:r>
            <a:r>
              <a:rPr lang="en-US" dirty="0" smtClean="0">
                <a:latin typeface="+mn-lt"/>
              </a:rPr>
              <a:t>, named </a:t>
            </a:r>
            <a:r>
              <a:rPr lang="en-US" b="1" dirty="0" smtClean="0">
                <a:latin typeface="+mn-lt"/>
              </a:rPr>
              <a:t>SBR-VC</a:t>
            </a:r>
            <a:r>
              <a:rPr lang="en-US" dirty="0" smtClean="0">
                <a:latin typeface="+mn-lt"/>
              </a:rPr>
              <a:t>.</a:t>
            </a:r>
            <a:endParaRPr lang="en-US" b="1" dirty="0" smtClean="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r>
              <a:rPr lang="en-US" b="1" dirty="0" smtClean="0">
                <a:latin typeface="+mn-lt"/>
                <a:ea typeface="ＭＳ Ｐゴシック" pitchFamily="34" charset="-128"/>
              </a:rPr>
              <a:t>Visual complexity metric: </a:t>
            </a:r>
            <a:r>
              <a:rPr lang="en-US" b="0" dirty="0" smtClean="0">
                <a:latin typeface="+mn-lt"/>
                <a:ea typeface="ＭＳ Ｐゴシック" pitchFamily="34" charset="-128"/>
              </a:rPr>
              <a:t>It is about</a:t>
            </a:r>
            <a:r>
              <a:rPr lang="en-US" b="0" baseline="0" dirty="0" smtClean="0">
                <a:latin typeface="+mn-lt"/>
                <a:ea typeface="ＭＳ Ｐゴシック" pitchFamily="34" charset="-128"/>
              </a:rPr>
              <a:t> </a:t>
            </a:r>
            <a:r>
              <a:rPr lang="en-US" dirty="0" smtClean="0">
                <a:latin typeface="+mn-lt"/>
                <a:ea typeface="ＭＳ Ｐゴシック" pitchFamily="34" charset="-128"/>
              </a:rPr>
              <a:t>viewpoint entropy distribution of a set of sample views of a model. </a:t>
            </a:r>
            <a:r>
              <a:rPr lang="en-US" dirty="0" smtClean="0">
                <a:latin typeface="+mn-lt"/>
              </a:rPr>
              <a:t>Based on </a:t>
            </a:r>
            <a:r>
              <a:rPr lang="en-US" b="1" dirty="0" smtClean="0">
                <a:latin typeface="+mn-lt"/>
                <a:ea typeface="ＭＳ Ｐゴシック" pitchFamily="34" charset="-128"/>
              </a:rPr>
              <a:t>Visual complexity metric </a:t>
            </a:r>
            <a:r>
              <a:rPr lang="en-US" dirty="0" smtClean="0">
                <a:latin typeface="+mn-lt"/>
              </a:rPr>
              <a:t>the number of the representative views of the 3D model is adaptively assigned.</a:t>
            </a:r>
          </a:p>
          <a:p>
            <a:pPr marL="547688" lvl="1" indent="-273050" eaLnBrk="0" hangingPunct="0">
              <a:spcBef>
                <a:spcPct val="20000"/>
              </a:spcBef>
              <a:buClr>
                <a:schemeClr val="accent2"/>
              </a:buClr>
              <a:buSzPct val="70000"/>
              <a:buFont typeface="Wingdings" pitchFamily="2" charset="2"/>
              <a:buChar char=""/>
            </a:pPr>
            <a:r>
              <a:rPr lang="en-US" dirty="0" smtClean="0">
                <a:latin typeface="+mn-lt"/>
              </a:rPr>
              <a:t>Then, a Fuzzy C-Means view clustering is performed on the sample views based on their viewpoint entropy values and viewpoint locations. </a:t>
            </a:r>
          </a:p>
          <a:p>
            <a:pPr marL="547688" lvl="1" indent="-273050" eaLnBrk="0" hangingPunct="0">
              <a:spcBef>
                <a:spcPct val="20000"/>
              </a:spcBef>
              <a:buClr>
                <a:schemeClr val="accent2"/>
              </a:buClr>
              <a:buSzPct val="70000"/>
              <a:buFont typeface="Wingdings" pitchFamily="2" charset="2"/>
              <a:buChar char=""/>
            </a:pPr>
            <a:r>
              <a:rPr lang="en-US" dirty="0" smtClean="0">
                <a:latin typeface="+mn-lt"/>
              </a:rPr>
              <a:t>Finally, shape context matching </a:t>
            </a:r>
            <a:r>
              <a:rPr lang="en-US" dirty="0" smtClean="0">
                <a:solidFill>
                  <a:srgbClr val="0000FF"/>
                </a:solidFill>
                <a:latin typeface="+mn-lt"/>
              </a:rPr>
              <a:t>[BMP02] </a:t>
            </a:r>
            <a:r>
              <a:rPr lang="en-US" dirty="0" smtClean="0">
                <a:latin typeface="+mn-lt"/>
              </a:rPr>
              <a:t>is utilized during online retrieval for the matching between a query sketch and the representative views for each target model. </a:t>
            </a:r>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4</a:t>
            </a:fld>
            <a:endParaRPr lang="en-US" altLang="zh-CN"/>
          </a:p>
        </p:txBody>
      </p:sp>
    </p:spTree>
    <p:extLst>
      <p:ext uri="{BB962C8B-B14F-4D97-AF65-F5344CB8AC3E}">
        <p14:creationId xmlns:p14="http://schemas.microsoft.com/office/powerpoint/2010/main" val="267472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smtClean="0">
                <a:solidFill>
                  <a:schemeClr val="tx1"/>
                </a:solidFill>
                <a:latin typeface="Times New Roman" pitchFamily="18" charset="0"/>
                <a:ea typeface="+mn-ea"/>
                <a:cs typeface="Times New Roman" pitchFamily="18" charset="0"/>
              </a:rPr>
              <a:t>An overview of the algorithm is shown in the figure. It comprises </a:t>
            </a:r>
            <a:r>
              <a:rPr lang="en-US" sz="1400" b="1" dirty="0" smtClean="0">
                <a:latin typeface="Times New Roman" pitchFamily="18" charset="0"/>
                <a:cs typeface="Times New Roman" pitchFamily="18" charset="0"/>
              </a:rPr>
              <a:t>Two stages: </a:t>
            </a:r>
            <a:r>
              <a:rPr lang="en-US" sz="1400" dirty="0" err="1" smtClean="0">
                <a:latin typeface="Times New Roman" pitchFamily="18" charset="0"/>
                <a:cs typeface="Times New Roman" pitchFamily="18" charset="0"/>
              </a:rPr>
              <a:t>precomputation</a:t>
            </a:r>
            <a:r>
              <a:rPr lang="en-US" sz="1400" dirty="0" smtClean="0">
                <a:latin typeface="Times New Roman" pitchFamily="18" charset="0"/>
                <a:cs typeface="Times New Roman" pitchFamily="18" charset="0"/>
              </a:rPr>
              <a:t> and online retrieval. </a:t>
            </a:r>
          </a:p>
          <a:p>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In</a:t>
            </a:r>
            <a:r>
              <a:rPr lang="en-US" sz="1400" baseline="0" dirty="0" smtClean="0">
                <a:latin typeface="Times New Roman" pitchFamily="18" charset="0"/>
                <a:cs typeface="Times New Roman" pitchFamily="18" charset="0"/>
              </a:rPr>
              <a:t> the course of </a:t>
            </a:r>
            <a:r>
              <a:rPr lang="en-US" sz="1400" baseline="0" dirty="0" err="1" smtClean="0">
                <a:latin typeface="Times New Roman" pitchFamily="18" charset="0"/>
                <a:cs typeface="Times New Roman" pitchFamily="18" charset="0"/>
              </a:rPr>
              <a:t>precompuation</a:t>
            </a:r>
            <a:r>
              <a:rPr lang="en-US" sz="1400" baseline="0" dirty="0" smtClean="0">
                <a:latin typeface="Times New Roman" pitchFamily="18" charset="0"/>
                <a:cs typeface="Times New Roman" pitchFamily="18" charset="0"/>
              </a:rPr>
              <a:t> stage, for each 3D model, we first uniformly sample a set of view locations, and compute their viewpoint entropies, based on which we compute the visual complexity of the model. Based on the visual complexity value, we assign the number of clusters when performing fuzzy c-means view clustering on the sample views of the model. </a:t>
            </a:r>
          </a:p>
          <a:p>
            <a:endParaRPr lang="en-US" sz="1400" baseline="0" dirty="0" smtClean="0">
              <a:latin typeface="Times New Roman" pitchFamily="18" charset="0"/>
              <a:cs typeface="Times New Roman" pitchFamily="18" charset="0"/>
            </a:endParaRPr>
          </a:p>
          <a:p>
            <a:r>
              <a:rPr lang="en-US" sz="1400" baseline="0" dirty="0" smtClean="0">
                <a:latin typeface="Times New Roman" pitchFamily="18" charset="0"/>
                <a:cs typeface="Times New Roman" pitchFamily="18" charset="0"/>
              </a:rPr>
              <a:t>During the online retrieval stage, we compare the query sketch with each representative view based on shape context matching and regard the minimum distance as the final 2D-3D distance. </a:t>
            </a:r>
            <a:endParaRPr lang="ja-JP" altLang="en-US" sz="1400" i="1" dirty="0" smtClean="0">
              <a:latin typeface="Times New Roman" pitchFamily="18" charset="0"/>
              <a:ea typeface="ＭＳ Ｐゴシック" pitchFamily="34" charset="-128"/>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5</a:t>
            </a:fld>
            <a:endParaRPr lang="en-US" altLang="zh-CN"/>
          </a:p>
        </p:txBody>
      </p:sp>
    </p:spTree>
    <p:extLst>
      <p:ext uri="{BB962C8B-B14F-4D97-AF65-F5344CB8AC3E}">
        <p14:creationId xmlns:p14="http://schemas.microsoft.com/office/powerpoint/2010/main" val="2674728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6</a:t>
            </a:fld>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000" b="1" dirty="0" smtClean="0">
                <a:cs typeface="Times New Roman" pitchFamily="18" charset="0"/>
              </a:rPr>
              <a:t>Sketch-Based 3D Model Retrieval: </a:t>
            </a:r>
            <a:r>
              <a:rPr lang="en-US" sz="2000" dirty="0" smtClean="0">
                <a:cs typeface="Times New Roman" pitchFamily="18" charset="0"/>
              </a:rPr>
              <a:t>classified according to </a:t>
            </a:r>
            <a:r>
              <a:rPr lang="en-US" sz="2000" dirty="0" smtClean="0"/>
              <a:t>different view sampling strategies</a:t>
            </a:r>
            <a:r>
              <a:rPr lang="en-US" sz="2000" dirty="0" smtClean="0">
                <a:cs typeface="Times New Roman" pitchFamily="18" charset="0"/>
              </a:rPr>
              <a:t>. </a:t>
            </a:r>
          </a:p>
          <a:p>
            <a:pPr lvl="1">
              <a:buFont typeface="Courier New" pitchFamily="49" charset="0"/>
              <a:buChar char="o"/>
            </a:pPr>
            <a:r>
              <a:rPr lang="en-US" sz="1800" b="1" dirty="0" smtClean="0">
                <a:solidFill>
                  <a:schemeClr val="tx1"/>
                </a:solidFill>
              </a:rPr>
              <a:t>Using Predefined Views</a:t>
            </a:r>
            <a:r>
              <a:rPr lang="en-US" sz="1800" b="1" dirty="0" smtClean="0">
                <a:solidFill>
                  <a:schemeClr val="tx1"/>
                </a:solidFill>
                <a:cs typeface="Times New Roman" pitchFamily="18" charset="0"/>
              </a:rPr>
              <a:t>: </a:t>
            </a:r>
            <a:r>
              <a:rPr lang="en-US" sz="1800" dirty="0" smtClean="0">
                <a:solidFill>
                  <a:schemeClr val="tx1"/>
                </a:solidFill>
              </a:rPr>
              <a:t>matching sketches with the predefined sample views rendered from certain fixed viewpoints.</a:t>
            </a:r>
          </a:p>
          <a:p>
            <a:pPr lvl="2">
              <a:buFont typeface="Wingdings" pitchFamily="2" charset="2"/>
              <a:buChar char="ü"/>
            </a:pPr>
            <a:r>
              <a:rPr lang="en-US" sz="1800" b="1" dirty="0" smtClean="0">
                <a:cs typeface="Times New Roman" pitchFamily="18" charset="0"/>
              </a:rPr>
              <a:t>Yoon et al. [YSSK10] </a:t>
            </a:r>
            <a:r>
              <a:rPr lang="en-US" sz="1800" dirty="0" smtClean="0">
                <a:cs typeface="Times New Roman" pitchFamily="18" charset="0"/>
              </a:rPr>
              <a:t>developed a sketch-based retrieval algorithm based on the diffusion tensor fields feature representation and matched a sketch with 14 suggestive contours feature views of a model. Shao et al. </a:t>
            </a:r>
          </a:p>
          <a:p>
            <a:pPr lvl="2">
              <a:buFont typeface="Wingdings" pitchFamily="2" charset="2"/>
              <a:buChar char="ü"/>
            </a:pPr>
            <a:r>
              <a:rPr lang="en-US" sz="1800" b="1" dirty="0" smtClean="0">
                <a:cs typeface="Times New Roman" pitchFamily="18" charset="0"/>
              </a:rPr>
              <a:t>[SXY11]</a:t>
            </a:r>
            <a:r>
              <a:rPr lang="en-US" sz="1800" dirty="0" smtClean="0">
                <a:cs typeface="Times New Roman" pitchFamily="18" charset="0"/>
              </a:rPr>
              <a:t> proposed to perform the sketch-based retrieval based on a direct and robust contour-based shape matching method. For each model, they rendered and compared with 7 views which comprise 3 canonical views (front, side, top) and 4 corner views sampled on a cube. </a:t>
            </a:r>
          </a:p>
          <a:p>
            <a:pPr lvl="2">
              <a:buFont typeface="Wingdings" pitchFamily="2" charset="2"/>
              <a:buChar char="ü"/>
            </a:pPr>
            <a:r>
              <a:rPr lang="en-US" sz="1800" b="1" dirty="0" err="1" smtClean="0">
                <a:cs typeface="Times New Roman" pitchFamily="18" charset="0"/>
              </a:rPr>
              <a:t>Eitz</a:t>
            </a:r>
            <a:r>
              <a:rPr lang="en-US" sz="1800" b="1" dirty="0" smtClean="0">
                <a:cs typeface="Times New Roman" pitchFamily="18" charset="0"/>
              </a:rPr>
              <a:t> et al. [EHBA10] </a:t>
            </a:r>
            <a:r>
              <a:rPr lang="en-US" sz="1800" dirty="0" smtClean="0">
                <a:cs typeface="Times New Roman" pitchFamily="18" charset="0"/>
              </a:rPr>
              <a:t>adopted a Bag-of-Features (</a:t>
            </a:r>
            <a:r>
              <a:rPr lang="en-US" sz="1800" dirty="0" err="1" smtClean="0">
                <a:cs typeface="Times New Roman" pitchFamily="18" charset="0"/>
              </a:rPr>
              <a:t>BoF</a:t>
            </a:r>
            <a:r>
              <a:rPr lang="en-US" sz="1800" dirty="0" smtClean="0">
                <a:cs typeface="Times New Roman" pitchFamily="18" charset="0"/>
              </a:rPr>
              <a:t>) framework and extracted Histogram of Gradient (HOG) local features for the subdivided patches of both sketch and views. They sampled 50 views and tested on the Princeton Shape Benchmark (PSB) [SMKF04a] using several sketches but did not provide the overall performance. </a:t>
            </a:r>
          </a:p>
          <a:p>
            <a:pPr lvl="2">
              <a:buFont typeface="Wingdings" pitchFamily="2" charset="2"/>
              <a:buChar char="ü"/>
            </a:pPr>
            <a:r>
              <a:rPr lang="en-US" sz="1800" dirty="0" smtClean="0">
                <a:cs typeface="Times New Roman" pitchFamily="18" charset="0"/>
              </a:rPr>
              <a:t>In </a:t>
            </a:r>
            <a:r>
              <a:rPr lang="en-US" sz="1800" b="1" dirty="0" smtClean="0">
                <a:cs typeface="Times New Roman" pitchFamily="18" charset="0"/>
              </a:rPr>
              <a:t>[EHBA11, LSG12], </a:t>
            </a:r>
            <a:r>
              <a:rPr lang="en-US" sz="1800" dirty="0" smtClean="0">
                <a:cs typeface="Times New Roman" pitchFamily="18" charset="0"/>
              </a:rPr>
              <a:t>they further sampled 102 views and performed experiments on a database level. </a:t>
            </a:r>
          </a:p>
          <a:p>
            <a:pPr lvl="2">
              <a:buFont typeface="Wingdings" pitchFamily="2" charset="2"/>
              <a:buChar char="ü"/>
            </a:pPr>
            <a:r>
              <a:rPr lang="en-US" sz="1800" b="1" dirty="0" smtClean="0">
                <a:cs typeface="Times New Roman" pitchFamily="18" charset="0"/>
              </a:rPr>
              <a:t>Li and Johan [LJ12, LSG12] </a:t>
            </a:r>
            <a:r>
              <a:rPr lang="en-US" sz="1800" dirty="0" smtClean="0">
                <a:cs typeface="Times New Roman" pitchFamily="18" charset="0"/>
              </a:rPr>
              <a:t>proposed an algorithm by first approximately aligning a 2D sketch with a 3D model, in terms of shortlisting a set of candidate views</a:t>
            </a:r>
          </a:p>
          <a:p>
            <a:pPr marL="914400" marR="0" lvl="2" indent="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en-US" sz="1800" b="1" dirty="0" smtClean="0">
                <a:solidFill>
                  <a:schemeClr val="tx1"/>
                </a:solidFill>
              </a:rPr>
              <a:t>Shortcoming: </a:t>
            </a:r>
            <a:r>
              <a:rPr lang="en-US" sz="1800" dirty="0" smtClean="0"/>
              <a:t>ignoring the representativeness regarding the selected views which is also the motivation for our algorithm</a:t>
            </a:r>
          </a:p>
          <a:p>
            <a:pPr lvl="2">
              <a:buFont typeface="Wingdings" pitchFamily="2" charset="2"/>
              <a:buNone/>
            </a:pPr>
            <a:endParaRPr lang="en-US" sz="1800" dirty="0" smtClean="0">
              <a:cs typeface="Times New Roman" pitchFamily="18" charset="0"/>
            </a:endParaRPr>
          </a:p>
          <a:p>
            <a:pPr eaLnBrk="1" hangingPunct="1">
              <a:lnSpc>
                <a:spcPct val="70000"/>
              </a:lnSpc>
              <a:buFont typeface="Wingdings 2" pitchFamily="18" charset="2"/>
              <a:buNone/>
            </a:pPr>
            <a:endParaRPr lang="en-US" altLang="zh-CN" sz="1600" dirty="0">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7</a:t>
            </a:fld>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000" b="1" dirty="0" smtClean="0">
                <a:cs typeface="Times New Roman" pitchFamily="18" charset="0"/>
              </a:rPr>
              <a:t>The</a:t>
            </a:r>
            <a:r>
              <a:rPr lang="en-US" sz="2000" b="1" baseline="0" dirty="0" smtClean="0">
                <a:cs typeface="Times New Roman" pitchFamily="18" charset="0"/>
              </a:rPr>
              <a:t> second strategy is: </a:t>
            </a:r>
            <a:endParaRPr lang="en-US" sz="2000" dirty="0" smtClean="0">
              <a:cs typeface="Times New Roman" pitchFamily="18" charset="0"/>
            </a:endParaRPr>
          </a:p>
          <a:p>
            <a:pPr lvl="1">
              <a:buFont typeface="Courier New" pitchFamily="49" charset="0"/>
              <a:buChar char="o"/>
            </a:pPr>
            <a:r>
              <a:rPr lang="en-US" sz="1800" b="1" dirty="0" smtClean="0">
                <a:solidFill>
                  <a:schemeClr val="tx1"/>
                </a:solidFill>
              </a:rPr>
              <a:t>Using Clustered Views: </a:t>
            </a:r>
            <a:r>
              <a:rPr lang="en-US" sz="1800" dirty="0" smtClean="0">
                <a:solidFill>
                  <a:schemeClr val="tx1"/>
                </a:solidFill>
              </a:rPr>
              <a:t>matching sketches with the clustered views generated by view clustering. Much less research work has</a:t>
            </a:r>
            <a:r>
              <a:rPr lang="en-US" sz="1800" baseline="0" dirty="0" smtClean="0">
                <a:solidFill>
                  <a:schemeClr val="tx1"/>
                </a:solidFill>
              </a:rPr>
              <a:t> been done for this strategy</a:t>
            </a:r>
            <a:r>
              <a:rPr lang="en-US" sz="1800" dirty="0" smtClean="0">
                <a:solidFill>
                  <a:schemeClr val="tx1"/>
                </a:solidFill>
              </a:rPr>
              <a:t>.</a:t>
            </a:r>
          </a:p>
          <a:p>
            <a:pPr lvl="2">
              <a:buFont typeface="Wingdings" pitchFamily="2" charset="2"/>
              <a:buChar char="ü"/>
            </a:pPr>
            <a:r>
              <a:rPr lang="en-US" sz="1800" b="1" dirty="0" err="1" smtClean="0">
                <a:cs typeface="Times New Roman" pitchFamily="18" charset="0"/>
              </a:rPr>
              <a:t>Mokhtarian</a:t>
            </a:r>
            <a:r>
              <a:rPr lang="en-US" sz="1800" b="1" dirty="0" smtClean="0">
                <a:cs typeface="Times New Roman" pitchFamily="18" charset="0"/>
              </a:rPr>
              <a:t> and </a:t>
            </a:r>
            <a:r>
              <a:rPr lang="en-US" sz="1800" b="1" dirty="0" err="1" smtClean="0">
                <a:cs typeface="Times New Roman" pitchFamily="18" charset="0"/>
              </a:rPr>
              <a:t>Abbasi</a:t>
            </a:r>
            <a:r>
              <a:rPr lang="en-US" sz="1800" b="1" dirty="0" smtClean="0">
                <a:cs typeface="Times New Roman" pitchFamily="18" charset="0"/>
              </a:rPr>
              <a:t> [MA05]: </a:t>
            </a:r>
            <a:r>
              <a:rPr lang="en-US" sz="1800" dirty="0" smtClean="0">
                <a:cs typeface="Times New Roman" pitchFamily="18" charset="0"/>
              </a:rPr>
              <a:t>proposed a view clustering method by matching the rendered views and discarding the similar views whose matching costs fall in a predefined threshold. </a:t>
            </a:r>
          </a:p>
          <a:p>
            <a:pPr lvl="2">
              <a:buFont typeface="Wingdings" pitchFamily="2" charset="2"/>
              <a:buChar char="ü"/>
            </a:pPr>
            <a:r>
              <a:rPr lang="en-US" sz="1800" b="1" dirty="0" err="1" smtClean="0">
                <a:cs typeface="Times New Roman" pitchFamily="18" charset="0"/>
              </a:rPr>
              <a:t>Ansary</a:t>
            </a:r>
            <a:r>
              <a:rPr lang="en-US" sz="1800" b="1" dirty="0" smtClean="0">
                <a:cs typeface="Times New Roman" pitchFamily="18" charset="0"/>
              </a:rPr>
              <a:t> et al. [AVD07]: </a:t>
            </a:r>
            <a:r>
              <a:rPr lang="en-US" sz="1800" dirty="0" smtClean="0">
                <a:cs typeface="Times New Roman" pitchFamily="18" charset="0"/>
              </a:rPr>
              <a:t>proposed an image-based 3Dmodel retrieval algorithm by clustering 320 sample views into a set of characteristic views based on the Bayesian probabilistic approach. Unfortunately, only one demo result for sketch queries was given and no overall performance was evaluated.</a:t>
            </a:r>
          </a:p>
          <a:p>
            <a:pPr lvl="1">
              <a:buFont typeface="Courier New" pitchFamily="49" charset="0"/>
              <a:buChar char="o"/>
            </a:pPr>
            <a:endParaRPr lang="en-US" sz="1800" dirty="0">
              <a:solidFill>
                <a:schemeClr val="tx1"/>
              </a:solidFill>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8</a:t>
            </a:fld>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Geometrical shape complexity approaches have been reviewed by Rossignac [Ros05] from five perspectives: algebraic,</a:t>
            </a:r>
          </a:p>
          <a:p>
            <a:r>
              <a:rPr lang="en-US" sz="1200" b="0" i="0" u="none" strike="noStrike" kern="1200" baseline="0" dirty="0" smtClean="0">
                <a:solidFill>
                  <a:schemeClr val="tx1"/>
                </a:solidFill>
                <a:latin typeface="+mn-lt"/>
                <a:ea typeface="+mn-ea"/>
                <a:cs typeface="+mn-cs"/>
              </a:rPr>
              <a:t>topological, morphological, combinational, and representational.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Recently, a new tendency is to measure the visual complexity of a 3D model. For example,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Saleem</a:t>
            </a:r>
            <a:r>
              <a:rPr lang="en-US" sz="1200" b="0" i="0" u="none" strike="noStrike" kern="1200" baseline="0" dirty="0" smtClean="0">
                <a:solidFill>
                  <a:schemeClr val="tx1"/>
                </a:solidFill>
                <a:latin typeface="+mn-lt"/>
                <a:ea typeface="+mn-ea"/>
                <a:cs typeface="+mn-cs"/>
              </a:rPr>
              <a:t> et al. [SBWS11] measured the visual complexity of a 3D model based on the feature distance analysis of its sample views;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Page et al. [PKS03] defined a 2D/3D shape complexity based on the entropy of curvatures;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Rigau</a:t>
            </a:r>
            <a:r>
              <a:rPr lang="en-US" sz="1200" b="0" i="0" u="none" strike="noStrike" kern="1200" baseline="0" dirty="0" smtClean="0">
                <a:solidFill>
                  <a:schemeClr val="tx1"/>
                </a:solidFill>
                <a:latin typeface="+mn-lt"/>
                <a:ea typeface="+mn-ea"/>
                <a:cs typeface="+mn-cs"/>
              </a:rPr>
              <a:t> et al. [RFS05] measured the inner and outer shape complexities based on mutual information.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Utilizing information theory related measurement to characterize the visual information features of a sample view of a 3D model has been recognized as an effective way, thus useful for 3D shape complexity measurement as well.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Vázquez</a:t>
            </a:r>
            <a:r>
              <a:rPr lang="en-US" sz="1200" b="0" i="0" u="none" strike="noStrike" kern="1200" baseline="0" dirty="0" smtClean="0">
                <a:solidFill>
                  <a:schemeClr val="tx1"/>
                </a:solidFill>
                <a:latin typeface="+mn-lt"/>
                <a:ea typeface="+mn-ea"/>
                <a:cs typeface="+mn-cs"/>
              </a:rPr>
              <a:t> et al. [VFSH03] proposed viewpoint entropy to depict the amount of information a view contains and based on this, they developed a method to automatically find a set of best views with top view entropy values.</a:t>
            </a:r>
            <a:endParaRPr lang="en-US" sz="1800" dirty="0">
              <a:solidFill>
                <a:schemeClr val="tx1"/>
              </a:solidFill>
              <a:cs typeface="Times New Roman" pitchFamily="18" charset="0"/>
            </a:endParaRP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9</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0B1DE52F-DBA3-4B58-8F0B-0018974E4371}" type="slidenum">
              <a:rPr lang="zh-CN" altLang="en-US"/>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fld id="{B2FBB66F-E8AF-47B6-AD45-48AB516E32CC}" type="datetimeFigureOut">
              <a:rPr lang="zh-CN" altLang="en-US"/>
              <a:pPr>
                <a:defRPr/>
              </a:pPr>
              <a:t>2015/1/29</a:t>
            </a:fld>
            <a:endParaRPr lang="en-US" altLang="zh-CN"/>
          </a:p>
        </p:txBody>
      </p:sp>
      <p:sp>
        <p:nvSpPr>
          <p:cNvPr id="4" name="Footer Placeholder 3"/>
          <p:cNvSpPr>
            <a:spLocks noGrp="1"/>
          </p:cNvSpPr>
          <p:nvPr>
            <p:ph type="ftr" sz="quarter" idx="11"/>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endParaRPr lang="zh-CN" alt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EE1DCC9B-6A46-433A-8156-0A1F3D85073D}"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ea typeface="+mn-ea"/>
              </a:defRPr>
            </a:lvl1pPr>
          </a:lstStyle>
          <a:p>
            <a:pPr>
              <a:defRPr/>
            </a:pPr>
            <a:endParaRPr lang="el-GR"/>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defRPr>
            </a:lvl1pPr>
          </a:lstStyle>
          <a:p>
            <a:pPr>
              <a:defRPr/>
            </a:pPr>
            <a:endParaRPr lang="el-G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latin typeface="Georgia" pitchFamily="18" charset="0"/>
                <a:ea typeface="宋体" pitchFamily="2" charset="-122"/>
              </a:defRPr>
            </a:lvl1pPr>
          </a:lstStyle>
          <a:p>
            <a:pPr>
              <a:defRPr/>
            </a:pPr>
            <a:fld id="{1D622BAE-8A43-4CCB-9BD6-37C4F064CC5F}" type="slidenum">
              <a:rPr lang="zh-CN" altLang="en-US"/>
              <a:pPr>
                <a:defRPr/>
              </a:pPr>
              <a:t>‹#›</a:t>
            </a:fld>
            <a:endParaRPr lang="en-US" altLang="zh-CN"/>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cSld>
  <p:clrMap bg1="lt1" tx1="dk1" bg2="lt2" tx2="dk2" accent1="accent1" accent2="accent2" accent3="accent3" accent4="accent4" accent5="accent5" accent6="accent6" hlink="hlink" folHlink="folHlink"/>
  <p:sldLayoutIdLst>
    <p:sldLayoutId id="2147483762" r:id="rId1"/>
    <p:sldLayoutId id="2147483764" r:id="rId2"/>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 Target="slide14.xml"/><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685800" y="1166813"/>
            <a:ext cx="8137525" cy="1728787"/>
          </a:xfrm>
        </p:spPr>
        <p:txBody>
          <a:bodyPr/>
          <a:lstStyle/>
          <a:p>
            <a:r>
              <a:rPr lang="en-US" sz="3200" dirty="0" smtClean="0">
                <a:latin typeface="Times New Roman" pitchFamily="18" charset="0"/>
                <a:cs typeface="Times New Roman" pitchFamily="18" charset="0"/>
              </a:rPr>
              <a:t>Sketch-Based </a:t>
            </a:r>
            <a:r>
              <a:rPr lang="en-US" sz="3200" dirty="0">
                <a:latin typeface="Times New Roman" pitchFamily="18" charset="0"/>
                <a:cs typeface="Times New Roman" pitchFamily="18" charset="0"/>
              </a:rPr>
              <a:t>3D Model Retrieval </a:t>
            </a:r>
            <a:r>
              <a:rPr lang="en-US" sz="3200" dirty="0" smtClean="0">
                <a:latin typeface="Times New Roman" pitchFamily="18" charset="0"/>
                <a:cs typeface="Times New Roman" pitchFamily="18" charset="0"/>
              </a:rPr>
              <a:t>by Viewpoint </a:t>
            </a:r>
            <a:r>
              <a:rPr lang="en-US" sz="3200" dirty="0">
                <a:latin typeface="Times New Roman" pitchFamily="18" charset="0"/>
                <a:cs typeface="Times New Roman" pitchFamily="18" charset="0"/>
              </a:rPr>
              <a:t>Entropy-Based Adaptive View Clustering</a:t>
            </a:r>
            <a:endParaRPr lang="el-GR" altLang="ja-JP" sz="3200" dirty="0">
              <a:latin typeface="Times New Roman" pitchFamily="18" charset="0"/>
              <a:cs typeface="Times New Roman" pitchFamily="18" charset="0"/>
            </a:endParaRPr>
          </a:p>
        </p:txBody>
      </p:sp>
      <p:sp>
        <p:nvSpPr>
          <p:cNvPr id="26626" name="Rectangle 7"/>
          <p:cNvSpPr>
            <a:spLocks noGrp="1" noChangeArrowheads="1"/>
          </p:cNvSpPr>
          <p:nvPr>
            <p:ph type="body" idx="4294967295"/>
          </p:nvPr>
        </p:nvSpPr>
        <p:spPr>
          <a:xfrm>
            <a:off x="755650" y="3246437"/>
            <a:ext cx="7632700" cy="2087563"/>
          </a:xfrm>
        </p:spPr>
        <p:txBody>
          <a:bodyPr/>
          <a:lstStyle/>
          <a:p>
            <a:pPr algn="ctr" eaLnBrk="1" hangingPunct="1">
              <a:buFontTx/>
              <a:buNone/>
            </a:pPr>
            <a:r>
              <a:rPr lang="en-US" altLang="ja-JP" dirty="0" smtClean="0">
                <a:latin typeface="Times New Roman" pitchFamily="18" charset="0"/>
                <a:ea typeface="ＭＳ Ｐゴシック" pitchFamily="34" charset="-128"/>
                <a:cs typeface="Times New Roman" pitchFamily="18" charset="0"/>
              </a:rPr>
              <a:t>Bo Li</a:t>
            </a:r>
            <a:r>
              <a:rPr lang="en-US" altLang="ja-JP" sz="2400" baseline="30000" dirty="0" smtClean="0">
                <a:latin typeface="Times New Roman" pitchFamily="18" charset="0"/>
                <a:ea typeface="ＭＳ Ｐゴシック" pitchFamily="34" charset="-128"/>
                <a:cs typeface="Times New Roman" pitchFamily="18" charset="0"/>
              </a:rPr>
              <a:t>1</a:t>
            </a:r>
            <a:r>
              <a:rPr lang="en-US" altLang="ja-JP" dirty="0" smtClean="0">
                <a:latin typeface="Times New Roman" pitchFamily="18" charset="0"/>
                <a:ea typeface="ＭＳ Ｐゴシック" pitchFamily="34" charset="-128"/>
                <a:cs typeface="Times New Roman" pitchFamily="18" charset="0"/>
              </a:rPr>
              <a:t>, Yijuan Lu</a:t>
            </a:r>
            <a:r>
              <a:rPr lang="en-US" altLang="ja-JP" sz="2400" baseline="30000" dirty="0">
                <a:latin typeface="Times New Roman" pitchFamily="18" charset="0"/>
                <a:ea typeface="ＭＳ Ｐゴシック" pitchFamily="34" charset="-128"/>
                <a:cs typeface="Times New Roman" pitchFamily="18" charset="0"/>
              </a:rPr>
              <a:t>1</a:t>
            </a:r>
            <a:r>
              <a:rPr lang="en-US" altLang="ja-JP" dirty="0" smtClean="0">
                <a:latin typeface="Times New Roman" pitchFamily="18" charset="0"/>
                <a:ea typeface="ＭＳ Ｐゴシック" pitchFamily="34" charset="-128"/>
                <a:cs typeface="Times New Roman" pitchFamily="18" charset="0"/>
              </a:rPr>
              <a:t>, Henry Johan</a:t>
            </a:r>
            <a:r>
              <a:rPr lang="en-US" altLang="ja-JP" sz="2400" baseline="30000" dirty="0" smtClean="0">
                <a:latin typeface="Times New Roman" pitchFamily="18" charset="0"/>
                <a:ea typeface="ＭＳ Ｐゴシック" pitchFamily="34" charset="-128"/>
                <a:cs typeface="Times New Roman" pitchFamily="18" charset="0"/>
              </a:rPr>
              <a:t>2</a:t>
            </a:r>
            <a:endParaRPr lang="en-US" altLang="ja-JP" sz="2400" dirty="0" smtClean="0">
              <a:latin typeface="Times New Roman" pitchFamily="18" charset="0"/>
              <a:ea typeface="ＭＳ Ｐゴシック" pitchFamily="34" charset="-128"/>
              <a:cs typeface="Times New Roman" pitchFamily="18" charset="0"/>
            </a:endParaRPr>
          </a:p>
          <a:p>
            <a:pPr algn="ctr" eaLnBrk="1" hangingPunct="1">
              <a:buNone/>
            </a:pPr>
            <a:endParaRPr lang="en-US" altLang="ja-JP" sz="2400" dirty="0" smtClean="0">
              <a:ea typeface="宋体" charset="-122"/>
              <a:cs typeface="Times New Roman" pitchFamily="18" charset="0"/>
            </a:endParaRPr>
          </a:p>
          <a:p>
            <a:pPr algn="ctr" eaLnBrk="1" hangingPunct="1">
              <a:buNone/>
            </a:pPr>
            <a:r>
              <a:rPr lang="en-US" altLang="ja-JP" sz="2400" baseline="30000" dirty="0" smtClean="0">
                <a:latin typeface="Times New Roman" pitchFamily="18" charset="0"/>
                <a:ea typeface="ＭＳ Ｐゴシック" pitchFamily="34" charset="-128"/>
                <a:cs typeface="Times New Roman" pitchFamily="18" charset="0"/>
              </a:rPr>
              <a:t>1 </a:t>
            </a:r>
            <a:r>
              <a:rPr lang="en-US" altLang="ja-JP" sz="2400" dirty="0" smtClean="0">
                <a:ea typeface="宋体" charset="-122"/>
                <a:cs typeface="Times New Roman" pitchFamily="18" charset="0"/>
              </a:rPr>
              <a:t>Texas </a:t>
            </a:r>
            <a:r>
              <a:rPr lang="en-US" altLang="ja-JP" sz="2400" dirty="0">
                <a:ea typeface="宋体" charset="-122"/>
                <a:cs typeface="Times New Roman" pitchFamily="18" charset="0"/>
              </a:rPr>
              <a:t>State </a:t>
            </a:r>
            <a:r>
              <a:rPr lang="en-US" altLang="ja-JP" sz="2400" dirty="0" smtClean="0">
                <a:ea typeface="宋体" charset="-122"/>
                <a:cs typeface="Times New Roman" pitchFamily="18" charset="0"/>
              </a:rPr>
              <a:t>University</a:t>
            </a:r>
            <a:r>
              <a:rPr lang="en-US" sz="2400" dirty="0">
                <a:ea typeface="宋体" charset="-122"/>
                <a:cs typeface="Times New Roman" pitchFamily="18" charset="0"/>
              </a:rPr>
              <a:t>, </a:t>
            </a:r>
            <a:r>
              <a:rPr lang="en-US" sz="2400" dirty="0" smtClean="0">
                <a:ea typeface="宋体" charset="-122"/>
                <a:cs typeface="Times New Roman" pitchFamily="18" charset="0"/>
              </a:rPr>
              <a:t>USA</a:t>
            </a:r>
            <a:endParaRPr lang="en-US" altLang="ja-JP" sz="2400" dirty="0">
              <a:ea typeface="宋体" charset="-122"/>
              <a:cs typeface="Times New Roman" pitchFamily="18" charset="0"/>
            </a:endParaRPr>
          </a:p>
          <a:p>
            <a:pPr algn="ctr" eaLnBrk="1" hangingPunct="1">
              <a:buFontTx/>
              <a:buNone/>
            </a:pPr>
            <a:r>
              <a:rPr lang="en-US" altLang="ja-JP" sz="2400" baseline="30000" dirty="0" smtClean="0">
                <a:latin typeface="Times New Roman" pitchFamily="18" charset="0"/>
                <a:ea typeface="ＭＳ Ｐゴシック" pitchFamily="34" charset="-128"/>
                <a:cs typeface="Times New Roman" pitchFamily="18" charset="0"/>
              </a:rPr>
              <a:t>2 </a:t>
            </a:r>
            <a:r>
              <a:rPr lang="en-US" sz="2400" dirty="0" smtClean="0">
                <a:ea typeface="宋体" charset="-122"/>
                <a:cs typeface="Times New Roman" pitchFamily="18" charset="0"/>
              </a:rPr>
              <a:t>Fraunhofer </a:t>
            </a:r>
            <a:r>
              <a:rPr lang="en-US" sz="2400" dirty="0">
                <a:ea typeface="宋体" charset="-122"/>
                <a:cs typeface="Times New Roman" pitchFamily="18" charset="0"/>
              </a:rPr>
              <a:t>IDM@NTU, Singapore</a:t>
            </a:r>
          </a:p>
        </p:txBody>
      </p:sp>
      <p:pic>
        <p:nvPicPr>
          <p:cNvPr id="5" name="Picture 2" descr="Texas State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279365"/>
            <a:ext cx="2743200" cy="8928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ntu.edu.sg/events/events/PublishingImages/frat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439" y="5181600"/>
            <a:ext cx="2067161" cy="1051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287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dirty="0" smtClean="0">
                <a:solidFill>
                  <a:srgbClr val="7B9899"/>
                </a:solidFill>
                <a:cs typeface="Times New Roman" pitchFamily="18" charset="0"/>
              </a:rPr>
              <a:t>Viewpoint Entropy Definition</a:t>
            </a:r>
            <a:endParaRPr lang="en-US" altLang="zh-CN" dirty="0">
              <a:solidFill>
                <a:srgbClr val="7B9899"/>
              </a:solidFill>
              <a:cs typeface="Times New Roman" pitchFamily="18" charset="0"/>
            </a:endParaRPr>
          </a:p>
        </p:txBody>
      </p:sp>
      <p:sp>
        <p:nvSpPr>
          <p:cNvPr id="6" name="Content Placeholder 2"/>
          <p:cNvSpPr>
            <a:spLocks noGrp="1"/>
          </p:cNvSpPr>
          <p:nvPr>
            <p:ph sz="quarter" idx="1"/>
          </p:nvPr>
        </p:nvSpPr>
        <p:spPr>
          <a:xfrm>
            <a:off x="301625" y="1371600"/>
            <a:ext cx="8504238" cy="4953000"/>
          </a:xfrm>
        </p:spPr>
        <p:txBody>
          <a:bodyPr/>
          <a:lstStyle/>
          <a:p>
            <a:pPr>
              <a:buFont typeface="Courier New" pitchFamily="49" charset="0"/>
              <a:buChar char="o"/>
            </a:pPr>
            <a:r>
              <a:rPr lang="en-US" sz="2400" b="1" dirty="0" smtClean="0"/>
              <a:t>Viewpoint entropy: </a:t>
            </a:r>
            <a:r>
              <a:rPr lang="en-US" sz="2400" dirty="0" err="1"/>
              <a:t>Vázquez</a:t>
            </a:r>
            <a:r>
              <a:rPr lang="en-US" sz="2400" dirty="0"/>
              <a:t> et al. [VFSH03] </a:t>
            </a:r>
          </a:p>
          <a:p>
            <a:pPr lvl="1">
              <a:buFont typeface="Courier New" pitchFamily="49" charset="0"/>
              <a:buChar char="o"/>
            </a:pPr>
            <a:r>
              <a:rPr lang="en-US" sz="2000" dirty="0" smtClean="0">
                <a:solidFill>
                  <a:schemeClr val="tx1"/>
                </a:solidFill>
              </a:rPr>
              <a:t>For a 3D model with </a:t>
            </a:r>
            <a:r>
              <a:rPr lang="en-US" sz="2000" i="1" dirty="0" smtClean="0">
                <a:solidFill>
                  <a:schemeClr val="tx1"/>
                </a:solidFill>
              </a:rPr>
              <a:t>m</a:t>
            </a:r>
            <a:r>
              <a:rPr lang="en-US" sz="2000" dirty="0" smtClean="0">
                <a:solidFill>
                  <a:schemeClr val="tx1"/>
                </a:solidFill>
              </a:rPr>
              <a:t> faces, the viewpoint entropy </a:t>
            </a:r>
            <a:r>
              <a:rPr lang="en-US" sz="2000" i="1" dirty="0" smtClean="0">
                <a:solidFill>
                  <a:schemeClr val="tx1"/>
                </a:solidFill>
              </a:rPr>
              <a:t>E</a:t>
            </a:r>
            <a:r>
              <a:rPr lang="en-US" sz="2000" dirty="0" smtClean="0">
                <a:solidFill>
                  <a:schemeClr val="tx1"/>
                </a:solidFill>
              </a:rPr>
              <a:t> of a view is defined as follows:</a:t>
            </a:r>
          </a:p>
          <a:p>
            <a:pPr lvl="1">
              <a:buFont typeface="Courier New" pitchFamily="49" charset="0"/>
              <a:buChar char="o"/>
            </a:pPr>
            <a:endParaRPr lang="en-US" sz="2000" dirty="0">
              <a:solidFill>
                <a:schemeClr val="tx1"/>
              </a:solidFill>
            </a:endParaRPr>
          </a:p>
          <a:p>
            <a:pPr lvl="1">
              <a:buFont typeface="Courier New" pitchFamily="49" charset="0"/>
              <a:buChar char="o"/>
            </a:pPr>
            <a:endParaRPr lang="en-US" sz="2000" dirty="0" smtClean="0">
              <a:solidFill>
                <a:schemeClr val="tx1"/>
              </a:solidFill>
            </a:endParaRPr>
          </a:p>
          <a:p>
            <a:pPr lvl="1">
              <a:buFont typeface="Courier New" pitchFamily="49" charset="0"/>
              <a:buChar char="o"/>
            </a:pPr>
            <a:endParaRPr lang="en-US" sz="2000" dirty="0" smtClean="0">
              <a:solidFill>
                <a:schemeClr val="tx1"/>
              </a:solidFill>
            </a:endParaRPr>
          </a:p>
          <a:p>
            <a:pPr lvl="1">
              <a:buFont typeface="Courier New" pitchFamily="49" charset="0"/>
              <a:buChar char="o"/>
            </a:pPr>
            <a:endParaRPr lang="en-US" sz="2000" dirty="0">
              <a:solidFill>
                <a:schemeClr val="tx1"/>
              </a:solidFill>
            </a:endParaRPr>
          </a:p>
          <a:p>
            <a:pPr lvl="1">
              <a:buFont typeface="Courier New" pitchFamily="49" charset="0"/>
              <a:buChar char="o"/>
            </a:pPr>
            <a:endParaRPr lang="en-US" sz="2000" dirty="0" smtClean="0">
              <a:solidFill>
                <a:schemeClr val="tx1"/>
              </a:solidFill>
            </a:endParaRPr>
          </a:p>
          <a:p>
            <a:pPr lvl="1">
              <a:buFont typeface="Courier New" pitchFamily="49" charset="0"/>
              <a:buChar char="o"/>
            </a:pPr>
            <a:endParaRPr lang="en-US" sz="2000" dirty="0">
              <a:solidFill>
                <a:schemeClr val="tx1"/>
              </a:solidFill>
            </a:endParaRPr>
          </a:p>
          <a:p>
            <a:pPr lvl="1">
              <a:buFont typeface="Courier New" pitchFamily="49" charset="0"/>
              <a:buChar char="o"/>
            </a:pPr>
            <a:r>
              <a:rPr lang="en-US" sz="2000" i="1" dirty="0" smtClean="0">
                <a:solidFill>
                  <a:schemeClr val="tx1"/>
                </a:solidFill>
              </a:rPr>
              <a:t>A</a:t>
            </a:r>
            <a:r>
              <a:rPr lang="en-US" sz="2000" i="1" baseline="-25000" dirty="0" smtClean="0">
                <a:solidFill>
                  <a:schemeClr val="tx1"/>
                </a:solidFill>
              </a:rPr>
              <a:t>j</a:t>
            </a:r>
            <a:r>
              <a:rPr lang="en-US" sz="2000" dirty="0" smtClean="0">
                <a:solidFill>
                  <a:schemeClr val="tx1"/>
                </a:solidFill>
              </a:rPr>
              <a:t> </a:t>
            </a:r>
            <a:r>
              <a:rPr lang="en-US" sz="2000" dirty="0">
                <a:solidFill>
                  <a:schemeClr val="tx1"/>
                </a:solidFill>
              </a:rPr>
              <a:t>is the visible projection area of the </a:t>
            </a:r>
            <a:r>
              <a:rPr lang="en-US" sz="2000" i="1" dirty="0" smtClean="0">
                <a:solidFill>
                  <a:schemeClr val="tx1"/>
                </a:solidFill>
              </a:rPr>
              <a:t>j</a:t>
            </a:r>
            <a:r>
              <a:rPr lang="en-US" sz="2000" i="1" baseline="30000" dirty="0" smtClean="0">
                <a:solidFill>
                  <a:schemeClr val="tx1"/>
                </a:solidFill>
              </a:rPr>
              <a:t>th</a:t>
            </a:r>
            <a:r>
              <a:rPr lang="en-US" sz="2000" dirty="0" smtClean="0">
                <a:solidFill>
                  <a:schemeClr val="tx1"/>
                </a:solidFill>
              </a:rPr>
              <a:t> </a:t>
            </a:r>
            <a:r>
              <a:rPr lang="en-US" sz="2000" dirty="0">
                <a:solidFill>
                  <a:schemeClr val="tx1"/>
                </a:solidFill>
              </a:rPr>
              <a:t>( </a:t>
            </a:r>
            <a:r>
              <a:rPr lang="en-US" sz="2000" i="1" dirty="0" smtClean="0">
                <a:solidFill>
                  <a:schemeClr val="tx1"/>
                </a:solidFill>
              </a:rPr>
              <a:t>j</a:t>
            </a:r>
            <a:r>
              <a:rPr lang="en-US" sz="2000" dirty="0" smtClean="0">
                <a:solidFill>
                  <a:schemeClr val="tx1"/>
                </a:solidFill>
              </a:rPr>
              <a:t>=1,2,···,</a:t>
            </a:r>
            <a:r>
              <a:rPr lang="en-US" sz="2000" i="1" dirty="0">
                <a:solidFill>
                  <a:schemeClr val="tx1"/>
                </a:solidFill>
              </a:rPr>
              <a:t>m</a:t>
            </a:r>
            <a:r>
              <a:rPr lang="en-US" sz="2000" dirty="0">
                <a:solidFill>
                  <a:schemeClr val="tx1"/>
                </a:solidFill>
              </a:rPr>
              <a:t>) face of a </a:t>
            </a:r>
            <a:r>
              <a:rPr lang="en-US" sz="2000" dirty="0" smtClean="0">
                <a:solidFill>
                  <a:schemeClr val="tx1"/>
                </a:solidFill>
              </a:rPr>
              <a:t>model</a:t>
            </a:r>
          </a:p>
          <a:p>
            <a:pPr lvl="1">
              <a:buFont typeface="Courier New" pitchFamily="49" charset="0"/>
              <a:buChar char="o"/>
            </a:pPr>
            <a:r>
              <a:rPr lang="en-US" sz="2000" i="1" dirty="0" smtClean="0">
                <a:solidFill>
                  <a:schemeClr val="tx1"/>
                </a:solidFill>
              </a:rPr>
              <a:t>A</a:t>
            </a:r>
            <a:r>
              <a:rPr lang="en-US" sz="2000" i="1" baseline="-25000" dirty="0" smtClean="0">
                <a:solidFill>
                  <a:schemeClr val="tx1"/>
                </a:solidFill>
              </a:rPr>
              <a:t>0</a:t>
            </a:r>
            <a:r>
              <a:rPr lang="en-US" sz="2000" dirty="0" smtClean="0">
                <a:solidFill>
                  <a:schemeClr val="tx1"/>
                </a:solidFill>
              </a:rPr>
              <a:t> </a:t>
            </a:r>
            <a:r>
              <a:rPr lang="en-US" sz="2000" dirty="0">
                <a:solidFill>
                  <a:schemeClr val="tx1"/>
                </a:solidFill>
              </a:rPr>
              <a:t>is the background </a:t>
            </a:r>
            <a:r>
              <a:rPr lang="en-US" sz="2000" dirty="0" smtClean="0">
                <a:solidFill>
                  <a:schemeClr val="tx1"/>
                </a:solidFill>
              </a:rPr>
              <a:t>area</a:t>
            </a:r>
          </a:p>
          <a:p>
            <a:pPr lvl="1">
              <a:buFont typeface="Courier New" pitchFamily="49" charset="0"/>
              <a:buChar char="o"/>
            </a:pPr>
            <a:r>
              <a:rPr lang="en-US" sz="2000" i="1" dirty="0" smtClean="0">
                <a:solidFill>
                  <a:schemeClr val="tx1"/>
                </a:solidFill>
              </a:rPr>
              <a:t>S</a:t>
            </a:r>
            <a:r>
              <a:rPr lang="en-US" sz="2000" dirty="0" smtClean="0">
                <a:solidFill>
                  <a:schemeClr val="tx1"/>
                </a:solidFill>
              </a:rPr>
              <a:t> </a:t>
            </a:r>
            <a:r>
              <a:rPr lang="en-US" sz="2000" dirty="0">
                <a:solidFill>
                  <a:schemeClr val="tx1"/>
                </a:solidFill>
              </a:rPr>
              <a:t>is the total area of the window where the model is </a:t>
            </a:r>
            <a:r>
              <a:rPr lang="en-US" sz="2000" dirty="0" smtClean="0">
                <a:solidFill>
                  <a:schemeClr val="tx1"/>
                </a:solidFill>
              </a:rPr>
              <a:t>rendered: </a:t>
            </a:r>
            <a:endParaRPr lang="en-US" sz="2000"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86000"/>
            <a:ext cx="21050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938712" y="3810000"/>
            <a:ext cx="3810000" cy="584775"/>
          </a:xfrm>
          <a:prstGeom prst="rect">
            <a:avLst/>
          </a:prstGeom>
        </p:spPr>
        <p:txBody>
          <a:bodyPr wrap="square">
            <a:spAutoFit/>
          </a:bodyPr>
          <a:lstStyle/>
          <a:p>
            <a:r>
              <a:rPr lang="en-US" sz="1600" dirty="0" smtClean="0">
                <a:latin typeface="+mn-lt"/>
              </a:rPr>
              <a:t>Assignment </a:t>
            </a:r>
            <a:r>
              <a:rPr lang="en-US" sz="1600" dirty="0">
                <a:latin typeface="+mn-lt"/>
              </a:rPr>
              <a:t>of </a:t>
            </a:r>
            <a:r>
              <a:rPr lang="en-US" sz="1600" dirty="0" smtClean="0">
                <a:latin typeface="+mn-lt"/>
              </a:rPr>
              <a:t>different </a:t>
            </a:r>
            <a:r>
              <a:rPr lang="en-US" sz="1600" dirty="0">
                <a:latin typeface="+mn-lt"/>
              </a:rPr>
              <a:t>colors to visible faces on the 2D </a:t>
            </a:r>
            <a:r>
              <a:rPr lang="en-US" sz="1600" dirty="0" smtClean="0">
                <a:latin typeface="+mn-lt"/>
              </a:rPr>
              <a:t>screen </a:t>
            </a:r>
            <a:r>
              <a:rPr lang="en-US" sz="1600" dirty="0">
                <a:latin typeface="+mn-lt"/>
              </a:rPr>
              <a:t>[TFTN05]</a:t>
            </a: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1" y="3038192"/>
            <a:ext cx="2667000" cy="92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5830229"/>
            <a:ext cx="2133600" cy="49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093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smtClean="0">
                <a:solidFill>
                  <a:srgbClr val="7B9899"/>
                </a:solidFill>
                <a:cs typeface="Times New Roman" pitchFamily="18" charset="0"/>
              </a:rPr>
              <a:t>Outline</a:t>
            </a:r>
            <a:endParaRPr lang="en-US" altLang="zh-CN" dirty="0" smtClean="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lnSpc>
                <a:spcPct val="70000"/>
              </a:lnSpc>
              <a:spcBef>
                <a:spcPts val="1800"/>
              </a:spcBef>
              <a:spcAft>
                <a:spcPts val="1800"/>
              </a:spcAft>
            </a:pPr>
            <a:r>
              <a:rPr lang="en-US" sz="2400" dirty="0" smtClean="0">
                <a:cs typeface="Times New Roman" pitchFamily="18" charset="0"/>
              </a:rPr>
              <a:t>Introduction</a:t>
            </a:r>
          </a:p>
          <a:p>
            <a:pPr eaLnBrk="1" hangingPunct="1">
              <a:lnSpc>
                <a:spcPct val="70000"/>
              </a:lnSpc>
              <a:spcBef>
                <a:spcPts val="1800"/>
              </a:spcBef>
              <a:spcAft>
                <a:spcPts val="1800"/>
              </a:spcAft>
            </a:pPr>
            <a:r>
              <a:rPr lang="en-US" sz="2400" dirty="0">
                <a:cs typeface="Times New Roman" pitchFamily="18" charset="0"/>
              </a:rPr>
              <a:t>Related </a:t>
            </a:r>
            <a:r>
              <a:rPr lang="en-US" sz="2400" dirty="0" smtClean="0">
                <a:cs typeface="Times New Roman" pitchFamily="18" charset="0"/>
              </a:rPr>
              <a:t>work</a:t>
            </a:r>
            <a:endParaRPr lang="en-US" sz="2400" dirty="0">
              <a:cs typeface="Times New Roman" pitchFamily="18" charset="0"/>
            </a:endParaRPr>
          </a:p>
          <a:p>
            <a:pPr eaLnBrk="1" hangingPunct="1">
              <a:lnSpc>
                <a:spcPct val="70000"/>
              </a:lnSpc>
              <a:spcBef>
                <a:spcPts val="1800"/>
              </a:spcBef>
              <a:spcAft>
                <a:spcPts val="1800"/>
              </a:spcAft>
            </a:pPr>
            <a:r>
              <a:rPr lang="en-US" sz="2400" dirty="0">
                <a:cs typeface="Times New Roman" pitchFamily="18" charset="0"/>
                <a:hlinkClick r:id="rId3" action="ppaction://hlinksldjump"/>
              </a:rPr>
              <a:t>Viewpoint </a:t>
            </a:r>
            <a:r>
              <a:rPr lang="en-US" sz="2400" dirty="0" smtClean="0">
                <a:cs typeface="Times New Roman" pitchFamily="18" charset="0"/>
                <a:hlinkClick r:id="rId3" action="ppaction://hlinksldjump"/>
              </a:rPr>
              <a:t>entropy distribution-based view clustering</a:t>
            </a:r>
            <a:r>
              <a:rPr lang="tr-TR" altLang="zh-CN" sz="2400" dirty="0" smtClean="0">
                <a:cs typeface="Times New Roman" pitchFamily="18" charset="0"/>
                <a:hlinkClick r:id="rId3" action="ppaction://hlinksldjump"/>
              </a:rPr>
              <a:t> </a:t>
            </a:r>
            <a:endParaRPr lang="en-US" altLang="zh-CN" sz="2400" dirty="0">
              <a:cs typeface="Times New Roman" pitchFamily="18" charset="0"/>
            </a:endParaRPr>
          </a:p>
          <a:p>
            <a:pPr eaLnBrk="1" hangingPunct="1">
              <a:lnSpc>
                <a:spcPct val="70000"/>
              </a:lnSpc>
              <a:spcBef>
                <a:spcPts val="1800"/>
              </a:spcBef>
              <a:spcAft>
                <a:spcPts val="1800"/>
              </a:spcAft>
            </a:pPr>
            <a:r>
              <a:rPr lang="en-US" sz="2400" dirty="0">
                <a:cs typeface="Times New Roman" pitchFamily="18" charset="0"/>
              </a:rPr>
              <a:t>Our sketch-based retrieval algorithm</a:t>
            </a:r>
            <a:endParaRPr lang="en-US" altLang="zh-CN" sz="2400" dirty="0">
              <a:cs typeface="Times New Roman" pitchFamily="18" charset="0"/>
            </a:endParaRPr>
          </a:p>
          <a:p>
            <a:pPr eaLnBrk="1" hangingPunct="1">
              <a:lnSpc>
                <a:spcPct val="70000"/>
              </a:lnSpc>
              <a:spcBef>
                <a:spcPts val="1800"/>
              </a:spcBef>
              <a:spcAft>
                <a:spcPts val="1800"/>
              </a:spcAft>
            </a:pPr>
            <a:r>
              <a:rPr lang="en-US" sz="2400" dirty="0" smtClean="0">
                <a:cs typeface="Times New Roman" pitchFamily="18" charset="0"/>
              </a:rPr>
              <a:t>Experimental results </a:t>
            </a:r>
            <a:r>
              <a:rPr lang="en-US" sz="2400" dirty="0">
                <a:cs typeface="Times New Roman" pitchFamily="18" charset="0"/>
              </a:rPr>
              <a:t>and </a:t>
            </a:r>
            <a:r>
              <a:rPr lang="en-US" sz="2400" dirty="0" smtClean="0">
                <a:cs typeface="Times New Roman" pitchFamily="18" charset="0"/>
              </a:rPr>
              <a:t>discussion</a:t>
            </a:r>
            <a:endParaRPr lang="en-US" sz="2400" dirty="0">
              <a:cs typeface="Times New Roman" pitchFamily="18" charset="0"/>
            </a:endParaRPr>
          </a:p>
          <a:p>
            <a:pPr eaLnBrk="1" hangingPunct="1">
              <a:lnSpc>
                <a:spcPct val="70000"/>
              </a:lnSpc>
              <a:spcBef>
                <a:spcPts val="1800"/>
              </a:spcBef>
              <a:spcAft>
                <a:spcPts val="1800"/>
              </a:spcAft>
            </a:pPr>
            <a:r>
              <a:rPr lang="en-US" sz="2400" dirty="0">
                <a:cs typeface="Times New Roman" pitchFamily="18" charset="0"/>
              </a:rPr>
              <a:t>Conclusions and </a:t>
            </a:r>
            <a:r>
              <a:rPr lang="en-US" sz="2400" dirty="0" smtClean="0">
                <a:cs typeface="Times New Roman" pitchFamily="18" charset="0"/>
              </a:rPr>
              <a:t>future work</a:t>
            </a:r>
          </a:p>
          <a:p>
            <a:pPr marL="0" indent="0" eaLnBrk="1" hangingPunct="1">
              <a:lnSpc>
                <a:spcPct val="70000"/>
              </a:lnSpc>
              <a:spcBef>
                <a:spcPts val="1800"/>
              </a:spcBef>
              <a:spcAft>
                <a:spcPts val="1800"/>
              </a:spcAft>
              <a:buNone/>
            </a:pPr>
            <a:endParaRPr lang="en-US" sz="2400" dirty="0">
              <a:cs typeface="Times New Roman" pitchFamily="18" charset="0"/>
            </a:endParaRPr>
          </a:p>
          <a:p>
            <a:pPr marL="0" indent="0" eaLnBrk="1" hangingPunct="1">
              <a:lnSpc>
                <a:spcPct val="70000"/>
              </a:lnSpc>
              <a:buNone/>
            </a:pPr>
            <a:endParaRPr lang="en-US" altLang="zh-CN" sz="2000" dirty="0" smtClean="0">
              <a:solidFill>
                <a:srgbClr val="7B9899"/>
              </a:solidFill>
              <a:cs typeface="Times New Roman" pitchFamily="18" charset="0"/>
            </a:endParaRPr>
          </a:p>
        </p:txBody>
      </p:sp>
    </p:spTree>
    <p:extLst>
      <p:ext uri="{BB962C8B-B14F-4D97-AF65-F5344CB8AC3E}">
        <p14:creationId xmlns:p14="http://schemas.microsoft.com/office/powerpoint/2010/main" val="3843976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a:spLocks/>
          </p:cNvSpPr>
          <p:nvPr/>
        </p:nvSpPr>
        <p:spPr bwMode="auto">
          <a:xfrm>
            <a:off x="457200" y="1371600"/>
            <a:ext cx="8229600" cy="4941332"/>
          </a:xfrm>
          <a:prstGeom prst="rect">
            <a:avLst/>
          </a:prstGeom>
          <a:noFill/>
          <a:ln w="9525">
            <a:noFill/>
            <a:miter lim="800000"/>
            <a:headEnd/>
            <a:tailEnd/>
          </a:ln>
        </p:spPr>
        <p:txBody>
          <a:bodyPr/>
          <a:lstStyle/>
          <a:p>
            <a:pPr marL="273050" indent="-273050" eaLnBrk="0" hangingPunct="0">
              <a:spcBef>
                <a:spcPct val="20000"/>
              </a:spcBef>
              <a:spcAft>
                <a:spcPts val="300"/>
              </a:spcAft>
              <a:buClr>
                <a:schemeClr val="accent1"/>
              </a:buClr>
              <a:buSzPct val="85000"/>
              <a:buFont typeface="Wingdings 2" pitchFamily="18" charset="2"/>
              <a:buChar char=""/>
            </a:pPr>
            <a:r>
              <a:rPr lang="en-US" sz="2000" b="1" dirty="0">
                <a:latin typeface="+mn-lt"/>
              </a:rPr>
              <a:t>Step 1. Viewpoint </a:t>
            </a:r>
            <a:r>
              <a:rPr lang="en-US" sz="2000" b="1" dirty="0" smtClean="0">
                <a:latin typeface="+mn-lt"/>
              </a:rPr>
              <a:t>entropy distribution</a:t>
            </a:r>
          </a:p>
          <a:p>
            <a:pPr marL="547688" lvl="1" indent="-273050" eaLnBrk="0" hangingPunct="0">
              <a:spcBef>
                <a:spcPct val="20000"/>
              </a:spcBef>
              <a:spcAft>
                <a:spcPts val="300"/>
              </a:spcAft>
              <a:buClr>
                <a:schemeClr val="accent2"/>
              </a:buClr>
              <a:buSzPct val="70000"/>
              <a:buFont typeface="Wingdings" pitchFamily="2" charset="2"/>
              <a:buChar char=""/>
            </a:pPr>
            <a:r>
              <a:rPr lang="en-US" dirty="0" smtClean="0">
                <a:latin typeface="+mn-lt"/>
              </a:rPr>
              <a:t>Subdivide </a:t>
            </a:r>
            <a:r>
              <a:rPr lang="en-US" dirty="0">
                <a:latin typeface="+mn-lt"/>
              </a:rPr>
              <a:t>a </a:t>
            </a:r>
            <a:r>
              <a:rPr lang="en-US" dirty="0" smtClean="0">
                <a:latin typeface="+mn-lt"/>
              </a:rPr>
              <a:t>regular icosahedron </a:t>
            </a:r>
            <a:r>
              <a:rPr lang="en-US" dirty="0">
                <a:latin typeface="+mn-lt"/>
              </a:rPr>
              <a:t>(denoted as </a:t>
            </a:r>
            <a:r>
              <a:rPr lang="en-US" i="1" dirty="0" smtClean="0">
                <a:latin typeface="+mn-lt"/>
              </a:rPr>
              <a:t>L</a:t>
            </a:r>
            <a:r>
              <a:rPr lang="en-US" sz="1200" dirty="0" smtClean="0">
                <a:latin typeface="+mn-lt"/>
              </a:rPr>
              <a:t>0</a:t>
            </a:r>
            <a:r>
              <a:rPr lang="en-US" dirty="0" smtClean="0">
                <a:latin typeface="+mn-lt"/>
              </a:rPr>
              <a:t>) </a:t>
            </a:r>
            <a:r>
              <a:rPr lang="en-US" i="1" dirty="0">
                <a:latin typeface="+mn-lt"/>
              </a:rPr>
              <a:t>n </a:t>
            </a:r>
            <a:r>
              <a:rPr lang="en-US" dirty="0">
                <a:latin typeface="+mn-lt"/>
              </a:rPr>
              <a:t>times based on the </a:t>
            </a:r>
            <a:r>
              <a:rPr lang="en-US" dirty="0" smtClean="0">
                <a:latin typeface="+mn-lt"/>
              </a:rPr>
              <a:t>Loop </a:t>
            </a:r>
            <a:r>
              <a:rPr lang="en-US" dirty="0">
                <a:latin typeface="+mn-lt"/>
              </a:rPr>
              <a:t>subdivision</a:t>
            </a:r>
            <a:r>
              <a:rPr lang="en-US" dirty="0" smtClean="0">
                <a:latin typeface="+mn-lt"/>
              </a:rPr>
              <a:t> </a:t>
            </a:r>
            <a:r>
              <a:rPr lang="en-US" dirty="0">
                <a:latin typeface="+mn-lt"/>
              </a:rPr>
              <a:t>algorithm and name the resulting shape as </a:t>
            </a:r>
            <a:r>
              <a:rPr lang="en-US" i="1" dirty="0" smtClean="0">
                <a:latin typeface="+mn-lt"/>
              </a:rPr>
              <a:t>L</a:t>
            </a:r>
            <a:r>
              <a:rPr lang="en-US" sz="1200" i="1" dirty="0" smtClean="0">
                <a:latin typeface="+mn-lt"/>
              </a:rPr>
              <a:t>n</a:t>
            </a:r>
            <a:endParaRPr lang="en-US" b="1" dirty="0" smtClean="0">
              <a:latin typeface="+mn-lt"/>
              <a:ea typeface="ＭＳ Ｐゴシック" pitchFamily="34" charset="-128"/>
            </a:endParaRPr>
          </a:p>
          <a:p>
            <a:pPr marL="547688" lvl="1" indent="-273050" eaLnBrk="0" hangingPunct="0">
              <a:spcBef>
                <a:spcPct val="20000"/>
              </a:spcBef>
              <a:spcAft>
                <a:spcPts val="300"/>
              </a:spcAft>
              <a:buClr>
                <a:schemeClr val="accent2"/>
              </a:buClr>
              <a:buSzPct val="70000"/>
              <a:buFont typeface="Wingdings" pitchFamily="2" charset="2"/>
              <a:buChar char=""/>
            </a:pPr>
            <a:r>
              <a:rPr lang="en-US" dirty="0">
                <a:latin typeface="+mn-lt"/>
                <a:ea typeface="ＭＳ Ｐゴシック" pitchFamily="34" charset="-128"/>
              </a:rPr>
              <a:t>For each model, </a:t>
            </a:r>
            <a:r>
              <a:rPr lang="en-US" dirty="0" smtClean="0">
                <a:latin typeface="+mn-lt"/>
                <a:ea typeface="ＭＳ Ｐゴシック" pitchFamily="34" charset="-128"/>
              </a:rPr>
              <a:t>sample </a:t>
            </a:r>
            <a:r>
              <a:rPr lang="en-US" dirty="0">
                <a:latin typeface="+mn-lt"/>
                <a:ea typeface="ＭＳ Ｐゴシック" pitchFamily="34" charset="-128"/>
              </a:rPr>
              <a:t>a set of viewpoints by </a:t>
            </a:r>
            <a:r>
              <a:rPr lang="en-US" dirty="0" smtClean="0">
                <a:latin typeface="+mn-lt"/>
                <a:ea typeface="ＭＳ Ｐゴシック" pitchFamily="34" charset="-128"/>
              </a:rPr>
              <a:t>setting the </a:t>
            </a:r>
            <a:r>
              <a:rPr lang="en-US" dirty="0">
                <a:latin typeface="+mn-lt"/>
                <a:ea typeface="ＭＳ Ｐゴシック" pitchFamily="34" charset="-128"/>
              </a:rPr>
              <a:t>cameras on the vertices of </a:t>
            </a:r>
            <a:r>
              <a:rPr lang="en-US" i="1" dirty="0" smtClean="0">
                <a:latin typeface="+mn-lt"/>
              </a:rPr>
              <a:t>L</a:t>
            </a:r>
            <a:r>
              <a:rPr lang="en-US" sz="1200" i="1" dirty="0" smtClean="0">
                <a:latin typeface="+mn-lt"/>
              </a:rPr>
              <a:t>n</a:t>
            </a:r>
            <a:r>
              <a:rPr lang="en-US" dirty="0" smtClean="0">
                <a:latin typeface="+mn-lt"/>
                <a:ea typeface="ＭＳ Ｐゴシック" pitchFamily="34" charset="-128"/>
              </a:rPr>
              <a:t> and then compute their viewpoint entropy values</a:t>
            </a:r>
          </a:p>
          <a:p>
            <a:pPr marL="547688" lvl="1" indent="-273050" eaLnBrk="0" hangingPunct="0">
              <a:spcBef>
                <a:spcPct val="20000"/>
              </a:spcBef>
              <a:buClr>
                <a:schemeClr val="accent2"/>
              </a:buClr>
              <a:buSzPct val="70000"/>
              <a:buFont typeface="Wingdings" pitchFamily="2" charset="2"/>
              <a:buChar char=""/>
            </a:pPr>
            <a:endParaRPr lang="en-US" dirty="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endParaRPr lang="en-US" dirty="0" smtClean="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endParaRPr lang="en-US" dirty="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endParaRPr lang="en-US" dirty="0" smtClean="0">
              <a:latin typeface="+mn-lt"/>
              <a:ea typeface="ＭＳ Ｐゴシック" pitchFamily="34" charset="-128"/>
            </a:endParaRPr>
          </a:p>
          <a:p>
            <a:pPr marL="274638" lvl="1" eaLnBrk="0" hangingPunct="0">
              <a:spcBef>
                <a:spcPct val="20000"/>
              </a:spcBef>
              <a:buClr>
                <a:schemeClr val="accent2"/>
              </a:buClr>
              <a:buSzPct val="70000"/>
            </a:pPr>
            <a:endParaRPr lang="en-US" dirty="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endParaRPr lang="en-US" dirty="0" smtClean="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endParaRPr lang="en-US" dirty="0" smtClean="0">
              <a:latin typeface="+mn-lt"/>
              <a:ea typeface="ＭＳ Ｐゴシック" pitchFamily="34" charset="-128"/>
            </a:endParaRPr>
          </a:p>
        </p:txBody>
      </p:sp>
      <p:sp>
        <p:nvSpPr>
          <p:cNvPr id="6" name="Rectangle 2"/>
          <p:cNvSpPr>
            <a:spLocks noGrp="1"/>
          </p:cNvSpPr>
          <p:nvPr>
            <p:ph type="title" idx="4294967295"/>
          </p:nvPr>
        </p:nvSpPr>
        <p:spPr>
          <a:xfrm>
            <a:off x="301625" y="228600"/>
            <a:ext cx="8534400" cy="758825"/>
          </a:xfrm>
        </p:spPr>
        <p:txBody>
          <a:bodyPr/>
          <a:lstStyle/>
          <a:p>
            <a:r>
              <a:rPr lang="fr-FR" sz="2800" dirty="0" smtClean="0">
                <a:cs typeface="Times New Roman" pitchFamily="18" charset="0"/>
              </a:rPr>
              <a:t>V</a:t>
            </a:r>
            <a:r>
              <a:rPr lang="en-US" sz="2800" dirty="0" err="1" smtClean="0"/>
              <a:t>iewpoint</a:t>
            </a:r>
            <a:r>
              <a:rPr lang="en-US" sz="2800" dirty="0" smtClean="0"/>
              <a:t> Entropy-Based Adaptive View Clustering</a:t>
            </a:r>
            <a:endParaRPr lang="zh-CN" altLang="en-US" sz="2800" dirty="0">
              <a:cs typeface="Times New Roman" pitchFamily="18"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1" y="3010852"/>
            <a:ext cx="1295400" cy="145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4495800"/>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14400" y="5715000"/>
            <a:ext cx="8077200" cy="646331"/>
          </a:xfrm>
          <a:prstGeom prst="rect">
            <a:avLst/>
          </a:prstGeom>
        </p:spPr>
        <p:txBody>
          <a:bodyPr wrap="square">
            <a:spAutoFit/>
          </a:bodyPr>
          <a:lstStyle/>
          <a:p>
            <a:r>
              <a:rPr lang="en-US" dirty="0">
                <a:latin typeface="+mn-lt"/>
              </a:rPr>
              <a:t>Viewpoint entropy distribution </a:t>
            </a:r>
            <a:r>
              <a:rPr lang="en-US" dirty="0" smtClean="0">
                <a:latin typeface="+mn-lt"/>
              </a:rPr>
              <a:t>examples. Using HSV </a:t>
            </a:r>
            <a:r>
              <a:rPr lang="en-US" dirty="0">
                <a:latin typeface="+mn-lt"/>
              </a:rPr>
              <a:t>color model and smooth shading. </a:t>
            </a:r>
            <a:r>
              <a:rPr lang="en-US" dirty="0">
                <a:solidFill>
                  <a:srgbClr val="FF3300"/>
                </a:solidFill>
                <a:latin typeface="+mn-lt"/>
              </a:rPr>
              <a:t>Red</a:t>
            </a:r>
            <a:r>
              <a:rPr lang="en-US" dirty="0">
                <a:latin typeface="+mn-lt"/>
              </a:rPr>
              <a:t>: small entropy; </a:t>
            </a:r>
            <a:r>
              <a:rPr lang="en-US" dirty="0">
                <a:solidFill>
                  <a:srgbClr val="00FF00"/>
                </a:solidFill>
                <a:latin typeface="+mn-lt"/>
              </a:rPr>
              <a:t>green</a:t>
            </a:r>
            <a:r>
              <a:rPr lang="en-US" dirty="0">
                <a:latin typeface="+mn-lt"/>
              </a:rPr>
              <a:t>: mid-size entropy; </a:t>
            </a:r>
            <a:r>
              <a:rPr lang="en-US" dirty="0">
                <a:solidFill>
                  <a:srgbClr val="0000FF"/>
                </a:solidFill>
                <a:latin typeface="+mn-lt"/>
              </a:rPr>
              <a:t>blue</a:t>
            </a:r>
            <a:r>
              <a:rPr lang="en-US" dirty="0">
                <a:latin typeface="+mn-lt"/>
              </a:rPr>
              <a:t>: large entropy</a:t>
            </a:r>
            <a:r>
              <a:rPr lang="en-US" dirty="0" smtClean="0">
                <a:latin typeface="+mn-lt"/>
              </a:rPr>
              <a:t>.</a:t>
            </a:r>
            <a:endParaRPr lang="en-US" dirty="0">
              <a:latin typeface="+mn-lt"/>
            </a:endParaRP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1603" y="3279933"/>
            <a:ext cx="2224564" cy="917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6657" y="4495800"/>
            <a:ext cx="1203960" cy="121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51438" y="3070990"/>
            <a:ext cx="1143000" cy="111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03717" y="4495800"/>
            <a:ext cx="121158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236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a:spLocks/>
          </p:cNvSpPr>
          <p:nvPr/>
        </p:nvSpPr>
        <p:spPr bwMode="auto">
          <a:xfrm>
            <a:off x="457200" y="1447800"/>
            <a:ext cx="8229600" cy="4953000"/>
          </a:xfrm>
          <a:prstGeom prst="rect">
            <a:avLst/>
          </a:prstGeom>
          <a:noFill/>
          <a:ln w="9525">
            <a:noFill/>
            <a:miter lim="800000"/>
            <a:headEnd/>
            <a:tailEnd/>
          </a:ln>
        </p:spPr>
        <p:txBody>
          <a:bodyPr/>
          <a:lstStyle/>
          <a:p>
            <a:pPr marL="273050" indent="-273050" eaLnBrk="0" hangingPunct="0">
              <a:spcBef>
                <a:spcPts val="300"/>
              </a:spcBef>
              <a:spcAft>
                <a:spcPts val="300"/>
              </a:spcAft>
              <a:buClr>
                <a:schemeClr val="accent1"/>
              </a:buClr>
              <a:buSzPct val="85000"/>
              <a:buFont typeface="Wingdings 2" pitchFamily="18" charset="2"/>
              <a:buChar char=""/>
            </a:pPr>
            <a:r>
              <a:rPr lang="en-US" b="1" dirty="0" smtClean="0">
                <a:latin typeface="+mn-lt"/>
              </a:rPr>
              <a:t>Step </a:t>
            </a:r>
            <a:r>
              <a:rPr lang="en-US" b="1" dirty="0">
                <a:latin typeface="+mn-lt"/>
              </a:rPr>
              <a:t>2. Viewpoint </a:t>
            </a:r>
            <a:r>
              <a:rPr lang="en-US" b="1" dirty="0" smtClean="0">
                <a:latin typeface="+mn-lt"/>
              </a:rPr>
              <a:t>entropy-based </a:t>
            </a:r>
            <a:r>
              <a:rPr lang="en-US" b="1" dirty="0">
                <a:latin typeface="+mn-lt"/>
              </a:rPr>
              <a:t>3D </a:t>
            </a:r>
            <a:r>
              <a:rPr lang="en-US" b="1" dirty="0" smtClean="0">
                <a:latin typeface="+mn-lt"/>
              </a:rPr>
              <a:t>visual complexity</a:t>
            </a:r>
            <a:endParaRPr lang="en-US" b="1" dirty="0">
              <a:latin typeface="+mn-lt"/>
            </a:endParaRPr>
          </a:p>
          <a:p>
            <a:pPr marL="547688" lvl="1" indent="-273050" eaLnBrk="0" hangingPunct="0">
              <a:spcBef>
                <a:spcPts val="300"/>
              </a:spcBef>
              <a:spcAft>
                <a:spcPts val="300"/>
              </a:spcAft>
              <a:buClr>
                <a:schemeClr val="accent2"/>
              </a:buClr>
              <a:buSzPct val="70000"/>
              <a:buFont typeface="Wingdings" pitchFamily="2" charset="2"/>
              <a:buChar char=""/>
            </a:pPr>
            <a:r>
              <a:rPr lang="en-US" dirty="0" smtClean="0">
                <a:latin typeface="+mn-lt"/>
              </a:rPr>
              <a:t>The </a:t>
            </a:r>
            <a:r>
              <a:rPr lang="en-US" dirty="0">
                <a:latin typeface="+mn-lt"/>
              </a:rPr>
              <a:t>visual complexity metric is defined based on a </a:t>
            </a:r>
            <a:r>
              <a:rPr lang="en-US" i="1" dirty="0" smtClean="0">
                <a:latin typeface="+mn-lt"/>
              </a:rPr>
              <a:t>class-level</a:t>
            </a:r>
            <a:r>
              <a:rPr lang="en-US" dirty="0" smtClean="0">
                <a:latin typeface="+mn-lt"/>
              </a:rPr>
              <a:t> entropy distribution </a:t>
            </a:r>
            <a:r>
              <a:rPr lang="en-US" dirty="0">
                <a:latin typeface="+mn-lt"/>
              </a:rPr>
              <a:t>analysis on a 3D </a:t>
            </a:r>
            <a:r>
              <a:rPr lang="en-US" dirty="0" smtClean="0">
                <a:latin typeface="+mn-lt"/>
              </a:rPr>
              <a:t>dataset</a:t>
            </a:r>
          </a:p>
          <a:p>
            <a:pPr marL="547688" lvl="1" indent="-273050" eaLnBrk="0" hangingPunct="0">
              <a:spcBef>
                <a:spcPts val="300"/>
              </a:spcBef>
              <a:spcAft>
                <a:spcPts val="300"/>
              </a:spcAft>
              <a:buClr>
                <a:schemeClr val="accent2"/>
              </a:buClr>
              <a:buSzPct val="70000"/>
              <a:buFont typeface="Wingdings" pitchFamily="2" charset="2"/>
              <a:buChar char=""/>
            </a:pPr>
            <a:r>
              <a:rPr lang="en-US" dirty="0" smtClean="0">
                <a:latin typeface="+mn-lt"/>
              </a:rPr>
              <a:t>3D visual complexity </a:t>
            </a:r>
            <a:r>
              <a:rPr lang="en-US" i="1" dirty="0" smtClean="0">
                <a:latin typeface="+mn-lt"/>
              </a:rPr>
              <a:t>C</a:t>
            </a:r>
            <a:r>
              <a:rPr lang="en-US" dirty="0" smtClean="0">
                <a:latin typeface="+mn-lt"/>
              </a:rPr>
              <a:t> </a:t>
            </a:r>
            <a:r>
              <a:rPr lang="en-US" dirty="0">
                <a:latin typeface="+mn-lt"/>
              </a:rPr>
              <a:t>is </a:t>
            </a:r>
            <a:r>
              <a:rPr lang="en-US" dirty="0" smtClean="0">
                <a:latin typeface="+mn-lt"/>
              </a:rPr>
              <a:t>defined as follows:</a:t>
            </a:r>
          </a:p>
          <a:p>
            <a:pPr marL="547688" lvl="1" indent="-273050" eaLnBrk="0" hangingPunct="0">
              <a:spcBef>
                <a:spcPts val="300"/>
              </a:spcBef>
              <a:spcAft>
                <a:spcPts val="300"/>
              </a:spcAft>
              <a:buClr>
                <a:schemeClr val="accent2"/>
              </a:buClr>
              <a:buSzPct val="70000"/>
              <a:buFont typeface="Wingdings" pitchFamily="2" charset="2"/>
              <a:buChar char=""/>
            </a:pPr>
            <a:endParaRPr lang="en-US" dirty="0" smtClean="0">
              <a:latin typeface="+mn-lt"/>
            </a:endParaRPr>
          </a:p>
          <a:p>
            <a:pPr marL="548640" lvl="1" eaLnBrk="0" hangingPunct="0">
              <a:spcBef>
                <a:spcPts val="300"/>
              </a:spcBef>
              <a:spcAft>
                <a:spcPts val="300"/>
              </a:spcAft>
              <a:buClr>
                <a:schemeClr val="accent2"/>
              </a:buClr>
              <a:buSzPct val="70000"/>
            </a:pPr>
            <a:r>
              <a:rPr lang="en-US" dirty="0" smtClean="0">
                <a:latin typeface="+mn-lt"/>
              </a:rPr>
              <a:t>where</a:t>
            </a:r>
            <a:r>
              <a:rPr lang="en-US" dirty="0">
                <a:latin typeface="+mn-lt"/>
              </a:rPr>
              <a:t>, </a:t>
            </a:r>
            <a:r>
              <a:rPr lang="en-US" dirty="0" smtClean="0">
                <a:latin typeface="+mn-lt"/>
              </a:rPr>
              <a:t>    and      are the </a:t>
            </a:r>
            <a:r>
              <a:rPr lang="en-US" dirty="0">
                <a:latin typeface="+mn-lt"/>
              </a:rPr>
              <a:t>normalized </a:t>
            </a:r>
            <a:r>
              <a:rPr lang="en-US" dirty="0" smtClean="0">
                <a:latin typeface="+mn-lt"/>
              </a:rPr>
              <a:t>standard deviation entropy value </a:t>
            </a:r>
            <a:r>
              <a:rPr lang="en-US" i="1" dirty="0" smtClean="0">
                <a:latin typeface="+mn-lt"/>
              </a:rPr>
              <a:t>s</a:t>
            </a:r>
            <a:r>
              <a:rPr lang="en-US" dirty="0" smtClean="0">
                <a:latin typeface="+mn-lt"/>
              </a:rPr>
              <a:t> </a:t>
            </a:r>
            <a:r>
              <a:rPr lang="en-US" dirty="0">
                <a:latin typeface="+mn-lt"/>
              </a:rPr>
              <a:t>and </a:t>
            </a:r>
            <a:r>
              <a:rPr lang="en-US" dirty="0" smtClean="0">
                <a:latin typeface="+mn-lt"/>
              </a:rPr>
              <a:t>mean value </a:t>
            </a:r>
            <a:r>
              <a:rPr lang="en-US" i="1" dirty="0" smtClean="0">
                <a:latin typeface="+mn-lt"/>
              </a:rPr>
              <a:t>m</a:t>
            </a:r>
            <a:r>
              <a:rPr lang="en-US" dirty="0" smtClean="0">
                <a:latin typeface="+mn-lt"/>
              </a:rPr>
              <a:t> </a:t>
            </a:r>
            <a:r>
              <a:rPr lang="en-US" dirty="0">
                <a:latin typeface="+mn-lt"/>
              </a:rPr>
              <a:t>by their respective maximums </a:t>
            </a:r>
            <a:r>
              <a:rPr lang="en-US" dirty="0" smtClean="0">
                <a:latin typeface="+mn-lt"/>
              </a:rPr>
              <a:t>over all </a:t>
            </a:r>
            <a:r>
              <a:rPr lang="en-US" dirty="0">
                <a:latin typeface="+mn-lt"/>
              </a:rPr>
              <a:t>the </a:t>
            </a:r>
            <a:r>
              <a:rPr lang="en-US" dirty="0" smtClean="0">
                <a:latin typeface="+mn-lt"/>
              </a:rPr>
              <a:t>classes</a:t>
            </a:r>
          </a:p>
          <a:p>
            <a:pPr marL="547688" lvl="1" indent="-273050" eaLnBrk="0" hangingPunct="0">
              <a:spcBef>
                <a:spcPts val="300"/>
              </a:spcBef>
              <a:spcAft>
                <a:spcPts val="300"/>
              </a:spcAft>
              <a:buClr>
                <a:schemeClr val="accent2"/>
              </a:buClr>
              <a:buSzPct val="70000"/>
              <a:buFont typeface="Wingdings" pitchFamily="2" charset="2"/>
              <a:buChar char=""/>
            </a:pPr>
            <a:r>
              <a:rPr lang="en-US" b="1" dirty="0" smtClean="0">
                <a:latin typeface="+mn-lt"/>
              </a:rPr>
              <a:t>Characteristic of the metric: </a:t>
            </a:r>
            <a:r>
              <a:rPr lang="en-US" dirty="0" smtClean="0">
                <a:latin typeface="+mn-lt"/>
              </a:rPr>
              <a:t>capable </a:t>
            </a:r>
            <a:r>
              <a:rPr lang="en-US" dirty="0">
                <a:latin typeface="+mn-lt"/>
              </a:rPr>
              <a:t>of reasonably </a:t>
            </a:r>
            <a:r>
              <a:rPr lang="en-US" dirty="0" smtClean="0">
                <a:latin typeface="+mn-lt"/>
              </a:rPr>
              <a:t>reflecting the </a:t>
            </a:r>
            <a:r>
              <a:rPr lang="en-US" dirty="0">
                <a:latin typeface="+mn-lt"/>
              </a:rPr>
              <a:t>semantic distances among different model </a:t>
            </a:r>
            <a:r>
              <a:rPr lang="en-US" dirty="0" smtClean="0">
                <a:latin typeface="+mn-lt"/>
              </a:rPr>
              <a:t>classes. </a:t>
            </a:r>
            <a:r>
              <a:rPr lang="en-US" dirty="0" smtClean="0">
                <a:latin typeface="+mn-lt"/>
                <a:hlinkClick r:id="rId3" action="ppaction://hlinksldjump"/>
              </a:rPr>
              <a:t>Example</a:t>
            </a:r>
            <a:r>
              <a:rPr lang="en-US" dirty="0">
                <a:latin typeface="+mn-lt"/>
                <a:hlinkClick r:id="rId3" action="ppaction://hlinksldjump"/>
              </a:rPr>
              <a:t> </a:t>
            </a:r>
            <a:r>
              <a:rPr lang="en-US" dirty="0" smtClean="0">
                <a:latin typeface="+mn-lt"/>
                <a:hlinkClick r:id="rId3" action="ppaction://hlinksldjump"/>
              </a:rPr>
              <a:t>(Figs. (a),(b))</a:t>
            </a:r>
            <a:endParaRPr lang="en-US" dirty="0">
              <a:latin typeface="+mn-lt"/>
            </a:endParaRPr>
          </a:p>
          <a:p>
            <a:pPr marL="273050" indent="-273050" eaLnBrk="0" hangingPunct="0">
              <a:spcBef>
                <a:spcPts val="300"/>
              </a:spcBef>
              <a:spcAft>
                <a:spcPts val="300"/>
              </a:spcAft>
              <a:buClr>
                <a:schemeClr val="accent1"/>
              </a:buClr>
              <a:buSzPct val="85000"/>
              <a:buFont typeface="Wingdings 2" pitchFamily="18" charset="2"/>
              <a:buChar char=""/>
            </a:pPr>
            <a:r>
              <a:rPr lang="en-US" b="1" dirty="0" smtClean="0">
                <a:latin typeface="+mn-lt"/>
              </a:rPr>
              <a:t>Step 3. Viewpoint entropy-based FCM adaptive views clustering</a:t>
            </a:r>
            <a:endParaRPr lang="en-US" b="1" dirty="0" smtClean="0">
              <a:solidFill>
                <a:schemeClr val="tx2"/>
              </a:solidFill>
              <a:latin typeface="+mn-lt"/>
              <a:ea typeface="ＭＳ Ｐゴシック" pitchFamily="34" charset="-128"/>
            </a:endParaRPr>
          </a:p>
          <a:p>
            <a:pPr marL="547688" lvl="1" indent="-273050" eaLnBrk="0" hangingPunct="0">
              <a:spcBef>
                <a:spcPts val="300"/>
              </a:spcBef>
              <a:spcAft>
                <a:spcPts val="300"/>
              </a:spcAft>
              <a:buClr>
                <a:schemeClr val="accent2"/>
              </a:buClr>
              <a:buSzPct val="70000"/>
              <a:buFont typeface="Wingdings" pitchFamily="2" charset="2"/>
              <a:buChar char=""/>
            </a:pPr>
            <a:r>
              <a:rPr lang="en-US" dirty="0" smtClean="0">
                <a:latin typeface="+mn-lt"/>
              </a:rPr>
              <a:t>Set the number </a:t>
            </a:r>
            <a:r>
              <a:rPr lang="en-US" dirty="0">
                <a:latin typeface="+mn-lt"/>
              </a:rPr>
              <a:t>of representative views </a:t>
            </a:r>
            <a:r>
              <a:rPr lang="en-US" i="1" dirty="0" smtClean="0">
                <a:latin typeface="+mn-lt"/>
              </a:rPr>
              <a:t>N</a:t>
            </a:r>
            <a:r>
              <a:rPr lang="en-US" i="1" baseline="-25000" dirty="0" smtClean="0">
                <a:latin typeface="+mn-lt"/>
              </a:rPr>
              <a:t>c</a:t>
            </a:r>
            <a:r>
              <a:rPr lang="en-US" dirty="0" smtClean="0">
                <a:latin typeface="+mn-lt"/>
              </a:rPr>
              <a:t> </a:t>
            </a:r>
            <a:r>
              <a:rPr lang="en-US" dirty="0">
                <a:latin typeface="+mn-lt"/>
              </a:rPr>
              <a:t>to be proportional to </a:t>
            </a:r>
            <a:r>
              <a:rPr lang="en-US" dirty="0" smtClean="0">
                <a:latin typeface="+mn-lt"/>
              </a:rPr>
              <a:t>its visual </a:t>
            </a:r>
            <a:r>
              <a:rPr lang="en-US" dirty="0">
                <a:latin typeface="+mn-lt"/>
              </a:rPr>
              <a:t>complexity </a:t>
            </a:r>
            <a:r>
              <a:rPr lang="en-US" i="1" dirty="0" smtClean="0">
                <a:latin typeface="+mn-lt"/>
              </a:rPr>
              <a:t>C</a:t>
            </a:r>
            <a:r>
              <a:rPr lang="en-US" dirty="0" smtClean="0">
                <a:latin typeface="+mn-lt"/>
              </a:rPr>
              <a:t>:</a:t>
            </a:r>
          </a:p>
          <a:p>
            <a:pPr marL="274638" lvl="1" eaLnBrk="0" hangingPunct="0">
              <a:spcBef>
                <a:spcPts val="300"/>
              </a:spcBef>
              <a:spcAft>
                <a:spcPts val="300"/>
              </a:spcAft>
              <a:buClr>
                <a:schemeClr val="accent2"/>
              </a:buClr>
              <a:buSzPct val="70000"/>
            </a:pPr>
            <a:endParaRPr lang="en-US" dirty="0" smtClean="0">
              <a:latin typeface="+mn-lt"/>
            </a:endParaRPr>
          </a:p>
          <a:p>
            <a:pPr marL="548640" lvl="1" eaLnBrk="0" hangingPunct="0">
              <a:spcBef>
                <a:spcPts val="300"/>
              </a:spcBef>
              <a:spcAft>
                <a:spcPts val="300"/>
              </a:spcAft>
              <a:buClr>
                <a:schemeClr val="accent2"/>
              </a:buClr>
              <a:buSzPct val="70000"/>
            </a:pPr>
            <a:r>
              <a:rPr lang="en-US" dirty="0" smtClean="0">
                <a:latin typeface="+mn-lt"/>
              </a:rPr>
              <a:t>      is the total number of sample views in the algorithm, we set             . </a:t>
            </a:r>
          </a:p>
          <a:p>
            <a:pPr marL="548640" lvl="1" eaLnBrk="0" hangingPunct="0">
              <a:spcBef>
                <a:spcPts val="300"/>
              </a:spcBef>
              <a:spcAft>
                <a:spcPts val="300"/>
              </a:spcAft>
              <a:buClr>
                <a:schemeClr val="accent2"/>
              </a:buClr>
              <a:buSzPct val="70000"/>
            </a:pPr>
            <a:r>
              <a:rPr lang="en-US" dirty="0" smtClean="0">
                <a:latin typeface="+mn-lt"/>
                <a:hlinkClick r:id="rId3" action="ppaction://hlinksldjump"/>
              </a:rPr>
              <a:t>Example  Fig. (c)</a:t>
            </a:r>
            <a:endParaRPr lang="en-US" dirty="0" smtClean="0">
              <a:latin typeface="+mn-lt"/>
            </a:endParaRPr>
          </a:p>
          <a:p>
            <a:pPr marL="274638" lvl="1" eaLnBrk="0" hangingPunct="0">
              <a:spcBef>
                <a:spcPts val="300"/>
              </a:spcBef>
              <a:spcAft>
                <a:spcPts val="300"/>
              </a:spcAft>
              <a:buClr>
                <a:schemeClr val="accent2"/>
              </a:buClr>
              <a:buSzPct val="70000"/>
            </a:pPr>
            <a:endParaRPr lang="en-US" dirty="0">
              <a:latin typeface="+mn-lt"/>
            </a:endParaRPr>
          </a:p>
          <a:p>
            <a:pPr marL="547688" lvl="1" indent="-273050" eaLnBrk="0" hangingPunct="0">
              <a:spcBef>
                <a:spcPts val="300"/>
              </a:spcBef>
              <a:spcAft>
                <a:spcPts val="300"/>
              </a:spcAft>
              <a:buClr>
                <a:schemeClr val="accent2"/>
              </a:buClr>
              <a:buSzPct val="70000"/>
              <a:buFont typeface="Wingdings" pitchFamily="2" charset="2"/>
              <a:buChar char=""/>
            </a:pPr>
            <a:endParaRPr lang="en-US" dirty="0">
              <a:latin typeface="+mn-lt"/>
            </a:endParaRPr>
          </a:p>
        </p:txBody>
      </p:sp>
      <p:sp>
        <p:nvSpPr>
          <p:cNvPr id="6" name="Rectangle 2"/>
          <p:cNvSpPr>
            <a:spLocks noGrp="1"/>
          </p:cNvSpPr>
          <p:nvPr>
            <p:ph type="title" idx="4294967295"/>
          </p:nvPr>
        </p:nvSpPr>
        <p:spPr>
          <a:xfrm>
            <a:off x="301625" y="228600"/>
            <a:ext cx="8534400" cy="758825"/>
          </a:xfrm>
        </p:spPr>
        <p:txBody>
          <a:bodyPr/>
          <a:lstStyle/>
          <a:p>
            <a:r>
              <a:rPr lang="fr-FR" sz="2800" dirty="0" smtClean="0">
                <a:cs typeface="Times New Roman" pitchFamily="18" charset="0"/>
              </a:rPr>
              <a:t>V</a:t>
            </a:r>
            <a:r>
              <a:rPr lang="en-US" sz="2800" dirty="0" err="1" smtClean="0"/>
              <a:t>iewpoint</a:t>
            </a:r>
            <a:r>
              <a:rPr lang="en-US" sz="2800" dirty="0" smtClean="0"/>
              <a:t> Entropy-Based Adaptive View Clustering</a:t>
            </a:r>
            <a:endParaRPr lang="zh-CN" altLang="en-US" sz="2800" dirty="0">
              <a:cs typeface="Times New Roman" pitchFamily="18"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819400"/>
            <a:ext cx="15144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200400"/>
            <a:ext cx="17145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3152775"/>
            <a:ext cx="2190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5850" y="5715000"/>
            <a:ext cx="285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3137" y="5257800"/>
            <a:ext cx="1571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600" y="5715000"/>
            <a:ext cx="6762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535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301625" y="228600"/>
            <a:ext cx="8534400" cy="758825"/>
          </a:xfrm>
        </p:spPr>
        <p:txBody>
          <a:bodyPr/>
          <a:lstStyle/>
          <a:p>
            <a:r>
              <a:rPr lang="fr-FR" sz="2800" dirty="0" smtClean="0">
                <a:cs typeface="Times New Roman" pitchFamily="18" charset="0"/>
              </a:rPr>
              <a:t>V</a:t>
            </a:r>
            <a:r>
              <a:rPr lang="en-US" sz="2800" dirty="0" err="1" smtClean="0"/>
              <a:t>iewpoint</a:t>
            </a:r>
            <a:r>
              <a:rPr lang="en-US" sz="2800" dirty="0" smtClean="0"/>
              <a:t> Entropy-Based Adaptive View Clustering</a:t>
            </a:r>
            <a:endParaRPr lang="zh-CN" altLang="en-US" sz="2800" dirty="0">
              <a:cs typeface="Times New Roman" pitchFamily="18"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628775"/>
            <a:ext cx="8667750" cy="340042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7650" y="5178623"/>
            <a:ext cx="8667750" cy="1031051"/>
          </a:xfrm>
          <a:prstGeom prst="rect">
            <a:avLst/>
          </a:prstGeom>
        </p:spPr>
        <p:txBody>
          <a:bodyPr wrap="square">
            <a:spAutoFit/>
          </a:bodyPr>
          <a:lstStyle/>
          <a:p>
            <a:r>
              <a:rPr lang="en-US" sz="1600" dirty="0">
                <a:latin typeface="+mn-lt"/>
                <a:cs typeface="Times New Roman" pitchFamily="18" charset="0"/>
              </a:rPr>
              <a:t>Viewpoint entropy distributions and numbers of representative views of different classes in the </a:t>
            </a:r>
            <a:r>
              <a:rPr lang="en-US" sz="1600" dirty="0" smtClean="0">
                <a:latin typeface="+mn-lt"/>
                <a:cs typeface="Times New Roman" pitchFamily="18" charset="0"/>
              </a:rPr>
              <a:t>partial WMB </a:t>
            </a:r>
            <a:r>
              <a:rPr lang="en-US" sz="1600" dirty="0">
                <a:latin typeface="+mn-lt"/>
                <a:cs typeface="Times New Roman" pitchFamily="18" charset="0"/>
              </a:rPr>
              <a:t>3D </a:t>
            </a:r>
            <a:r>
              <a:rPr lang="en-US" sz="1600" dirty="0" smtClean="0">
                <a:latin typeface="+mn-lt"/>
                <a:cs typeface="Times New Roman" pitchFamily="18" charset="0"/>
              </a:rPr>
              <a:t>benchmark: </a:t>
            </a:r>
            <a:r>
              <a:rPr lang="en-US" sz="1600" dirty="0">
                <a:latin typeface="+mn-lt"/>
                <a:cs typeface="Times New Roman" pitchFamily="18" charset="0"/>
              </a:rPr>
              <a:t>13 selected classes, 260 models, 20 each. </a:t>
            </a:r>
            <a:r>
              <a:rPr lang="en-US" sz="1600" dirty="0" smtClean="0">
                <a:latin typeface="+mn-lt"/>
                <a:cs typeface="Times New Roman" pitchFamily="18" charset="0"/>
              </a:rPr>
              <a:t> </a:t>
            </a:r>
          </a:p>
          <a:p>
            <a:r>
              <a:rPr lang="en-US" sz="1600" dirty="0" smtClean="0">
                <a:latin typeface="+mn-lt"/>
                <a:cs typeface="Times New Roman" pitchFamily="18" charset="0"/>
              </a:rPr>
              <a:t>Figure </a:t>
            </a:r>
            <a:r>
              <a:rPr lang="en-US" sz="1600" dirty="0">
                <a:latin typeface="+mn-lt"/>
                <a:cs typeface="Times New Roman" pitchFamily="18" charset="0"/>
              </a:rPr>
              <a:t>(c) sorts and lists the 3D visual complexity values of the 13 </a:t>
            </a:r>
            <a:r>
              <a:rPr lang="en-US" sz="1600" dirty="0" smtClean="0">
                <a:latin typeface="+mn-lt"/>
                <a:cs typeface="Times New Roman" pitchFamily="18" charset="0"/>
              </a:rPr>
              <a:t>classes</a:t>
            </a:r>
            <a:endParaRPr lang="en-US" sz="1600" dirty="0">
              <a:latin typeface="+mn-lt"/>
              <a:cs typeface="Times New Roman" pitchFamily="18" charset="0"/>
            </a:endParaRPr>
          </a:p>
          <a:p>
            <a:endParaRPr lang="en-US" sz="1300" dirty="0">
              <a:latin typeface="+mn-lt"/>
              <a:cs typeface="Times New Roman" pitchFamily="18" charset="0"/>
            </a:endParaRPr>
          </a:p>
        </p:txBody>
      </p:sp>
      <p:sp>
        <p:nvSpPr>
          <p:cNvPr id="5" name="Left Arrow 4">
            <a:hlinkClick r:id="rId4" action="ppaction://hlinksldjump"/>
          </p:cNvPr>
          <p:cNvSpPr/>
          <p:nvPr/>
        </p:nvSpPr>
        <p:spPr>
          <a:xfrm>
            <a:off x="7848600" y="5943600"/>
            <a:ext cx="10668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Tree>
    <p:extLst>
      <p:ext uri="{BB962C8B-B14F-4D97-AF65-F5344CB8AC3E}">
        <p14:creationId xmlns:p14="http://schemas.microsoft.com/office/powerpoint/2010/main" val="227037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smtClean="0">
                <a:solidFill>
                  <a:srgbClr val="7B9899"/>
                </a:solidFill>
                <a:cs typeface="Times New Roman" pitchFamily="18" charset="0"/>
              </a:rPr>
              <a:t>Outline</a:t>
            </a:r>
            <a:endParaRPr lang="en-US" altLang="zh-CN" dirty="0" smtClean="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lnSpc>
                <a:spcPct val="70000"/>
              </a:lnSpc>
              <a:spcBef>
                <a:spcPts val="1800"/>
              </a:spcBef>
              <a:spcAft>
                <a:spcPts val="1800"/>
              </a:spcAft>
            </a:pPr>
            <a:r>
              <a:rPr lang="en-US" sz="2400" dirty="0" smtClean="0">
                <a:cs typeface="Times New Roman" pitchFamily="18" charset="0"/>
              </a:rPr>
              <a:t>Introduction</a:t>
            </a:r>
          </a:p>
          <a:p>
            <a:pPr eaLnBrk="1" hangingPunct="1">
              <a:lnSpc>
                <a:spcPct val="70000"/>
              </a:lnSpc>
              <a:spcBef>
                <a:spcPts val="1800"/>
              </a:spcBef>
              <a:spcAft>
                <a:spcPts val="1800"/>
              </a:spcAft>
            </a:pPr>
            <a:r>
              <a:rPr lang="en-US" sz="2400" dirty="0">
                <a:cs typeface="Times New Roman" pitchFamily="18" charset="0"/>
              </a:rPr>
              <a:t>Related </a:t>
            </a:r>
            <a:r>
              <a:rPr lang="en-US" sz="2400" dirty="0" smtClean="0">
                <a:cs typeface="Times New Roman" pitchFamily="18" charset="0"/>
              </a:rPr>
              <a:t>work</a:t>
            </a:r>
            <a:endParaRPr lang="en-US" sz="2400" dirty="0">
              <a:cs typeface="Times New Roman" pitchFamily="18" charset="0"/>
            </a:endParaRPr>
          </a:p>
          <a:p>
            <a:pPr eaLnBrk="1" hangingPunct="1">
              <a:lnSpc>
                <a:spcPct val="70000"/>
              </a:lnSpc>
              <a:spcBef>
                <a:spcPts val="1800"/>
              </a:spcBef>
              <a:spcAft>
                <a:spcPts val="1800"/>
              </a:spcAft>
            </a:pPr>
            <a:r>
              <a:rPr lang="en-US" sz="2400" dirty="0">
                <a:cs typeface="Times New Roman" pitchFamily="18" charset="0"/>
              </a:rPr>
              <a:t>Viewpoint </a:t>
            </a:r>
            <a:r>
              <a:rPr lang="en-US" sz="2400" dirty="0" smtClean="0">
                <a:cs typeface="Times New Roman" pitchFamily="18" charset="0"/>
              </a:rPr>
              <a:t>entropy distribution-based view clustering</a:t>
            </a:r>
            <a:r>
              <a:rPr lang="tr-TR" altLang="zh-CN" sz="2400" dirty="0" smtClean="0">
                <a:cs typeface="Times New Roman" pitchFamily="18" charset="0"/>
              </a:rPr>
              <a:t> </a:t>
            </a:r>
            <a:endParaRPr lang="en-US" altLang="zh-CN" sz="2400" dirty="0">
              <a:cs typeface="Times New Roman" pitchFamily="18" charset="0"/>
            </a:endParaRPr>
          </a:p>
          <a:p>
            <a:pPr eaLnBrk="1" hangingPunct="1">
              <a:lnSpc>
                <a:spcPct val="70000"/>
              </a:lnSpc>
              <a:spcBef>
                <a:spcPts val="1800"/>
              </a:spcBef>
              <a:spcAft>
                <a:spcPts val="1800"/>
              </a:spcAft>
            </a:pPr>
            <a:r>
              <a:rPr lang="en-US" sz="2400" dirty="0" smtClean="0">
                <a:cs typeface="Times New Roman" pitchFamily="18" charset="0"/>
                <a:hlinkClick r:id="rId3" action="ppaction://hlinksldjump"/>
              </a:rPr>
              <a:t>Our sketch-based retrieval algorithm</a:t>
            </a:r>
            <a:endParaRPr lang="en-US" altLang="zh-CN" sz="2400" dirty="0">
              <a:cs typeface="Times New Roman" pitchFamily="18" charset="0"/>
            </a:endParaRPr>
          </a:p>
          <a:p>
            <a:pPr eaLnBrk="1" hangingPunct="1">
              <a:lnSpc>
                <a:spcPct val="70000"/>
              </a:lnSpc>
              <a:spcBef>
                <a:spcPts val="1800"/>
              </a:spcBef>
              <a:spcAft>
                <a:spcPts val="1800"/>
              </a:spcAft>
            </a:pPr>
            <a:r>
              <a:rPr lang="en-US" sz="2400" dirty="0">
                <a:cs typeface="Times New Roman" pitchFamily="18" charset="0"/>
              </a:rPr>
              <a:t>Experimental </a:t>
            </a:r>
            <a:r>
              <a:rPr lang="en-US" sz="2400" dirty="0" smtClean="0">
                <a:cs typeface="Times New Roman" pitchFamily="18" charset="0"/>
              </a:rPr>
              <a:t>results </a:t>
            </a:r>
            <a:r>
              <a:rPr lang="en-US" sz="2400" dirty="0">
                <a:cs typeface="Times New Roman" pitchFamily="18" charset="0"/>
              </a:rPr>
              <a:t>and </a:t>
            </a:r>
            <a:r>
              <a:rPr lang="en-US" sz="2400" dirty="0" smtClean="0">
                <a:cs typeface="Times New Roman" pitchFamily="18" charset="0"/>
              </a:rPr>
              <a:t>discussion</a:t>
            </a:r>
            <a:endParaRPr lang="en-US" sz="2400" dirty="0">
              <a:cs typeface="Times New Roman" pitchFamily="18" charset="0"/>
            </a:endParaRPr>
          </a:p>
          <a:p>
            <a:pPr eaLnBrk="1" hangingPunct="1">
              <a:lnSpc>
                <a:spcPct val="70000"/>
              </a:lnSpc>
              <a:spcBef>
                <a:spcPts val="1800"/>
              </a:spcBef>
              <a:spcAft>
                <a:spcPts val="1800"/>
              </a:spcAft>
            </a:pPr>
            <a:r>
              <a:rPr lang="en-US" sz="2400" dirty="0">
                <a:cs typeface="Times New Roman" pitchFamily="18" charset="0"/>
              </a:rPr>
              <a:t>Conclusions and </a:t>
            </a:r>
            <a:r>
              <a:rPr lang="en-US" sz="2400" dirty="0" smtClean="0">
                <a:cs typeface="Times New Roman" pitchFamily="18" charset="0"/>
              </a:rPr>
              <a:t>future work</a:t>
            </a:r>
          </a:p>
          <a:p>
            <a:pPr marL="0" indent="0" eaLnBrk="1" hangingPunct="1">
              <a:lnSpc>
                <a:spcPct val="70000"/>
              </a:lnSpc>
              <a:spcBef>
                <a:spcPts val="1800"/>
              </a:spcBef>
              <a:spcAft>
                <a:spcPts val="1800"/>
              </a:spcAft>
              <a:buNone/>
            </a:pPr>
            <a:endParaRPr lang="en-US" sz="2400" dirty="0">
              <a:cs typeface="Times New Roman" pitchFamily="18" charset="0"/>
            </a:endParaRPr>
          </a:p>
          <a:p>
            <a:pPr marL="0" indent="0" eaLnBrk="1" hangingPunct="1">
              <a:lnSpc>
                <a:spcPct val="70000"/>
              </a:lnSpc>
              <a:buNone/>
            </a:pPr>
            <a:endParaRPr lang="en-US" altLang="zh-CN" sz="2000" dirty="0" smtClean="0">
              <a:solidFill>
                <a:srgbClr val="7B9899"/>
              </a:solidFill>
              <a:cs typeface="Times New Roman" pitchFamily="18" charset="0"/>
            </a:endParaRPr>
          </a:p>
        </p:txBody>
      </p:sp>
    </p:spTree>
    <p:extLst>
      <p:ext uri="{BB962C8B-B14F-4D97-AF65-F5344CB8AC3E}">
        <p14:creationId xmlns:p14="http://schemas.microsoft.com/office/powerpoint/2010/main" val="4017688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dirty="0" smtClean="0">
                <a:solidFill>
                  <a:srgbClr val="7B9899"/>
                </a:solidFill>
                <a:cs typeface="Times New Roman" pitchFamily="18" charset="0"/>
              </a:rPr>
              <a:t>Online Retrieval Algorithm</a:t>
            </a:r>
            <a:endParaRPr lang="en-US" altLang="zh-CN" dirty="0">
              <a:solidFill>
                <a:srgbClr val="7B9899"/>
              </a:solidFill>
              <a:cs typeface="Times New Roman" pitchFamily="18" charset="0"/>
            </a:endParaRPr>
          </a:p>
        </p:txBody>
      </p:sp>
      <p:sp>
        <p:nvSpPr>
          <p:cNvPr id="9218" name="Content Placeholder 2"/>
          <p:cNvSpPr>
            <a:spLocks noGrp="1"/>
          </p:cNvSpPr>
          <p:nvPr>
            <p:ph sz="quarter" idx="1"/>
          </p:nvPr>
        </p:nvSpPr>
        <p:spPr>
          <a:xfrm>
            <a:off x="301625" y="1371600"/>
            <a:ext cx="8537575" cy="5029200"/>
          </a:xfrm>
        </p:spPr>
        <p:txBody>
          <a:bodyPr/>
          <a:lstStyle/>
          <a:p>
            <a:pPr>
              <a:spcAft>
                <a:spcPts val="600"/>
              </a:spcAft>
            </a:pPr>
            <a:r>
              <a:rPr lang="en-US" sz="2400" b="1" dirty="0" smtClean="0"/>
              <a:t>Step 1. </a:t>
            </a:r>
            <a:r>
              <a:rPr lang="en-US" sz="2400" b="1" dirty="0"/>
              <a:t>Sketch feature </a:t>
            </a:r>
            <a:r>
              <a:rPr lang="en-US" sz="2400" b="1" dirty="0" smtClean="0"/>
              <a:t>extraction</a:t>
            </a:r>
          </a:p>
          <a:p>
            <a:pPr lvl="1">
              <a:spcAft>
                <a:spcPts val="600"/>
              </a:spcAft>
            </a:pPr>
            <a:r>
              <a:rPr lang="en-US" sz="2000" dirty="0">
                <a:solidFill>
                  <a:schemeClr val="tx1"/>
                </a:solidFill>
              </a:rPr>
              <a:t>E</a:t>
            </a:r>
            <a:r>
              <a:rPr lang="en-US" sz="2000" dirty="0" smtClean="0">
                <a:solidFill>
                  <a:schemeClr val="tx1"/>
                </a:solidFill>
              </a:rPr>
              <a:t>xtract outline </a:t>
            </a:r>
            <a:r>
              <a:rPr lang="en-US" sz="2000" dirty="0">
                <a:solidFill>
                  <a:schemeClr val="tx1"/>
                </a:solidFill>
              </a:rPr>
              <a:t>feature view for </a:t>
            </a:r>
            <a:r>
              <a:rPr lang="en-US" sz="2000" dirty="0" smtClean="0">
                <a:solidFill>
                  <a:schemeClr val="tx1"/>
                </a:solidFill>
              </a:rPr>
              <a:t>a 2D sketch</a:t>
            </a:r>
          </a:p>
          <a:p>
            <a:pPr lvl="1">
              <a:spcAft>
                <a:spcPts val="600"/>
              </a:spcAft>
            </a:pPr>
            <a:r>
              <a:rPr lang="en-US" sz="2000" dirty="0" smtClean="0">
                <a:solidFill>
                  <a:schemeClr val="tx1"/>
                </a:solidFill>
              </a:rPr>
              <a:t>Compute </a:t>
            </a:r>
            <a:r>
              <a:rPr lang="en-US" sz="2000" dirty="0">
                <a:solidFill>
                  <a:schemeClr val="tx1"/>
                </a:solidFill>
              </a:rPr>
              <a:t>its relative shape context </a:t>
            </a:r>
            <a:r>
              <a:rPr lang="en-US" sz="2000" dirty="0" smtClean="0">
                <a:solidFill>
                  <a:schemeClr val="tx1"/>
                </a:solidFill>
              </a:rPr>
              <a:t>features</a:t>
            </a:r>
          </a:p>
          <a:p>
            <a:pPr>
              <a:spcAft>
                <a:spcPts val="600"/>
              </a:spcAft>
            </a:pPr>
            <a:r>
              <a:rPr lang="en-US" sz="2400" b="1" dirty="0" smtClean="0"/>
              <a:t>Step 2. </a:t>
            </a:r>
            <a:r>
              <a:rPr lang="en-US" sz="2400" b="1" dirty="0"/>
              <a:t>Sketch-model distance vector </a:t>
            </a:r>
            <a:r>
              <a:rPr lang="en-US" sz="2400" b="1" dirty="0" smtClean="0"/>
              <a:t>computation</a:t>
            </a:r>
          </a:p>
          <a:p>
            <a:pPr lvl="1">
              <a:spcAft>
                <a:spcPts val="600"/>
              </a:spcAft>
            </a:pPr>
            <a:r>
              <a:rPr lang="en-US" sz="2000" dirty="0">
                <a:solidFill>
                  <a:schemeClr val="tx1"/>
                </a:solidFill>
              </a:rPr>
              <a:t>S</a:t>
            </a:r>
            <a:r>
              <a:rPr lang="en-US" sz="2000" dirty="0" smtClean="0">
                <a:solidFill>
                  <a:schemeClr val="tx1"/>
                </a:solidFill>
              </a:rPr>
              <a:t>hape </a:t>
            </a:r>
            <a:r>
              <a:rPr lang="en-US" sz="2000" dirty="0">
                <a:solidFill>
                  <a:schemeClr val="tx1"/>
                </a:solidFill>
              </a:rPr>
              <a:t>context matching between </a:t>
            </a:r>
            <a:r>
              <a:rPr lang="en-US" sz="2000" dirty="0" smtClean="0">
                <a:solidFill>
                  <a:schemeClr val="tx1"/>
                </a:solidFill>
              </a:rPr>
              <a:t>sketch </a:t>
            </a:r>
            <a:r>
              <a:rPr lang="en-US" sz="2000" dirty="0">
                <a:solidFill>
                  <a:schemeClr val="tx1"/>
                </a:solidFill>
              </a:rPr>
              <a:t>and each representative view </a:t>
            </a:r>
            <a:endParaRPr lang="en-US" sz="2000" dirty="0" smtClean="0">
              <a:solidFill>
                <a:schemeClr val="tx1"/>
              </a:solidFill>
            </a:endParaRPr>
          </a:p>
          <a:p>
            <a:pPr lvl="1">
              <a:spcAft>
                <a:spcPts val="600"/>
              </a:spcAft>
            </a:pPr>
            <a:r>
              <a:rPr lang="en-US" sz="2000" dirty="0" smtClean="0">
                <a:solidFill>
                  <a:schemeClr val="tx1"/>
                </a:solidFill>
              </a:rPr>
              <a:t>Regard </a:t>
            </a:r>
            <a:r>
              <a:rPr lang="en-US" sz="2000" dirty="0">
                <a:solidFill>
                  <a:schemeClr val="tx1"/>
                </a:solidFill>
              </a:rPr>
              <a:t>the minimum matching cost as the sketch-model </a:t>
            </a:r>
            <a:r>
              <a:rPr lang="en-US" sz="2000" dirty="0" smtClean="0">
                <a:solidFill>
                  <a:schemeClr val="tx1"/>
                </a:solidFill>
              </a:rPr>
              <a:t>distance</a:t>
            </a:r>
            <a:endParaRPr lang="en-US" sz="2400" dirty="0"/>
          </a:p>
          <a:p>
            <a:pPr>
              <a:spcAft>
                <a:spcPts val="600"/>
              </a:spcAft>
            </a:pPr>
            <a:r>
              <a:rPr lang="en-US" sz="2400" b="1" dirty="0"/>
              <a:t>Step </a:t>
            </a:r>
            <a:r>
              <a:rPr lang="en-US" sz="2400" b="1" dirty="0" smtClean="0"/>
              <a:t>3. </a:t>
            </a:r>
            <a:r>
              <a:rPr lang="en-US" sz="2400" b="1" dirty="0"/>
              <a:t>Sketch-model distances sorting and </a:t>
            </a:r>
            <a:r>
              <a:rPr lang="en-US" sz="2400" b="1" dirty="0" smtClean="0"/>
              <a:t>output</a:t>
            </a:r>
          </a:p>
          <a:p>
            <a:pPr lvl="1">
              <a:spcAft>
                <a:spcPts val="600"/>
              </a:spcAft>
            </a:pPr>
            <a:r>
              <a:rPr lang="en-US" sz="2000" dirty="0">
                <a:solidFill>
                  <a:schemeClr val="tx1"/>
                </a:solidFill>
              </a:rPr>
              <a:t>Sort all the sketch-model distances in an ascending </a:t>
            </a:r>
            <a:r>
              <a:rPr lang="en-US" sz="2000" dirty="0" smtClean="0">
                <a:solidFill>
                  <a:schemeClr val="tx1"/>
                </a:solidFill>
              </a:rPr>
              <a:t>order</a:t>
            </a:r>
          </a:p>
          <a:p>
            <a:pPr lvl="1">
              <a:spcAft>
                <a:spcPts val="600"/>
              </a:spcAft>
            </a:pPr>
            <a:r>
              <a:rPr lang="en-US" sz="2000" dirty="0" smtClean="0">
                <a:solidFill>
                  <a:schemeClr val="tx1"/>
                </a:solidFill>
              </a:rPr>
              <a:t>List </a:t>
            </a:r>
            <a:r>
              <a:rPr lang="en-US" sz="2000" dirty="0">
                <a:solidFill>
                  <a:schemeClr val="tx1"/>
                </a:solidFill>
              </a:rPr>
              <a:t>the corresponding models </a:t>
            </a:r>
            <a:r>
              <a:rPr lang="en-US" sz="2000" dirty="0" smtClean="0">
                <a:solidFill>
                  <a:schemeClr val="tx1"/>
                </a:solidFill>
              </a:rPr>
              <a:t>accordingly</a:t>
            </a:r>
            <a:endParaRPr lang="en-US" altLang="zh-CN" sz="2000" dirty="0">
              <a:solidFill>
                <a:schemeClr val="tx1"/>
              </a:solidFill>
            </a:endParaRPr>
          </a:p>
          <a:p>
            <a:pPr lvl="1">
              <a:lnSpc>
                <a:spcPct val="70000"/>
              </a:lnSpc>
            </a:pPr>
            <a:endParaRPr lang="en-US" sz="2000" dirty="0">
              <a:solidFill>
                <a:schemeClr val="tx1"/>
              </a:solidFill>
            </a:endParaRPr>
          </a:p>
        </p:txBody>
      </p:sp>
    </p:spTree>
    <p:extLst>
      <p:ext uri="{BB962C8B-B14F-4D97-AF65-F5344CB8AC3E}">
        <p14:creationId xmlns:p14="http://schemas.microsoft.com/office/powerpoint/2010/main" val="1878643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dirty="0" smtClean="0">
                <a:solidFill>
                  <a:srgbClr val="7B9899"/>
                </a:solidFill>
                <a:cs typeface="Times New Roman" pitchFamily="18" charset="0"/>
              </a:rPr>
              <a:t>Feature Views Generation</a:t>
            </a:r>
            <a:endParaRPr lang="en-US" altLang="zh-CN" dirty="0">
              <a:solidFill>
                <a:srgbClr val="7B9899"/>
              </a:solidFill>
              <a:cs typeface="Times New Roman" pitchFamily="18" charset="0"/>
            </a:endParaRPr>
          </a:p>
        </p:txBody>
      </p:sp>
      <p:sp>
        <p:nvSpPr>
          <p:cNvPr id="9218" name="Content Placeholder 2"/>
          <p:cNvSpPr>
            <a:spLocks noGrp="1"/>
          </p:cNvSpPr>
          <p:nvPr>
            <p:ph sz="quarter" idx="1"/>
          </p:nvPr>
        </p:nvSpPr>
        <p:spPr>
          <a:xfrm>
            <a:off x="301625" y="1371600"/>
            <a:ext cx="8537575" cy="5029200"/>
          </a:xfrm>
        </p:spPr>
        <p:txBody>
          <a:bodyPr/>
          <a:lstStyle/>
          <a:p>
            <a:r>
              <a:rPr lang="en-US" sz="2400" b="1" dirty="0" smtClean="0">
                <a:ea typeface="宋体" charset="-122"/>
              </a:rPr>
              <a:t>Outline feature view</a:t>
            </a:r>
            <a:endParaRPr lang="en-US" sz="2400" b="1" dirty="0">
              <a:ea typeface="宋体" charset="-122"/>
            </a:endParaRPr>
          </a:p>
          <a:p>
            <a:pPr lvl="1">
              <a:spcBef>
                <a:spcPts val="0"/>
              </a:spcBef>
            </a:pPr>
            <a:r>
              <a:rPr lang="en-US" dirty="0" smtClean="0">
                <a:solidFill>
                  <a:schemeClr val="tx1"/>
                </a:solidFill>
                <a:ea typeface="宋体" charset="-122"/>
              </a:rPr>
              <a:t>To compute distance </a:t>
            </a:r>
            <a:r>
              <a:rPr lang="en-US" dirty="0">
                <a:solidFill>
                  <a:schemeClr val="tx1"/>
                </a:solidFill>
                <a:ea typeface="宋体" charset="-122"/>
              </a:rPr>
              <a:t>between </a:t>
            </a:r>
            <a:r>
              <a:rPr lang="en-US" dirty="0" smtClean="0">
                <a:solidFill>
                  <a:schemeClr val="tx1"/>
                </a:solidFill>
                <a:ea typeface="宋体" charset="-122"/>
              </a:rPr>
              <a:t>a </a:t>
            </a:r>
            <a:r>
              <a:rPr lang="en-US" dirty="0">
                <a:solidFill>
                  <a:schemeClr val="tx1"/>
                </a:solidFill>
                <a:ea typeface="宋体" charset="-122"/>
              </a:rPr>
              <a:t>3D model and a query </a:t>
            </a:r>
            <a:r>
              <a:rPr lang="en-US" dirty="0" smtClean="0">
                <a:solidFill>
                  <a:schemeClr val="tx1"/>
                </a:solidFill>
                <a:ea typeface="宋体" charset="-122"/>
              </a:rPr>
              <a:t>sketch</a:t>
            </a:r>
          </a:p>
          <a:p>
            <a:pPr lvl="1">
              <a:spcBef>
                <a:spcPts val="0"/>
              </a:spcBef>
            </a:pPr>
            <a:r>
              <a:rPr lang="en-US" dirty="0" smtClean="0">
                <a:solidFill>
                  <a:schemeClr val="tx1"/>
                </a:solidFill>
                <a:ea typeface="宋体" charset="-122"/>
              </a:rPr>
              <a:t>Considerations: robustness</a:t>
            </a:r>
            <a:r>
              <a:rPr lang="en-US" dirty="0">
                <a:solidFill>
                  <a:schemeClr val="tx1"/>
                </a:solidFill>
                <a:ea typeface="宋体" charset="-122"/>
              </a:rPr>
              <a:t>, </a:t>
            </a:r>
            <a:r>
              <a:rPr lang="en-US" dirty="0" smtClean="0">
                <a:solidFill>
                  <a:schemeClr val="tx1"/>
                </a:solidFill>
                <a:ea typeface="宋体" charset="-122"/>
              </a:rPr>
              <a:t>effectiveness </a:t>
            </a:r>
            <a:r>
              <a:rPr lang="en-US" dirty="0">
                <a:solidFill>
                  <a:schemeClr val="tx1"/>
                </a:solidFill>
                <a:ea typeface="宋体" charset="-122"/>
              </a:rPr>
              <a:t>and efficiency</a:t>
            </a:r>
          </a:p>
          <a:p>
            <a:pPr lvl="1"/>
            <a:r>
              <a:rPr lang="en-US" dirty="0" smtClean="0">
                <a:solidFill>
                  <a:schemeClr val="tx1"/>
                </a:solidFill>
                <a:ea typeface="宋体" charset="-122"/>
              </a:rPr>
              <a:t>For 3D models, render </a:t>
            </a:r>
            <a:r>
              <a:rPr lang="en-US" dirty="0">
                <a:solidFill>
                  <a:schemeClr val="tx1"/>
                </a:solidFill>
                <a:ea typeface="宋体" charset="-122"/>
              </a:rPr>
              <a:t>silhouette </a:t>
            </a:r>
            <a:r>
              <a:rPr lang="en-US" dirty="0" smtClean="0">
                <a:solidFill>
                  <a:schemeClr val="tx1"/>
                </a:solidFill>
                <a:ea typeface="宋体" charset="-122"/>
              </a:rPr>
              <a:t>views, then extract outlines </a:t>
            </a:r>
            <a:endParaRPr lang="en-US" dirty="0">
              <a:solidFill>
                <a:schemeClr val="tx1"/>
              </a:solidFill>
              <a:ea typeface="宋体" charset="-122"/>
            </a:endParaRPr>
          </a:p>
          <a:p>
            <a:pPr lvl="1"/>
            <a:r>
              <a:rPr lang="en-US" dirty="0">
                <a:solidFill>
                  <a:schemeClr val="tx1"/>
                </a:solidFill>
                <a:ea typeface="宋体" charset="-122"/>
              </a:rPr>
              <a:t>For query 2D sketch, </a:t>
            </a:r>
            <a:r>
              <a:rPr lang="en-US" dirty="0" smtClean="0">
                <a:solidFill>
                  <a:schemeClr val="tx1"/>
                </a:solidFill>
                <a:ea typeface="宋体" charset="-122"/>
              </a:rPr>
              <a:t>generate silhouette view: </a:t>
            </a:r>
            <a:r>
              <a:rPr lang="en-US" dirty="0" err="1" smtClean="0">
                <a:solidFill>
                  <a:schemeClr val="tx1"/>
                </a:solidFill>
                <a:ea typeface="宋体" charset="-122"/>
              </a:rPr>
              <a:t>binarization</a:t>
            </a:r>
            <a:r>
              <a:rPr lang="en-US" dirty="0">
                <a:solidFill>
                  <a:schemeClr val="tx1"/>
                </a:solidFill>
                <a:ea typeface="宋体" charset="-122"/>
              </a:rPr>
              <a:t>, </a:t>
            </a:r>
            <a:r>
              <a:rPr lang="en-US" dirty="0" smtClean="0">
                <a:solidFill>
                  <a:schemeClr val="tx1"/>
                </a:solidFill>
                <a:ea typeface="宋体" charset="-122"/>
              </a:rPr>
              <a:t>Canny edge detection, closing</a:t>
            </a:r>
            <a:r>
              <a:rPr lang="en-US" dirty="0">
                <a:solidFill>
                  <a:schemeClr val="tx1"/>
                </a:solidFill>
                <a:ea typeface="宋体" charset="-122"/>
              </a:rPr>
              <a:t>, </a:t>
            </a:r>
            <a:r>
              <a:rPr lang="en-US" dirty="0" smtClean="0">
                <a:solidFill>
                  <a:schemeClr val="tx1"/>
                </a:solidFill>
                <a:ea typeface="宋体" charset="-122"/>
              </a:rPr>
              <a:t>dilation, </a:t>
            </a:r>
            <a:r>
              <a:rPr lang="en-US" dirty="0">
                <a:solidFill>
                  <a:schemeClr val="tx1"/>
                </a:solidFill>
                <a:ea typeface="宋体" charset="-122"/>
              </a:rPr>
              <a:t>and </a:t>
            </a:r>
            <a:r>
              <a:rPr lang="en-US" dirty="0" smtClean="0">
                <a:solidFill>
                  <a:schemeClr val="tx1"/>
                </a:solidFill>
                <a:ea typeface="宋体" charset="-122"/>
              </a:rPr>
              <a:t>region filling</a:t>
            </a:r>
            <a:endParaRPr lang="en-US" altLang="zh-CN" dirty="0">
              <a:solidFill>
                <a:schemeClr val="tx1"/>
              </a:solidFill>
              <a:ea typeface="宋体" charset="-122"/>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243" y="3762930"/>
            <a:ext cx="4519711" cy="1723470"/>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5477470"/>
            <a:ext cx="8610599" cy="923330"/>
          </a:xfrm>
          <a:prstGeom prst="rect">
            <a:avLst/>
          </a:prstGeom>
        </p:spPr>
        <p:txBody>
          <a:bodyPr wrap="square">
            <a:spAutoFit/>
          </a:bodyPr>
          <a:lstStyle/>
          <a:p>
            <a:r>
              <a:rPr lang="en-US" b="1" dirty="0">
                <a:latin typeface="+mn-lt"/>
              </a:rPr>
              <a:t>2D/3D feature views generation examples. </a:t>
            </a:r>
            <a:r>
              <a:rPr lang="en-US" dirty="0">
                <a:latin typeface="+mn-lt"/>
              </a:rPr>
              <a:t>(a) </a:t>
            </a:r>
            <a:r>
              <a:rPr lang="en-US" i="1" dirty="0" smtClean="0">
                <a:latin typeface="+mn-lt"/>
              </a:rPr>
              <a:t>curvature</a:t>
            </a:r>
            <a:r>
              <a:rPr lang="en-US" dirty="0" smtClean="0">
                <a:latin typeface="+mn-lt"/>
              </a:rPr>
              <a:t> view </a:t>
            </a:r>
            <a:r>
              <a:rPr lang="en-US" dirty="0">
                <a:latin typeface="+mn-lt"/>
              </a:rPr>
              <a:t>of a chair model in PSB [SMKF04a]; (b) </a:t>
            </a:r>
            <a:r>
              <a:rPr lang="en-US" i="1" dirty="0" smtClean="0">
                <a:latin typeface="+mn-lt"/>
              </a:rPr>
              <a:t>outline</a:t>
            </a:r>
            <a:r>
              <a:rPr lang="en-US" dirty="0" smtClean="0">
                <a:latin typeface="+mn-lt"/>
              </a:rPr>
              <a:t> view</a:t>
            </a:r>
            <a:r>
              <a:rPr lang="en-US" dirty="0">
                <a:latin typeface="+mn-lt"/>
              </a:rPr>
              <a:t>; (c) a hand-drawn chair </a:t>
            </a:r>
            <a:r>
              <a:rPr lang="en-US" i="1" dirty="0">
                <a:latin typeface="+mn-lt"/>
              </a:rPr>
              <a:t>sketch</a:t>
            </a:r>
            <a:r>
              <a:rPr lang="en-US" dirty="0">
                <a:latin typeface="+mn-lt"/>
              </a:rPr>
              <a:t> in Yoon et al.</a:t>
            </a:r>
            <a:r>
              <a:rPr lang="en-US" dirty="0" smtClean="0">
                <a:latin typeface="+mn-lt"/>
              </a:rPr>
              <a:t>’s [YSSK10</a:t>
            </a:r>
            <a:r>
              <a:rPr lang="en-US" dirty="0">
                <a:latin typeface="+mn-lt"/>
              </a:rPr>
              <a:t>] sketch </a:t>
            </a:r>
            <a:r>
              <a:rPr lang="en-US" dirty="0" smtClean="0">
                <a:latin typeface="+mn-lt"/>
              </a:rPr>
              <a:t>benchmark; </a:t>
            </a:r>
            <a:r>
              <a:rPr lang="en-US" dirty="0">
                <a:latin typeface="+mn-lt"/>
              </a:rPr>
              <a:t>(d) </a:t>
            </a:r>
            <a:r>
              <a:rPr lang="en-US" i="1" dirty="0">
                <a:latin typeface="+mn-lt"/>
              </a:rPr>
              <a:t>outline</a:t>
            </a:r>
            <a:r>
              <a:rPr lang="en-US" dirty="0">
                <a:latin typeface="+mn-lt"/>
              </a:rPr>
              <a:t> view of </a:t>
            </a:r>
            <a:r>
              <a:rPr lang="en-US" dirty="0" smtClean="0">
                <a:latin typeface="+mn-lt"/>
              </a:rPr>
              <a:t>the chair sketch</a:t>
            </a:r>
            <a:endParaRPr lang="en-US" dirty="0">
              <a:latin typeface="+mn-lt"/>
            </a:endParaRPr>
          </a:p>
        </p:txBody>
      </p:sp>
    </p:spTree>
    <p:extLst>
      <p:ext uri="{BB962C8B-B14F-4D97-AF65-F5344CB8AC3E}">
        <p14:creationId xmlns:p14="http://schemas.microsoft.com/office/powerpoint/2010/main" val="3561463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dirty="0" smtClean="0">
                <a:solidFill>
                  <a:srgbClr val="7B9899"/>
                </a:solidFill>
                <a:cs typeface="Times New Roman" pitchFamily="18" charset="0"/>
              </a:rPr>
              <a:t>Feature Extraction</a:t>
            </a:r>
            <a:endParaRPr lang="en-US" altLang="zh-CN" dirty="0">
              <a:solidFill>
                <a:srgbClr val="7B9899"/>
              </a:solidFill>
              <a:cs typeface="Times New Roman" pitchFamily="18" charset="0"/>
            </a:endParaRPr>
          </a:p>
        </p:txBody>
      </p:sp>
      <p:sp>
        <p:nvSpPr>
          <p:cNvPr id="9218" name="Content Placeholder 2"/>
          <p:cNvSpPr>
            <a:spLocks noGrp="1"/>
          </p:cNvSpPr>
          <p:nvPr>
            <p:ph sz="quarter" idx="1"/>
          </p:nvPr>
        </p:nvSpPr>
        <p:spPr>
          <a:xfrm>
            <a:off x="301625" y="1371600"/>
            <a:ext cx="8537575" cy="5029200"/>
          </a:xfrm>
        </p:spPr>
        <p:txBody>
          <a:bodyPr/>
          <a:lstStyle/>
          <a:p>
            <a:pPr>
              <a:spcAft>
                <a:spcPts val="600"/>
              </a:spcAft>
            </a:pPr>
            <a:r>
              <a:rPr lang="en-US" sz="2400" b="1" dirty="0" smtClean="0">
                <a:ea typeface="宋体" charset="-122"/>
              </a:rPr>
              <a:t>Shape context: </a:t>
            </a:r>
            <a:r>
              <a:rPr lang="en-US" sz="2400" dirty="0" smtClean="0">
                <a:ea typeface="宋体" charset="-122"/>
              </a:rPr>
              <a:t>used</a:t>
            </a:r>
            <a:r>
              <a:rPr lang="en-US" sz="2400" b="1" dirty="0" smtClean="0">
                <a:ea typeface="宋体" charset="-122"/>
              </a:rPr>
              <a:t> </a:t>
            </a:r>
            <a:r>
              <a:rPr lang="en-US" sz="2400" dirty="0" smtClean="0">
                <a:ea typeface="宋体" charset="-122"/>
              </a:rPr>
              <a:t>to</a:t>
            </a:r>
            <a:r>
              <a:rPr lang="en-US" sz="2400" b="1" dirty="0" smtClean="0">
                <a:ea typeface="宋体" charset="-122"/>
              </a:rPr>
              <a:t> </a:t>
            </a:r>
            <a:r>
              <a:rPr lang="en-US" sz="2400" dirty="0" smtClean="0"/>
              <a:t>compute the distance </a:t>
            </a:r>
            <a:r>
              <a:rPr lang="en-US" sz="2400" dirty="0"/>
              <a:t>between two outline </a:t>
            </a:r>
            <a:r>
              <a:rPr lang="en-US" sz="2400" dirty="0" smtClean="0"/>
              <a:t>feature views </a:t>
            </a:r>
            <a:r>
              <a:rPr lang="en-US" sz="2400" dirty="0"/>
              <a:t>(one for sketch and one for model</a:t>
            </a:r>
            <a:r>
              <a:rPr lang="en-US" sz="2400" dirty="0" smtClean="0"/>
              <a:t>)</a:t>
            </a:r>
            <a:endParaRPr lang="en-US" sz="2400" b="1" dirty="0" smtClean="0">
              <a:ea typeface="宋体" charset="-122"/>
            </a:endParaRPr>
          </a:p>
          <a:p>
            <a:pPr lvl="1">
              <a:spcBef>
                <a:spcPts val="0"/>
              </a:spcBef>
            </a:pPr>
            <a:r>
              <a:rPr lang="en-US" dirty="0" smtClean="0">
                <a:solidFill>
                  <a:schemeClr val="tx1"/>
                </a:solidFill>
                <a:ea typeface="宋体" charset="-122"/>
              </a:rPr>
              <a:t>A log-polar </a:t>
            </a:r>
            <a:r>
              <a:rPr lang="en-US" dirty="0">
                <a:solidFill>
                  <a:schemeClr val="tx1"/>
                </a:solidFill>
                <a:ea typeface="宋体" charset="-122"/>
              </a:rPr>
              <a:t>histogram </a:t>
            </a:r>
            <a:r>
              <a:rPr lang="en-US" dirty="0" smtClean="0">
                <a:solidFill>
                  <a:schemeClr val="tx1"/>
                </a:solidFill>
                <a:ea typeface="宋体" charset="-122"/>
              </a:rPr>
              <a:t>that defines </a:t>
            </a:r>
            <a:r>
              <a:rPr lang="en-US" dirty="0">
                <a:solidFill>
                  <a:schemeClr val="tx1"/>
                </a:solidFill>
                <a:ea typeface="宋体" charset="-122"/>
              </a:rPr>
              <a:t>the relative distribution of other points with </a:t>
            </a:r>
            <a:r>
              <a:rPr lang="en-US" dirty="0" smtClean="0">
                <a:solidFill>
                  <a:schemeClr val="tx1"/>
                </a:solidFill>
                <a:ea typeface="宋体" charset="-122"/>
              </a:rPr>
              <a:t>respect to </a:t>
            </a:r>
            <a:r>
              <a:rPr lang="en-US" dirty="0">
                <a:solidFill>
                  <a:schemeClr val="tx1"/>
                </a:solidFill>
                <a:ea typeface="宋体" charset="-122"/>
              </a:rPr>
              <a:t>a </a:t>
            </a:r>
            <a:r>
              <a:rPr lang="en-US" dirty="0" smtClean="0">
                <a:solidFill>
                  <a:schemeClr val="tx1"/>
                </a:solidFill>
                <a:ea typeface="宋体" charset="-122"/>
              </a:rPr>
              <a:t>point</a:t>
            </a:r>
            <a:endParaRPr lang="en-US" dirty="0">
              <a:solidFill>
                <a:schemeClr val="tx1"/>
              </a:solidFill>
              <a:ea typeface="宋体" charset="-122"/>
            </a:endParaRPr>
          </a:p>
        </p:txBody>
      </p:sp>
      <p:sp>
        <p:nvSpPr>
          <p:cNvPr id="2" name="Rectangle 1"/>
          <p:cNvSpPr/>
          <p:nvPr/>
        </p:nvSpPr>
        <p:spPr>
          <a:xfrm>
            <a:off x="320040" y="5754469"/>
            <a:ext cx="8610599" cy="646331"/>
          </a:xfrm>
          <a:prstGeom prst="rect">
            <a:avLst/>
          </a:prstGeom>
        </p:spPr>
        <p:txBody>
          <a:bodyPr wrap="square">
            <a:spAutoFit/>
          </a:bodyPr>
          <a:lstStyle/>
          <a:p>
            <a:r>
              <a:rPr lang="en-US" b="1" dirty="0">
                <a:latin typeface="+mn-lt"/>
              </a:rPr>
              <a:t>Shape context examples. </a:t>
            </a:r>
            <a:r>
              <a:rPr lang="en-US" dirty="0">
                <a:latin typeface="+mn-lt"/>
              </a:rPr>
              <a:t>(d), (e), (f) are the </a:t>
            </a:r>
            <a:r>
              <a:rPr lang="en-US" dirty="0" smtClean="0">
                <a:latin typeface="+mn-lt"/>
              </a:rPr>
              <a:t>shape context </a:t>
            </a:r>
            <a:r>
              <a:rPr lang="en-US" dirty="0">
                <a:latin typeface="+mn-lt"/>
              </a:rPr>
              <a:t>features of points </a:t>
            </a:r>
            <a:r>
              <a:rPr lang="en-US" i="1" dirty="0">
                <a:latin typeface="+mn-lt"/>
              </a:rPr>
              <a:t>A</a:t>
            </a:r>
            <a:r>
              <a:rPr lang="en-US" dirty="0">
                <a:latin typeface="+mn-lt"/>
              </a:rPr>
              <a:t> and </a:t>
            </a:r>
            <a:r>
              <a:rPr lang="en-US" i="1" dirty="0">
                <a:latin typeface="+mn-lt"/>
              </a:rPr>
              <a:t>B</a:t>
            </a:r>
            <a:r>
              <a:rPr lang="en-US" dirty="0">
                <a:latin typeface="+mn-lt"/>
              </a:rPr>
              <a:t> in (a) and point </a:t>
            </a:r>
            <a:r>
              <a:rPr lang="en-US" i="1" dirty="0">
                <a:latin typeface="+mn-lt"/>
              </a:rPr>
              <a:t>C</a:t>
            </a:r>
            <a:r>
              <a:rPr lang="en-US" dirty="0">
                <a:latin typeface="+mn-lt"/>
              </a:rPr>
              <a:t> in (</a:t>
            </a:r>
            <a:r>
              <a:rPr lang="en-US" dirty="0" smtClean="0">
                <a:latin typeface="+mn-lt"/>
              </a:rPr>
              <a:t>b) respectively</a:t>
            </a:r>
            <a:r>
              <a:rPr lang="en-US" dirty="0">
                <a:latin typeface="+mn-lt"/>
              </a:rPr>
              <a:t>. Darker means </a:t>
            </a:r>
            <a:r>
              <a:rPr lang="en-US" dirty="0" smtClean="0">
                <a:latin typeface="+mn-lt"/>
              </a:rPr>
              <a:t>a smaller value</a:t>
            </a:r>
            <a:endParaRPr lang="en-US" dirty="0">
              <a:latin typeface="+mn-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6193" y="3048000"/>
            <a:ext cx="3272710" cy="265747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740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dirty="0" smtClean="0">
                <a:solidFill>
                  <a:srgbClr val="7B9899"/>
                </a:solidFill>
                <a:cs typeface="Times New Roman" pitchFamily="18" charset="0"/>
              </a:rPr>
              <a:t>Relative Shape Context Feature Matching</a:t>
            </a:r>
            <a:endParaRPr lang="en-US" altLang="zh-CN" dirty="0">
              <a:solidFill>
                <a:srgbClr val="7B9899"/>
              </a:solidFill>
              <a:cs typeface="Times New Roman" pitchFamily="18" charset="0"/>
            </a:endParaRPr>
          </a:p>
        </p:txBody>
      </p:sp>
      <p:sp>
        <p:nvSpPr>
          <p:cNvPr id="9218" name="Content Placeholder 2"/>
          <p:cNvSpPr>
            <a:spLocks noGrp="1"/>
          </p:cNvSpPr>
          <p:nvPr>
            <p:ph sz="quarter" idx="1"/>
          </p:nvPr>
        </p:nvSpPr>
        <p:spPr>
          <a:xfrm>
            <a:off x="301625" y="1371600"/>
            <a:ext cx="8537575" cy="5029200"/>
          </a:xfrm>
        </p:spPr>
        <p:txBody>
          <a:bodyPr/>
          <a:lstStyle/>
          <a:p>
            <a:pPr>
              <a:spcBef>
                <a:spcPts val="1200"/>
              </a:spcBef>
              <a:spcAft>
                <a:spcPts val="1800"/>
              </a:spcAft>
            </a:pPr>
            <a:r>
              <a:rPr lang="en-US" sz="2400" b="1" dirty="0" smtClean="0"/>
              <a:t>Step 1. </a:t>
            </a:r>
            <a:r>
              <a:rPr lang="en-US" sz="2400" dirty="0" smtClean="0"/>
              <a:t>Uniformly </a:t>
            </a:r>
            <a:r>
              <a:rPr lang="en-US" sz="2400" dirty="0"/>
              <a:t>sample 100 feature points for an outline </a:t>
            </a:r>
            <a:r>
              <a:rPr lang="en-US" sz="2400" dirty="0" smtClean="0"/>
              <a:t>feature view </a:t>
            </a:r>
          </a:p>
          <a:p>
            <a:pPr lvl="1">
              <a:spcBef>
                <a:spcPts val="1200"/>
              </a:spcBef>
              <a:spcAft>
                <a:spcPts val="1800"/>
              </a:spcAft>
            </a:pPr>
            <a:r>
              <a:rPr lang="en-US" dirty="0" smtClean="0">
                <a:solidFill>
                  <a:schemeClr val="tx1"/>
                </a:solidFill>
              </a:rPr>
              <a:t>Using cubic </a:t>
            </a:r>
            <a:r>
              <a:rPr lang="en-US" dirty="0">
                <a:solidFill>
                  <a:schemeClr val="tx1"/>
                </a:solidFill>
              </a:rPr>
              <a:t>B-Spline interpolation and uniform </a:t>
            </a:r>
            <a:r>
              <a:rPr lang="en-US" dirty="0" smtClean="0">
                <a:solidFill>
                  <a:schemeClr val="tx1"/>
                </a:solidFill>
              </a:rPr>
              <a:t>sampling</a:t>
            </a:r>
            <a:endParaRPr lang="en-US" dirty="0">
              <a:solidFill>
                <a:schemeClr val="tx1"/>
              </a:solidFill>
            </a:endParaRPr>
          </a:p>
          <a:p>
            <a:pPr>
              <a:spcBef>
                <a:spcPts val="1200"/>
              </a:spcBef>
              <a:spcAft>
                <a:spcPts val="1800"/>
              </a:spcAft>
            </a:pPr>
            <a:r>
              <a:rPr lang="en-US" sz="2400" b="1" dirty="0"/>
              <a:t>Step </a:t>
            </a:r>
            <a:r>
              <a:rPr lang="en-US" sz="2400" b="1" dirty="0" smtClean="0"/>
              <a:t>2. </a:t>
            </a:r>
            <a:r>
              <a:rPr lang="en-US" sz="2400" dirty="0" smtClean="0"/>
              <a:t>Extract relative </a:t>
            </a:r>
            <a:r>
              <a:rPr lang="en-US" sz="2400" dirty="0"/>
              <a:t>shape </a:t>
            </a:r>
            <a:r>
              <a:rPr lang="en-US" sz="2400" dirty="0" smtClean="0"/>
              <a:t>context for </a:t>
            </a:r>
            <a:r>
              <a:rPr lang="en-US" sz="2400" dirty="0"/>
              <a:t>each </a:t>
            </a:r>
            <a:r>
              <a:rPr lang="en-US" sz="2400" dirty="0" smtClean="0"/>
              <a:t>point</a:t>
            </a:r>
            <a:endParaRPr lang="en-US" sz="2400" dirty="0"/>
          </a:p>
          <a:p>
            <a:pPr>
              <a:spcBef>
                <a:spcPts val="1200"/>
              </a:spcBef>
              <a:spcAft>
                <a:spcPts val="1800"/>
              </a:spcAft>
            </a:pPr>
            <a:r>
              <a:rPr lang="en-US" sz="2400" b="1" dirty="0"/>
              <a:t>Step </a:t>
            </a:r>
            <a:r>
              <a:rPr lang="en-US" sz="2400" b="1" dirty="0" smtClean="0"/>
              <a:t>3. </a:t>
            </a:r>
            <a:r>
              <a:rPr lang="en-US" sz="2400" dirty="0" smtClean="0"/>
              <a:t>Use LAP </a:t>
            </a:r>
            <a:r>
              <a:rPr lang="en-US" sz="2400" dirty="0"/>
              <a:t>[JV87] </a:t>
            </a:r>
            <a:r>
              <a:rPr lang="en-US" sz="2400" dirty="0" smtClean="0"/>
              <a:t>method to </a:t>
            </a:r>
            <a:r>
              <a:rPr lang="en-US" sz="2400" dirty="0"/>
              <a:t>match </a:t>
            </a:r>
            <a:r>
              <a:rPr lang="en-US" sz="2400" dirty="0" smtClean="0"/>
              <a:t>two </a:t>
            </a:r>
            <a:r>
              <a:rPr lang="en-US" sz="2400" dirty="0"/>
              <a:t>outline </a:t>
            </a:r>
            <a:r>
              <a:rPr lang="en-US" sz="2400" dirty="0" smtClean="0"/>
              <a:t>views </a:t>
            </a:r>
          </a:p>
          <a:p>
            <a:pPr lvl="1">
              <a:spcBef>
                <a:spcPts val="1200"/>
              </a:spcBef>
              <a:spcAft>
                <a:spcPts val="1800"/>
              </a:spcAft>
            </a:pPr>
            <a:r>
              <a:rPr lang="en-US" dirty="0" smtClean="0">
                <a:solidFill>
                  <a:schemeClr val="tx1"/>
                </a:solidFill>
              </a:rPr>
              <a:t>The minimum </a:t>
            </a:r>
            <a:r>
              <a:rPr lang="en-US" dirty="0">
                <a:solidFill>
                  <a:schemeClr val="tx1"/>
                </a:solidFill>
              </a:rPr>
              <a:t>matching cost is </a:t>
            </a:r>
            <a:r>
              <a:rPr lang="en-US" dirty="0" smtClean="0">
                <a:solidFill>
                  <a:schemeClr val="tx1"/>
                </a:solidFill>
              </a:rPr>
              <a:t>regarded as the 2D-3D distance</a:t>
            </a:r>
            <a:endParaRPr lang="en-US" dirty="0">
              <a:solidFill>
                <a:schemeClr val="tx1"/>
              </a:solidFill>
            </a:endParaRPr>
          </a:p>
        </p:txBody>
      </p:sp>
    </p:spTree>
    <p:extLst>
      <p:ext uri="{BB962C8B-B14F-4D97-AF65-F5344CB8AC3E}">
        <p14:creationId xmlns:p14="http://schemas.microsoft.com/office/powerpoint/2010/main" val="150523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smtClean="0">
                <a:solidFill>
                  <a:srgbClr val="7B9899"/>
                </a:solidFill>
                <a:cs typeface="Times New Roman" pitchFamily="18" charset="0"/>
              </a:rPr>
              <a:t>Outline</a:t>
            </a:r>
            <a:endParaRPr lang="en-US" altLang="zh-CN" dirty="0" smtClean="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lnSpc>
                <a:spcPct val="70000"/>
              </a:lnSpc>
              <a:spcBef>
                <a:spcPts val="1800"/>
              </a:spcBef>
              <a:spcAft>
                <a:spcPts val="1800"/>
              </a:spcAft>
            </a:pPr>
            <a:r>
              <a:rPr lang="en-US" sz="2400" dirty="0" smtClean="0">
                <a:cs typeface="Times New Roman" pitchFamily="18" charset="0"/>
                <a:hlinkClick r:id="rId3" action="ppaction://hlinksldjump"/>
              </a:rPr>
              <a:t>Introduction</a:t>
            </a:r>
            <a:endParaRPr lang="en-US" sz="2400" dirty="0" smtClean="0">
              <a:cs typeface="Times New Roman" pitchFamily="18" charset="0"/>
            </a:endParaRPr>
          </a:p>
          <a:p>
            <a:pPr eaLnBrk="1" hangingPunct="1">
              <a:lnSpc>
                <a:spcPct val="70000"/>
              </a:lnSpc>
              <a:spcBef>
                <a:spcPts val="1800"/>
              </a:spcBef>
              <a:spcAft>
                <a:spcPts val="1800"/>
              </a:spcAft>
            </a:pPr>
            <a:r>
              <a:rPr lang="en-US" sz="2400" dirty="0">
                <a:cs typeface="Times New Roman" pitchFamily="18" charset="0"/>
              </a:rPr>
              <a:t>Related </a:t>
            </a:r>
            <a:r>
              <a:rPr lang="en-US" sz="2400" dirty="0" smtClean="0">
                <a:cs typeface="Times New Roman" pitchFamily="18" charset="0"/>
              </a:rPr>
              <a:t>work</a:t>
            </a:r>
            <a:endParaRPr lang="en-US" sz="2400" dirty="0">
              <a:cs typeface="Times New Roman" pitchFamily="18" charset="0"/>
            </a:endParaRPr>
          </a:p>
          <a:p>
            <a:pPr eaLnBrk="1" hangingPunct="1">
              <a:lnSpc>
                <a:spcPct val="70000"/>
              </a:lnSpc>
              <a:spcBef>
                <a:spcPts val="1800"/>
              </a:spcBef>
              <a:spcAft>
                <a:spcPts val="1800"/>
              </a:spcAft>
            </a:pPr>
            <a:r>
              <a:rPr lang="en-US" sz="2400" dirty="0">
                <a:cs typeface="Times New Roman" pitchFamily="18" charset="0"/>
              </a:rPr>
              <a:t>Viewpoint </a:t>
            </a:r>
            <a:r>
              <a:rPr lang="en-US" sz="2400" dirty="0" smtClean="0">
                <a:cs typeface="Times New Roman" pitchFamily="18" charset="0"/>
              </a:rPr>
              <a:t>entropy distribution-based view clustering</a:t>
            </a:r>
            <a:r>
              <a:rPr lang="tr-TR" altLang="zh-CN" sz="2400" dirty="0" smtClean="0">
                <a:cs typeface="Times New Roman" pitchFamily="18" charset="0"/>
              </a:rPr>
              <a:t> </a:t>
            </a:r>
            <a:endParaRPr lang="en-US" altLang="zh-CN" sz="2400" dirty="0">
              <a:cs typeface="Times New Roman" pitchFamily="18" charset="0"/>
            </a:endParaRPr>
          </a:p>
          <a:p>
            <a:pPr eaLnBrk="1" hangingPunct="1">
              <a:lnSpc>
                <a:spcPct val="70000"/>
              </a:lnSpc>
              <a:spcBef>
                <a:spcPts val="1800"/>
              </a:spcBef>
              <a:spcAft>
                <a:spcPts val="1800"/>
              </a:spcAft>
            </a:pPr>
            <a:r>
              <a:rPr lang="en-US" sz="2400" dirty="0" smtClean="0">
                <a:cs typeface="Times New Roman" pitchFamily="18" charset="0"/>
              </a:rPr>
              <a:t>Our sketch-based retrieval algorithm</a:t>
            </a:r>
            <a:endParaRPr lang="en-US" altLang="zh-CN" sz="2400" dirty="0">
              <a:cs typeface="Times New Roman" pitchFamily="18" charset="0"/>
            </a:endParaRPr>
          </a:p>
          <a:p>
            <a:pPr eaLnBrk="1" hangingPunct="1">
              <a:lnSpc>
                <a:spcPct val="70000"/>
              </a:lnSpc>
              <a:spcBef>
                <a:spcPts val="1800"/>
              </a:spcBef>
              <a:spcAft>
                <a:spcPts val="1800"/>
              </a:spcAft>
            </a:pPr>
            <a:r>
              <a:rPr lang="en-US" sz="2400" dirty="0">
                <a:cs typeface="Times New Roman" pitchFamily="18" charset="0"/>
              </a:rPr>
              <a:t>Experimental </a:t>
            </a:r>
            <a:r>
              <a:rPr lang="en-US" sz="2400" dirty="0" smtClean="0">
                <a:cs typeface="Times New Roman" pitchFamily="18" charset="0"/>
              </a:rPr>
              <a:t>results </a:t>
            </a:r>
            <a:r>
              <a:rPr lang="en-US" sz="2400" dirty="0">
                <a:cs typeface="Times New Roman" pitchFamily="18" charset="0"/>
              </a:rPr>
              <a:t>and </a:t>
            </a:r>
            <a:r>
              <a:rPr lang="en-US" sz="2400" dirty="0" smtClean="0">
                <a:cs typeface="Times New Roman" pitchFamily="18" charset="0"/>
              </a:rPr>
              <a:t>discussion</a:t>
            </a:r>
            <a:endParaRPr lang="en-US" sz="2400" dirty="0">
              <a:cs typeface="Times New Roman" pitchFamily="18" charset="0"/>
            </a:endParaRPr>
          </a:p>
          <a:p>
            <a:pPr eaLnBrk="1" hangingPunct="1">
              <a:lnSpc>
                <a:spcPct val="70000"/>
              </a:lnSpc>
              <a:spcBef>
                <a:spcPts val="1800"/>
              </a:spcBef>
              <a:spcAft>
                <a:spcPts val="1800"/>
              </a:spcAft>
            </a:pPr>
            <a:r>
              <a:rPr lang="en-US" sz="2400" dirty="0">
                <a:cs typeface="Times New Roman" pitchFamily="18" charset="0"/>
              </a:rPr>
              <a:t>Conclusions and </a:t>
            </a:r>
            <a:r>
              <a:rPr lang="en-US" sz="2400" dirty="0" smtClean="0">
                <a:cs typeface="Times New Roman" pitchFamily="18" charset="0"/>
              </a:rPr>
              <a:t>future work</a:t>
            </a:r>
          </a:p>
          <a:p>
            <a:pPr marL="0" indent="0" eaLnBrk="1" hangingPunct="1">
              <a:lnSpc>
                <a:spcPct val="70000"/>
              </a:lnSpc>
              <a:buNone/>
            </a:pPr>
            <a:endParaRPr lang="en-US" altLang="zh-CN" sz="2000" dirty="0" smtClean="0">
              <a:solidFill>
                <a:srgbClr val="7B9899"/>
              </a:solidFill>
              <a:cs typeface="Times New Roman" pitchFamily="18" charset="0"/>
            </a:endParaRPr>
          </a:p>
        </p:txBody>
      </p:sp>
    </p:spTree>
    <p:extLst>
      <p:ext uri="{BB962C8B-B14F-4D97-AF65-F5344CB8AC3E}">
        <p14:creationId xmlns:p14="http://schemas.microsoft.com/office/powerpoint/2010/main" val="648230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smtClean="0">
                <a:solidFill>
                  <a:srgbClr val="7B9899"/>
                </a:solidFill>
                <a:cs typeface="Times New Roman" pitchFamily="18" charset="0"/>
              </a:rPr>
              <a:t>Outline</a:t>
            </a:r>
            <a:endParaRPr lang="en-US" altLang="zh-CN" dirty="0" smtClean="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lnSpc>
                <a:spcPct val="70000"/>
              </a:lnSpc>
              <a:spcBef>
                <a:spcPts val="1800"/>
              </a:spcBef>
              <a:spcAft>
                <a:spcPts val="1800"/>
              </a:spcAft>
            </a:pPr>
            <a:r>
              <a:rPr lang="en-US" sz="2400" dirty="0" smtClean="0">
                <a:cs typeface="Times New Roman" pitchFamily="18" charset="0"/>
              </a:rPr>
              <a:t>Introduction</a:t>
            </a:r>
          </a:p>
          <a:p>
            <a:pPr eaLnBrk="1" hangingPunct="1">
              <a:lnSpc>
                <a:spcPct val="70000"/>
              </a:lnSpc>
              <a:spcBef>
                <a:spcPts val="1800"/>
              </a:spcBef>
              <a:spcAft>
                <a:spcPts val="1800"/>
              </a:spcAft>
            </a:pPr>
            <a:r>
              <a:rPr lang="en-US" sz="2400" dirty="0">
                <a:cs typeface="Times New Roman" pitchFamily="18" charset="0"/>
              </a:rPr>
              <a:t>Related </a:t>
            </a:r>
            <a:r>
              <a:rPr lang="en-US" sz="2400" dirty="0" smtClean="0">
                <a:cs typeface="Times New Roman" pitchFamily="18" charset="0"/>
              </a:rPr>
              <a:t>work</a:t>
            </a:r>
            <a:endParaRPr lang="en-US" sz="2400" dirty="0">
              <a:cs typeface="Times New Roman" pitchFamily="18" charset="0"/>
            </a:endParaRPr>
          </a:p>
          <a:p>
            <a:pPr eaLnBrk="1" hangingPunct="1">
              <a:lnSpc>
                <a:spcPct val="70000"/>
              </a:lnSpc>
              <a:spcBef>
                <a:spcPts val="1800"/>
              </a:spcBef>
              <a:spcAft>
                <a:spcPts val="1800"/>
              </a:spcAft>
            </a:pPr>
            <a:r>
              <a:rPr lang="en-US" sz="2400" dirty="0">
                <a:cs typeface="Times New Roman" pitchFamily="18" charset="0"/>
              </a:rPr>
              <a:t>Viewpoint </a:t>
            </a:r>
            <a:r>
              <a:rPr lang="en-US" sz="2400" dirty="0" smtClean="0">
                <a:cs typeface="Times New Roman" pitchFamily="18" charset="0"/>
              </a:rPr>
              <a:t>entropy distribution-based view clustering</a:t>
            </a:r>
            <a:r>
              <a:rPr lang="tr-TR" altLang="zh-CN" sz="2400" dirty="0" smtClean="0">
                <a:cs typeface="Times New Roman" pitchFamily="18" charset="0"/>
              </a:rPr>
              <a:t> </a:t>
            </a:r>
            <a:endParaRPr lang="en-US" altLang="zh-CN" sz="2400" dirty="0">
              <a:cs typeface="Times New Roman" pitchFamily="18" charset="0"/>
            </a:endParaRPr>
          </a:p>
          <a:p>
            <a:pPr eaLnBrk="1" hangingPunct="1">
              <a:lnSpc>
                <a:spcPct val="70000"/>
              </a:lnSpc>
              <a:spcBef>
                <a:spcPts val="1800"/>
              </a:spcBef>
              <a:spcAft>
                <a:spcPts val="1800"/>
              </a:spcAft>
            </a:pPr>
            <a:r>
              <a:rPr lang="en-US" sz="2400" dirty="0">
                <a:cs typeface="Times New Roman" pitchFamily="18" charset="0"/>
              </a:rPr>
              <a:t>Our sketch-based retrieval algorithm</a:t>
            </a:r>
            <a:endParaRPr lang="en-US" altLang="zh-CN" sz="2400" dirty="0">
              <a:cs typeface="Times New Roman" pitchFamily="18" charset="0"/>
            </a:endParaRPr>
          </a:p>
          <a:p>
            <a:pPr eaLnBrk="1" hangingPunct="1">
              <a:lnSpc>
                <a:spcPct val="70000"/>
              </a:lnSpc>
              <a:spcBef>
                <a:spcPts val="1800"/>
              </a:spcBef>
              <a:spcAft>
                <a:spcPts val="1800"/>
              </a:spcAft>
            </a:pPr>
            <a:r>
              <a:rPr lang="en-US" sz="2400" dirty="0" smtClean="0">
                <a:cs typeface="Times New Roman" pitchFamily="18" charset="0"/>
                <a:hlinkClick r:id="rId3" action="ppaction://hlinksldjump"/>
              </a:rPr>
              <a:t>Experimental results </a:t>
            </a:r>
            <a:r>
              <a:rPr lang="en-US" sz="2400" dirty="0">
                <a:cs typeface="Times New Roman" pitchFamily="18" charset="0"/>
                <a:hlinkClick r:id="rId3" action="ppaction://hlinksldjump"/>
              </a:rPr>
              <a:t>and </a:t>
            </a:r>
            <a:r>
              <a:rPr lang="en-US" sz="2400" dirty="0" smtClean="0">
                <a:cs typeface="Times New Roman" pitchFamily="18" charset="0"/>
                <a:hlinkClick r:id="rId3" action="ppaction://hlinksldjump"/>
              </a:rPr>
              <a:t>discussion</a:t>
            </a:r>
            <a:endParaRPr lang="en-US" sz="2400" dirty="0">
              <a:cs typeface="Times New Roman" pitchFamily="18" charset="0"/>
            </a:endParaRPr>
          </a:p>
          <a:p>
            <a:pPr eaLnBrk="1" hangingPunct="1">
              <a:lnSpc>
                <a:spcPct val="70000"/>
              </a:lnSpc>
              <a:spcBef>
                <a:spcPts val="1800"/>
              </a:spcBef>
              <a:spcAft>
                <a:spcPts val="1800"/>
              </a:spcAft>
            </a:pPr>
            <a:r>
              <a:rPr lang="en-US" sz="2400" dirty="0">
                <a:cs typeface="Times New Roman" pitchFamily="18" charset="0"/>
              </a:rPr>
              <a:t>Conclusions and </a:t>
            </a:r>
            <a:r>
              <a:rPr lang="en-US" sz="2400" dirty="0" smtClean="0">
                <a:cs typeface="Times New Roman" pitchFamily="18" charset="0"/>
              </a:rPr>
              <a:t>future work</a:t>
            </a:r>
          </a:p>
          <a:p>
            <a:pPr marL="0" indent="0" eaLnBrk="1" hangingPunct="1">
              <a:lnSpc>
                <a:spcPct val="70000"/>
              </a:lnSpc>
              <a:spcBef>
                <a:spcPts val="1800"/>
              </a:spcBef>
              <a:spcAft>
                <a:spcPts val="1800"/>
              </a:spcAft>
              <a:buNone/>
            </a:pPr>
            <a:endParaRPr lang="en-US" sz="2400" dirty="0">
              <a:cs typeface="Times New Roman" pitchFamily="18" charset="0"/>
            </a:endParaRPr>
          </a:p>
          <a:p>
            <a:pPr marL="0" indent="0" eaLnBrk="1" hangingPunct="1">
              <a:lnSpc>
                <a:spcPct val="70000"/>
              </a:lnSpc>
              <a:buNone/>
            </a:pPr>
            <a:endParaRPr lang="en-US" altLang="zh-CN" sz="2000" dirty="0" smtClean="0">
              <a:solidFill>
                <a:srgbClr val="7B9899"/>
              </a:solidFill>
              <a:cs typeface="Times New Roman" pitchFamily="18" charset="0"/>
            </a:endParaRPr>
          </a:p>
        </p:txBody>
      </p:sp>
    </p:spTree>
    <p:extLst>
      <p:ext uri="{BB962C8B-B14F-4D97-AF65-F5344CB8AC3E}">
        <p14:creationId xmlns:p14="http://schemas.microsoft.com/office/powerpoint/2010/main" val="3050675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sz="quarter" idx="1"/>
          </p:nvPr>
        </p:nvSpPr>
        <p:spPr>
          <a:xfrm>
            <a:off x="301625" y="1371600"/>
            <a:ext cx="8537575" cy="5105400"/>
          </a:xfrm>
        </p:spPr>
        <p:txBody>
          <a:bodyPr/>
          <a:lstStyle/>
          <a:p>
            <a:pPr eaLnBrk="1" hangingPunct="1">
              <a:spcBef>
                <a:spcPts val="0"/>
              </a:spcBef>
              <a:spcAft>
                <a:spcPts val="0"/>
              </a:spcAft>
            </a:pPr>
            <a:r>
              <a:rPr lang="en-US" sz="2400" b="1" dirty="0" smtClean="0">
                <a:cs typeface="Times New Roman" pitchFamily="18" charset="0"/>
              </a:rPr>
              <a:t>Two benchmarks</a:t>
            </a:r>
          </a:p>
          <a:p>
            <a:pPr lvl="1">
              <a:spcBef>
                <a:spcPts val="0"/>
              </a:spcBef>
              <a:spcAft>
                <a:spcPts val="0"/>
              </a:spcAft>
            </a:pPr>
            <a:r>
              <a:rPr lang="en-US" sz="2000" b="1" dirty="0" smtClean="0">
                <a:solidFill>
                  <a:schemeClr val="tx1"/>
                </a:solidFill>
              </a:rPr>
              <a:t>Yoon Et Al.’s Benchmark [YSSK10,LSG12]</a:t>
            </a:r>
          </a:p>
          <a:p>
            <a:pPr lvl="2">
              <a:spcBef>
                <a:spcPts val="0"/>
              </a:spcBef>
              <a:spcAft>
                <a:spcPts val="0"/>
              </a:spcAft>
              <a:buFont typeface="Wingdings" pitchFamily="2" charset="2"/>
              <a:buChar char="ü"/>
            </a:pPr>
            <a:r>
              <a:rPr lang="en-US" sz="1800" dirty="0" smtClean="0">
                <a:solidFill>
                  <a:schemeClr val="tx1"/>
                </a:solidFill>
              </a:rPr>
              <a:t>13 classes: 250 sketches, 260 models</a:t>
            </a:r>
          </a:p>
          <a:p>
            <a:pPr lvl="1">
              <a:spcBef>
                <a:spcPts val="0"/>
              </a:spcBef>
              <a:spcAft>
                <a:spcPts val="0"/>
              </a:spcAft>
            </a:pPr>
            <a:r>
              <a:rPr lang="en-US" sz="2000" b="1" dirty="0" smtClean="0">
                <a:solidFill>
                  <a:schemeClr val="tx1"/>
                </a:solidFill>
              </a:rPr>
              <a:t>SHREC’13 Sketch Track Benchmark [LLG13]</a:t>
            </a:r>
          </a:p>
          <a:p>
            <a:pPr lvl="2">
              <a:spcBef>
                <a:spcPts val="0"/>
              </a:spcBef>
              <a:spcAft>
                <a:spcPts val="0"/>
              </a:spcAft>
              <a:buFont typeface="Wingdings" pitchFamily="2" charset="2"/>
              <a:buChar char="ü"/>
            </a:pPr>
            <a:r>
              <a:rPr lang="en-US" sz="1800" dirty="0" smtClean="0"/>
              <a:t>90 classes: 7200 sketches (80 per class), 1258 models</a:t>
            </a:r>
          </a:p>
          <a:p>
            <a:pPr lvl="2">
              <a:spcBef>
                <a:spcPts val="0"/>
              </a:spcBef>
              <a:spcAft>
                <a:spcPts val="0"/>
              </a:spcAft>
              <a:buFont typeface="Wingdings" pitchFamily="2" charset="2"/>
              <a:buChar char="ü"/>
            </a:pPr>
            <a:endParaRPr lang="en-US" sz="1800" dirty="0" smtClean="0"/>
          </a:p>
          <a:p>
            <a:pPr marL="273050" lvl="1" eaLnBrk="1" hangingPunct="1">
              <a:spcBef>
                <a:spcPts val="300"/>
              </a:spcBef>
              <a:spcAft>
                <a:spcPts val="300"/>
              </a:spcAft>
              <a:buClr>
                <a:schemeClr val="accent1"/>
              </a:buClr>
              <a:buSzPct val="85000"/>
              <a:buFont typeface="Wingdings 2" pitchFamily="18" charset="2"/>
              <a:buChar char=""/>
            </a:pPr>
            <a:endParaRPr lang="en-US" sz="2400" b="1" dirty="0" smtClean="0">
              <a:solidFill>
                <a:schemeClr val="tx1"/>
              </a:solidFill>
              <a:cs typeface="Times New Roman" pitchFamily="18" charset="0"/>
            </a:endParaRPr>
          </a:p>
          <a:p>
            <a:pPr marL="273050" lvl="1" eaLnBrk="1" hangingPunct="1">
              <a:spcBef>
                <a:spcPts val="300"/>
              </a:spcBef>
              <a:spcAft>
                <a:spcPts val="300"/>
              </a:spcAft>
              <a:buClr>
                <a:schemeClr val="accent1"/>
              </a:buClr>
              <a:buSzPct val="85000"/>
              <a:buFont typeface="Wingdings 2" pitchFamily="18" charset="2"/>
              <a:buChar char=""/>
            </a:pPr>
            <a:endParaRPr lang="en-US" sz="2400" b="1" dirty="0" smtClean="0">
              <a:solidFill>
                <a:schemeClr val="tx1"/>
              </a:solidFill>
              <a:cs typeface="Times New Roman" pitchFamily="18" charset="0"/>
            </a:endParaRPr>
          </a:p>
          <a:p>
            <a:pPr marL="0" lvl="1" indent="0" eaLnBrk="1" hangingPunct="1">
              <a:spcBef>
                <a:spcPts val="300"/>
              </a:spcBef>
              <a:spcAft>
                <a:spcPts val="300"/>
              </a:spcAft>
              <a:buClr>
                <a:schemeClr val="accent1"/>
              </a:buClr>
              <a:buSzPct val="85000"/>
              <a:buNone/>
            </a:pPr>
            <a:endParaRPr lang="en-US" sz="2400" b="1" dirty="0" smtClean="0">
              <a:solidFill>
                <a:schemeClr val="tx1"/>
              </a:solidFill>
              <a:cs typeface="Times New Roman" pitchFamily="18" charset="0"/>
            </a:endParaRPr>
          </a:p>
          <a:p>
            <a:pPr marL="0" lvl="1" indent="0" eaLnBrk="1" hangingPunct="1">
              <a:spcBef>
                <a:spcPts val="300"/>
              </a:spcBef>
              <a:spcAft>
                <a:spcPts val="300"/>
              </a:spcAft>
              <a:buClr>
                <a:schemeClr val="accent1"/>
              </a:buClr>
              <a:buSzPct val="85000"/>
              <a:buNone/>
            </a:pPr>
            <a:endParaRPr lang="en-US" sz="2400" b="1" dirty="0">
              <a:solidFill>
                <a:schemeClr val="tx1"/>
              </a:solidFill>
              <a:cs typeface="Times New Roman" pitchFamily="18" charset="0"/>
            </a:endParaRPr>
          </a:p>
          <a:p>
            <a:pPr marL="273050" lvl="1" eaLnBrk="1" hangingPunct="1">
              <a:spcBef>
                <a:spcPts val="300"/>
              </a:spcBef>
              <a:spcAft>
                <a:spcPts val="300"/>
              </a:spcAft>
              <a:buClr>
                <a:schemeClr val="accent1"/>
              </a:buClr>
              <a:buSzPct val="85000"/>
              <a:buFont typeface="Wingdings 2" pitchFamily="18" charset="2"/>
              <a:buChar char=""/>
            </a:pPr>
            <a:r>
              <a:rPr lang="en-US" sz="2400" b="1" dirty="0" smtClean="0">
                <a:solidFill>
                  <a:schemeClr val="tx1"/>
                </a:solidFill>
                <a:cs typeface="Times New Roman" pitchFamily="18" charset="0"/>
              </a:rPr>
              <a:t>Performance metrics [SMKF04a]</a:t>
            </a:r>
          </a:p>
          <a:p>
            <a:pPr lvl="1">
              <a:spcBef>
                <a:spcPts val="0"/>
              </a:spcBef>
              <a:spcAft>
                <a:spcPts val="0"/>
              </a:spcAft>
            </a:pPr>
            <a:r>
              <a:rPr lang="en-US" sz="2000" dirty="0" smtClean="0">
                <a:solidFill>
                  <a:schemeClr val="tx1"/>
                </a:solidFill>
              </a:rPr>
              <a:t>Precision-Recall (PR) diagram</a:t>
            </a:r>
          </a:p>
          <a:p>
            <a:pPr lvl="1">
              <a:spcBef>
                <a:spcPts val="0"/>
              </a:spcBef>
              <a:spcAft>
                <a:spcPts val="0"/>
              </a:spcAft>
            </a:pPr>
            <a:r>
              <a:rPr lang="en-US" sz="2000" dirty="0" smtClean="0">
                <a:solidFill>
                  <a:schemeClr val="tx1"/>
                </a:solidFill>
              </a:rPr>
              <a:t>Nearest Neighbor (NN), First Tier (FT), Second Tier (ST), E-Measure (E), Discounted Cumulative Gain (DCG)</a:t>
            </a:r>
            <a:endParaRPr lang="en-US" sz="2400" dirty="0" smtClean="0">
              <a:solidFill>
                <a:schemeClr val="tx1"/>
              </a:solidFill>
              <a:cs typeface="Times New Roman" pitchFamily="18" charset="0"/>
            </a:endParaRPr>
          </a:p>
          <a:p>
            <a:pPr marL="0" indent="0" eaLnBrk="1" hangingPunct="1">
              <a:lnSpc>
                <a:spcPct val="70000"/>
              </a:lnSpc>
              <a:buNone/>
            </a:pPr>
            <a:endParaRPr lang="en-US" altLang="zh-CN" sz="2000" dirty="0" smtClean="0">
              <a:solidFill>
                <a:srgbClr val="7B9899"/>
              </a:solidFill>
              <a:cs typeface="Times New Roman" pitchFamily="18" charset="0"/>
            </a:endParaRPr>
          </a:p>
        </p:txBody>
      </p:sp>
      <p:sp>
        <p:nvSpPr>
          <p:cNvPr id="5" name="Title 1"/>
          <p:cNvSpPr txBox="1">
            <a:spLocks/>
          </p:cNvSpPr>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300" kern="1200">
                <a:solidFill>
                  <a:schemeClr val="accent3">
                    <a:shade val="75000"/>
                  </a:schemeClr>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a:lstStyle>
          <a:p>
            <a:pPr eaLnBrk="1" hangingPunct="1"/>
            <a:r>
              <a:rPr lang="en-US" dirty="0" smtClean="0">
                <a:cs typeface="Times New Roman" pitchFamily="18" charset="0"/>
              </a:rPr>
              <a:t>Experimental Results and Discussion</a:t>
            </a:r>
            <a:endParaRPr lang="en-US" altLang="zh-CN" dirty="0" smtClean="0">
              <a:solidFill>
                <a:srgbClr val="7B9899"/>
              </a:solidFill>
              <a:ea typeface="宋体" charset="-122"/>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9" y="3188108"/>
            <a:ext cx="3178210" cy="926692"/>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2657" y="3106481"/>
            <a:ext cx="4282440" cy="116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612656" y="4267200"/>
            <a:ext cx="4378944" cy="584775"/>
          </a:xfrm>
          <a:prstGeom prst="rect">
            <a:avLst/>
          </a:prstGeom>
        </p:spPr>
        <p:txBody>
          <a:bodyPr wrap="square">
            <a:spAutoFit/>
          </a:bodyPr>
          <a:lstStyle/>
          <a:p>
            <a:r>
              <a:rPr lang="en-US" sz="1600" dirty="0">
                <a:latin typeface="+mn-lt"/>
              </a:rPr>
              <a:t>Example 2D sketches </a:t>
            </a:r>
            <a:r>
              <a:rPr lang="en-US" sz="1600" dirty="0" smtClean="0">
                <a:latin typeface="+mn-lt"/>
              </a:rPr>
              <a:t>and relevant 3D models in </a:t>
            </a:r>
            <a:r>
              <a:rPr lang="en-US" sz="1600" dirty="0">
                <a:latin typeface="+mn-lt"/>
              </a:rPr>
              <a:t>the SHREC’13 Sketch Track </a:t>
            </a:r>
            <a:r>
              <a:rPr lang="en-US" sz="1600" dirty="0" smtClean="0">
                <a:latin typeface="+mn-lt"/>
              </a:rPr>
              <a:t>Benchmark</a:t>
            </a:r>
            <a:endParaRPr lang="en-US" sz="1600" dirty="0">
              <a:latin typeface="+mn-lt"/>
            </a:endParaRPr>
          </a:p>
        </p:txBody>
      </p:sp>
      <p:sp>
        <p:nvSpPr>
          <p:cNvPr id="7" name="Rectangle 6"/>
          <p:cNvSpPr/>
          <p:nvPr/>
        </p:nvSpPr>
        <p:spPr>
          <a:xfrm>
            <a:off x="631792" y="4114800"/>
            <a:ext cx="3406808" cy="584775"/>
          </a:xfrm>
          <a:prstGeom prst="rect">
            <a:avLst/>
          </a:prstGeom>
        </p:spPr>
        <p:txBody>
          <a:bodyPr wrap="square">
            <a:spAutoFit/>
          </a:bodyPr>
          <a:lstStyle/>
          <a:p>
            <a:r>
              <a:rPr lang="en-US" sz="1600" dirty="0">
                <a:latin typeface="+mn-lt"/>
              </a:rPr>
              <a:t>Example 2D sketch per class </a:t>
            </a:r>
            <a:r>
              <a:rPr lang="en-US" sz="1600" dirty="0" smtClean="0">
                <a:latin typeface="+mn-lt"/>
              </a:rPr>
              <a:t>in Yoon Et Al.’s Benchmark. </a:t>
            </a:r>
            <a:endParaRPr lang="en-US" sz="1600" dirty="0">
              <a:latin typeface="+mn-lt"/>
            </a:endParaRPr>
          </a:p>
        </p:txBody>
      </p:sp>
    </p:spTree>
    <p:extLst>
      <p:ext uri="{BB962C8B-B14F-4D97-AF65-F5344CB8AC3E}">
        <p14:creationId xmlns:p14="http://schemas.microsoft.com/office/powerpoint/2010/main" val="434904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sz="quarter" idx="1"/>
          </p:nvPr>
        </p:nvSpPr>
        <p:spPr>
          <a:xfrm>
            <a:off x="301625" y="1371600"/>
            <a:ext cx="8537575" cy="5105400"/>
          </a:xfrm>
        </p:spPr>
        <p:txBody>
          <a:bodyPr/>
          <a:lstStyle/>
          <a:p>
            <a:pPr eaLnBrk="1" hangingPunct="1">
              <a:spcBef>
                <a:spcPts val="0"/>
              </a:spcBef>
              <a:spcAft>
                <a:spcPts val="0"/>
              </a:spcAft>
            </a:pPr>
            <a:r>
              <a:rPr lang="en-US" sz="2400" b="1" dirty="0">
                <a:cs typeface="Times New Roman" pitchFamily="18" charset="0"/>
              </a:rPr>
              <a:t>Overall performance </a:t>
            </a:r>
          </a:p>
          <a:p>
            <a:pPr lvl="1">
              <a:spcBef>
                <a:spcPts val="0"/>
              </a:spcBef>
              <a:spcAft>
                <a:spcPts val="0"/>
              </a:spcAft>
            </a:pPr>
            <a:r>
              <a:rPr lang="en-US" sz="2000" dirty="0">
                <a:solidFill>
                  <a:schemeClr val="tx1"/>
                </a:solidFill>
              </a:rPr>
              <a:t>Apparently better than HOG-DTF and BOF-SBR</a:t>
            </a:r>
          </a:p>
          <a:p>
            <a:pPr lvl="1">
              <a:spcBef>
                <a:spcPts val="0"/>
              </a:spcBef>
              <a:spcAft>
                <a:spcPts val="0"/>
              </a:spcAft>
            </a:pPr>
            <a:r>
              <a:rPr lang="en-US" sz="2000" dirty="0">
                <a:solidFill>
                  <a:schemeClr val="tx1"/>
                </a:solidFill>
              </a:rPr>
              <a:t>Similar performance as </a:t>
            </a:r>
            <a:r>
              <a:rPr lang="en-US" sz="2000" dirty="0" smtClean="0">
                <a:solidFill>
                  <a:schemeClr val="tx1"/>
                </a:solidFill>
              </a:rPr>
              <a:t>SBR-2D-3D: the </a:t>
            </a:r>
            <a:r>
              <a:rPr lang="en-US" sz="2000" dirty="0">
                <a:solidFill>
                  <a:schemeClr val="tx1"/>
                </a:solidFill>
              </a:rPr>
              <a:t>top search algorithm </a:t>
            </a:r>
            <a:r>
              <a:rPr lang="en-US" sz="2000" dirty="0" smtClean="0">
                <a:solidFill>
                  <a:schemeClr val="tx1"/>
                </a:solidFill>
              </a:rPr>
              <a:t>in the </a:t>
            </a:r>
            <a:r>
              <a:rPr lang="en-US" sz="2000" dirty="0">
                <a:solidFill>
                  <a:schemeClr val="tx1"/>
                </a:solidFill>
              </a:rPr>
              <a:t>SHREC’12 </a:t>
            </a:r>
            <a:r>
              <a:rPr lang="en-US" sz="2000" dirty="0" smtClean="0">
                <a:solidFill>
                  <a:schemeClr val="tx1"/>
                </a:solidFill>
              </a:rPr>
              <a:t>Sketch Track </a:t>
            </a:r>
            <a:r>
              <a:rPr lang="en-US" sz="2000" dirty="0">
                <a:solidFill>
                  <a:schemeClr val="tx1"/>
                </a:solidFill>
              </a:rPr>
              <a:t>[LSG12</a:t>
            </a:r>
            <a:r>
              <a:rPr lang="en-US" sz="2000" dirty="0" smtClean="0">
                <a:solidFill>
                  <a:schemeClr val="tx1"/>
                </a:solidFill>
              </a:rPr>
              <a:t>]</a:t>
            </a:r>
            <a:endParaRPr lang="en-US" sz="2000" dirty="0">
              <a:solidFill>
                <a:schemeClr val="tx1"/>
              </a:solidFill>
            </a:endParaRPr>
          </a:p>
          <a:p>
            <a:pPr lvl="1">
              <a:spcBef>
                <a:spcPts val="0"/>
              </a:spcBef>
              <a:spcAft>
                <a:spcPts val="0"/>
              </a:spcAft>
            </a:pPr>
            <a:r>
              <a:rPr lang="en-US" sz="2000" dirty="0">
                <a:solidFill>
                  <a:schemeClr val="tx1"/>
                </a:solidFill>
              </a:rPr>
              <a:t>Simpler and much (at least 20 times) faster view selection </a:t>
            </a:r>
            <a:r>
              <a:rPr lang="en-US" sz="2000" dirty="0" smtClean="0">
                <a:solidFill>
                  <a:schemeClr val="tx1"/>
                </a:solidFill>
              </a:rPr>
              <a:t>process</a:t>
            </a:r>
            <a:endParaRPr lang="en-US" sz="2000" dirty="0">
              <a:solidFill>
                <a:schemeClr val="tx1"/>
              </a:solidFill>
            </a:endParaRPr>
          </a:p>
        </p:txBody>
      </p:sp>
      <p:sp>
        <p:nvSpPr>
          <p:cNvPr id="6" name="Title 1"/>
          <p:cNvSpPr>
            <a:spLocks noGrp="1"/>
          </p:cNvSpPr>
          <p:nvPr>
            <p:ph type="title"/>
          </p:nvPr>
        </p:nvSpPr>
        <p:spPr/>
        <p:txBody>
          <a:bodyPr/>
          <a:lstStyle/>
          <a:p>
            <a:pPr eaLnBrk="1" hangingPunct="1"/>
            <a:r>
              <a:rPr lang="en-US" dirty="0">
                <a:cs typeface="Times New Roman" pitchFamily="18" charset="0"/>
              </a:rPr>
              <a:t>Yoon Et Al.’s </a:t>
            </a:r>
            <a:r>
              <a:rPr lang="en-US" dirty="0" smtClean="0">
                <a:cs typeface="Times New Roman" pitchFamily="18" charset="0"/>
              </a:rPr>
              <a:t>Benchmark</a:t>
            </a:r>
            <a:endParaRPr lang="en-US" altLang="zh-CN" dirty="0">
              <a:cs typeface="Times New Roman"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99132"/>
            <a:ext cx="2987047" cy="2920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953969"/>
            <a:ext cx="4306804" cy="130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376317" y="3581400"/>
            <a:ext cx="4306804" cy="369332"/>
          </a:xfrm>
          <a:prstGeom prst="rect">
            <a:avLst/>
          </a:prstGeom>
        </p:spPr>
        <p:txBody>
          <a:bodyPr wrap="square">
            <a:spAutoFit/>
          </a:bodyPr>
          <a:lstStyle/>
          <a:p>
            <a:r>
              <a:rPr lang="en-US" dirty="0">
                <a:latin typeface="+mn-lt"/>
              </a:rPr>
              <a:t>Other performance metrics </a:t>
            </a:r>
            <a:r>
              <a:rPr lang="en-US" dirty="0" smtClean="0">
                <a:latin typeface="+mn-lt"/>
              </a:rPr>
              <a:t>comparison</a:t>
            </a:r>
            <a:endParaRPr lang="en-US" dirty="0">
              <a:latin typeface="+mn-lt"/>
            </a:endParaRPr>
          </a:p>
        </p:txBody>
      </p:sp>
      <p:sp>
        <p:nvSpPr>
          <p:cNvPr id="8" name="Rectangle 7"/>
          <p:cNvSpPr/>
          <p:nvPr/>
        </p:nvSpPr>
        <p:spPr>
          <a:xfrm>
            <a:off x="152400" y="6015335"/>
            <a:ext cx="5334000" cy="369332"/>
          </a:xfrm>
          <a:prstGeom prst="rect">
            <a:avLst/>
          </a:prstGeom>
        </p:spPr>
        <p:txBody>
          <a:bodyPr wrap="square">
            <a:spAutoFit/>
          </a:bodyPr>
          <a:lstStyle/>
          <a:p>
            <a:r>
              <a:rPr lang="en-US" dirty="0">
                <a:latin typeface="+mn-lt"/>
              </a:rPr>
              <a:t>Precision-Recall </a:t>
            </a:r>
            <a:r>
              <a:rPr lang="en-US" dirty="0" smtClean="0">
                <a:latin typeface="+mn-lt"/>
              </a:rPr>
              <a:t>diagram performance comparison</a:t>
            </a:r>
            <a:endParaRPr lang="en-US" dirty="0">
              <a:latin typeface="+mn-lt"/>
            </a:endParaRPr>
          </a:p>
        </p:txBody>
      </p:sp>
    </p:spTree>
    <p:extLst>
      <p:ext uri="{BB962C8B-B14F-4D97-AF65-F5344CB8AC3E}">
        <p14:creationId xmlns:p14="http://schemas.microsoft.com/office/powerpoint/2010/main" val="4250081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sz="quarter" idx="1"/>
          </p:nvPr>
        </p:nvSpPr>
        <p:spPr>
          <a:xfrm>
            <a:off x="301625" y="1371600"/>
            <a:ext cx="8537575" cy="5105400"/>
          </a:xfrm>
        </p:spPr>
        <p:txBody>
          <a:bodyPr/>
          <a:lstStyle/>
          <a:p>
            <a:pPr eaLnBrk="1" hangingPunct="1">
              <a:spcBef>
                <a:spcPts val="300"/>
              </a:spcBef>
              <a:spcAft>
                <a:spcPts val="300"/>
              </a:spcAft>
            </a:pPr>
            <a:r>
              <a:rPr lang="en-US" sz="2400" b="1" dirty="0"/>
              <a:t>Scalability r</a:t>
            </a:r>
            <a:r>
              <a:rPr lang="en-US" sz="2400" b="1" dirty="0" smtClean="0"/>
              <a:t>obustness </a:t>
            </a:r>
            <a:r>
              <a:rPr lang="en-US" sz="2400" b="1" dirty="0" smtClean="0">
                <a:cs typeface="Times New Roman" pitchFamily="18" charset="0"/>
              </a:rPr>
              <a:t>performance </a:t>
            </a:r>
          </a:p>
          <a:p>
            <a:pPr lvl="1">
              <a:spcBef>
                <a:spcPts val="300"/>
              </a:spcBef>
              <a:spcAft>
                <a:spcPts val="300"/>
              </a:spcAft>
            </a:pPr>
            <a:r>
              <a:rPr lang="en-US" sz="2000" b="1" dirty="0" smtClean="0">
                <a:solidFill>
                  <a:schemeClr val="tx1"/>
                </a:solidFill>
              </a:rPr>
              <a:t>Extended Yoon Et Al.’s Benchmark: </a:t>
            </a:r>
            <a:r>
              <a:rPr lang="en-US" sz="2000" dirty="0" smtClean="0">
                <a:solidFill>
                  <a:schemeClr val="tx1"/>
                </a:solidFill>
              </a:rPr>
              <a:t>add the rest 140 models</a:t>
            </a:r>
          </a:p>
          <a:p>
            <a:pPr lvl="1">
              <a:spcBef>
                <a:spcPts val="300"/>
              </a:spcBef>
              <a:spcAft>
                <a:spcPts val="300"/>
              </a:spcAft>
            </a:pPr>
            <a:r>
              <a:rPr lang="en-US" sz="2000" dirty="0" smtClean="0">
                <a:solidFill>
                  <a:schemeClr val="tx1"/>
                </a:solidFill>
              </a:rPr>
              <a:t>Comparable </a:t>
            </a:r>
            <a:r>
              <a:rPr lang="en-US" sz="2000" dirty="0">
                <a:solidFill>
                  <a:schemeClr val="tx1"/>
                </a:solidFill>
              </a:rPr>
              <a:t>robustness as </a:t>
            </a:r>
            <a:r>
              <a:rPr lang="en-US" sz="2000" dirty="0" smtClean="0">
                <a:solidFill>
                  <a:schemeClr val="tx1"/>
                </a:solidFill>
              </a:rPr>
              <a:t>SBR-2D-3D:</a:t>
            </a:r>
            <a:endParaRPr lang="en-US" sz="2000" dirty="0">
              <a:solidFill>
                <a:schemeClr val="tx1"/>
              </a:solidFill>
            </a:endParaRPr>
          </a:p>
          <a:p>
            <a:pPr lvl="2">
              <a:spcBef>
                <a:spcPts val="300"/>
              </a:spcBef>
              <a:spcAft>
                <a:spcPts val="300"/>
              </a:spcAft>
              <a:buFont typeface="Wingdings" pitchFamily="2" charset="2"/>
              <a:buChar char="ü"/>
            </a:pPr>
            <a:r>
              <a:rPr lang="en-US" sz="1800" dirty="0">
                <a:solidFill>
                  <a:schemeClr val="tx1"/>
                </a:solidFill>
              </a:rPr>
              <a:t>FT </a:t>
            </a:r>
            <a:r>
              <a:rPr lang="en-US" sz="1800" dirty="0" smtClean="0">
                <a:solidFill>
                  <a:schemeClr val="tx1"/>
                </a:solidFill>
              </a:rPr>
              <a:t>and DCG performance decreases: SBR-VC: 12.9</a:t>
            </a:r>
            <a:r>
              <a:rPr lang="en-US" sz="1800" dirty="0">
                <a:solidFill>
                  <a:schemeClr val="tx1"/>
                </a:solidFill>
              </a:rPr>
              <a:t>%</a:t>
            </a:r>
            <a:r>
              <a:rPr lang="en-US" sz="1800" dirty="0" smtClean="0">
                <a:solidFill>
                  <a:schemeClr val="tx1"/>
                </a:solidFill>
              </a:rPr>
              <a:t> and 6.6%; BOF-SBR: 18.0% and 7.3%; SBR-2D-3D: 10.6</a:t>
            </a:r>
            <a:r>
              <a:rPr lang="en-US" sz="1800" dirty="0">
                <a:solidFill>
                  <a:schemeClr val="tx1"/>
                </a:solidFill>
              </a:rPr>
              <a:t>% </a:t>
            </a:r>
            <a:r>
              <a:rPr lang="en-US" sz="1800" dirty="0" smtClean="0">
                <a:solidFill>
                  <a:schemeClr val="tx1"/>
                </a:solidFill>
              </a:rPr>
              <a:t>and 5.3</a:t>
            </a:r>
            <a:r>
              <a:rPr lang="en-US" sz="1800" dirty="0">
                <a:solidFill>
                  <a:schemeClr val="tx1"/>
                </a:solidFill>
              </a:rPr>
              <a:t>% </a:t>
            </a:r>
            <a:endParaRPr lang="en-US" sz="1800" dirty="0" smtClean="0">
              <a:solidFill>
                <a:schemeClr val="tx1"/>
              </a:solidFill>
            </a:endParaRPr>
          </a:p>
          <a:p>
            <a:pPr lvl="1">
              <a:spcBef>
                <a:spcPts val="300"/>
              </a:spcBef>
              <a:spcAft>
                <a:spcPts val="300"/>
              </a:spcAft>
            </a:pPr>
            <a:r>
              <a:rPr lang="en-US" sz="2000" dirty="0">
                <a:solidFill>
                  <a:schemeClr val="tx1"/>
                </a:solidFill>
              </a:rPr>
              <a:t>S</a:t>
            </a:r>
            <a:r>
              <a:rPr lang="en-US" sz="2000" dirty="0" smtClean="0">
                <a:solidFill>
                  <a:schemeClr val="tx1"/>
                </a:solidFill>
              </a:rPr>
              <a:t>uperior </a:t>
            </a:r>
            <a:r>
              <a:rPr lang="en-US" sz="2000" dirty="0">
                <a:solidFill>
                  <a:schemeClr val="tx1"/>
                </a:solidFill>
              </a:rPr>
              <a:t>scalability than </a:t>
            </a:r>
            <a:r>
              <a:rPr lang="en-US" sz="2000" dirty="0" smtClean="0">
                <a:solidFill>
                  <a:schemeClr val="tx1"/>
                </a:solidFill>
              </a:rPr>
              <a:t>SBR-2D-3D: less computation, memory </a:t>
            </a:r>
            <a:r>
              <a:rPr lang="en-US" sz="2000" dirty="0">
                <a:solidFill>
                  <a:schemeClr val="tx1"/>
                </a:solidFill>
              </a:rPr>
              <a:t>cost </a:t>
            </a:r>
            <a:endParaRPr lang="en-US" altLang="zh-CN" sz="2000" dirty="0">
              <a:solidFill>
                <a:schemeClr val="tx1"/>
              </a:solidFill>
            </a:endParaRPr>
          </a:p>
        </p:txBody>
      </p:sp>
      <p:sp>
        <p:nvSpPr>
          <p:cNvPr id="6" name="Title 1"/>
          <p:cNvSpPr>
            <a:spLocks noGrp="1"/>
          </p:cNvSpPr>
          <p:nvPr>
            <p:ph type="title"/>
          </p:nvPr>
        </p:nvSpPr>
        <p:spPr/>
        <p:txBody>
          <a:bodyPr/>
          <a:lstStyle/>
          <a:p>
            <a:pPr eaLnBrk="1" hangingPunct="1"/>
            <a:r>
              <a:rPr lang="en-US" dirty="0">
                <a:cs typeface="Times New Roman" pitchFamily="18" charset="0"/>
              </a:rPr>
              <a:t>Extended Yoon Et Al.’s Benchmark</a:t>
            </a:r>
            <a:endParaRPr lang="en-US" altLang="zh-CN" dirty="0">
              <a:cs typeface="Times New Roman" pitchFamily="18" charset="0"/>
            </a:endParaRPr>
          </a:p>
        </p:txBody>
      </p:sp>
      <p:sp>
        <p:nvSpPr>
          <p:cNvPr id="7" name="Rectangle 6"/>
          <p:cNvSpPr/>
          <p:nvPr/>
        </p:nvSpPr>
        <p:spPr>
          <a:xfrm>
            <a:off x="4191000" y="4050914"/>
            <a:ext cx="4306804" cy="369332"/>
          </a:xfrm>
          <a:prstGeom prst="rect">
            <a:avLst/>
          </a:prstGeom>
        </p:spPr>
        <p:txBody>
          <a:bodyPr wrap="square">
            <a:spAutoFit/>
          </a:bodyPr>
          <a:lstStyle/>
          <a:p>
            <a:r>
              <a:rPr lang="en-US" dirty="0">
                <a:latin typeface="+mn-lt"/>
              </a:rPr>
              <a:t>Other performance metrics </a:t>
            </a:r>
            <a:r>
              <a:rPr lang="en-US" dirty="0" smtClean="0">
                <a:latin typeface="+mn-lt"/>
              </a:rPr>
              <a:t>comparison</a:t>
            </a:r>
            <a:endParaRPr lang="en-US" dirty="0">
              <a:latin typeface="+mn-lt"/>
            </a:endParaRPr>
          </a:p>
        </p:txBody>
      </p:sp>
      <p:sp>
        <p:nvSpPr>
          <p:cNvPr id="8" name="Rectangle 7"/>
          <p:cNvSpPr/>
          <p:nvPr/>
        </p:nvSpPr>
        <p:spPr>
          <a:xfrm>
            <a:off x="152400" y="6015335"/>
            <a:ext cx="5410200" cy="369332"/>
          </a:xfrm>
          <a:prstGeom prst="rect">
            <a:avLst/>
          </a:prstGeom>
        </p:spPr>
        <p:txBody>
          <a:bodyPr wrap="square">
            <a:spAutoFit/>
          </a:bodyPr>
          <a:lstStyle/>
          <a:p>
            <a:r>
              <a:rPr lang="en-US" dirty="0">
                <a:latin typeface="+mn-lt"/>
              </a:rPr>
              <a:t>Precision-Recall </a:t>
            </a:r>
            <a:r>
              <a:rPr lang="en-US" dirty="0" smtClean="0">
                <a:latin typeface="+mn-lt"/>
              </a:rPr>
              <a:t>diagram performance comparison</a:t>
            </a:r>
            <a:endParaRPr lang="en-US" dirty="0">
              <a:latin typeface="+mn-lt"/>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81400"/>
            <a:ext cx="2482549" cy="243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420246"/>
            <a:ext cx="4648200" cy="1142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859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sz="quarter" idx="1"/>
          </p:nvPr>
        </p:nvSpPr>
        <p:spPr>
          <a:xfrm>
            <a:off x="301625" y="1371600"/>
            <a:ext cx="8537575" cy="5105400"/>
          </a:xfrm>
        </p:spPr>
        <p:txBody>
          <a:bodyPr/>
          <a:lstStyle/>
          <a:p>
            <a:pPr eaLnBrk="1" hangingPunct="1">
              <a:spcBef>
                <a:spcPts val="300"/>
              </a:spcBef>
              <a:spcAft>
                <a:spcPts val="300"/>
              </a:spcAft>
            </a:pPr>
            <a:r>
              <a:rPr lang="en-US" sz="2400" b="1" dirty="0" smtClean="0"/>
              <a:t>Large scale benchmark: </a:t>
            </a:r>
            <a:r>
              <a:rPr lang="en-US" sz="2400" dirty="0" smtClean="0"/>
              <a:t>test and train dataset</a:t>
            </a:r>
            <a:endParaRPr lang="en-US" sz="2400" dirty="0" smtClean="0">
              <a:cs typeface="Times New Roman" pitchFamily="18" charset="0"/>
            </a:endParaRPr>
          </a:p>
          <a:p>
            <a:pPr lvl="1">
              <a:spcBef>
                <a:spcPts val="300"/>
              </a:spcBef>
              <a:spcAft>
                <a:spcPts val="300"/>
              </a:spcAft>
            </a:pPr>
            <a:r>
              <a:rPr lang="en-US" sz="1800" dirty="0" smtClean="0">
                <a:solidFill>
                  <a:schemeClr val="tx1"/>
                </a:solidFill>
              </a:rPr>
              <a:t>Compare SBR-VC with the approaches </a:t>
            </a:r>
            <a:r>
              <a:rPr lang="en-US" sz="1800" dirty="0">
                <a:solidFill>
                  <a:schemeClr val="tx1"/>
                </a:solidFill>
              </a:rPr>
              <a:t>in the </a:t>
            </a:r>
            <a:r>
              <a:rPr lang="en-US" sz="1800" dirty="0" smtClean="0">
                <a:solidFill>
                  <a:schemeClr val="tx1"/>
                </a:solidFill>
              </a:rPr>
              <a:t>SHREC’13 </a:t>
            </a:r>
            <a:r>
              <a:rPr lang="en-US" sz="1800" dirty="0">
                <a:solidFill>
                  <a:schemeClr val="tx1"/>
                </a:solidFill>
              </a:rPr>
              <a:t>Sketch </a:t>
            </a:r>
            <a:r>
              <a:rPr lang="en-US" sz="1800" dirty="0" smtClean="0">
                <a:solidFill>
                  <a:schemeClr val="tx1"/>
                </a:solidFill>
              </a:rPr>
              <a:t>Track</a:t>
            </a:r>
          </a:p>
          <a:p>
            <a:pPr lvl="1">
              <a:spcBef>
                <a:spcPts val="300"/>
              </a:spcBef>
              <a:spcAft>
                <a:spcPts val="300"/>
              </a:spcAft>
            </a:pPr>
            <a:r>
              <a:rPr lang="en-US" sz="1800" dirty="0" smtClean="0">
                <a:solidFill>
                  <a:schemeClr val="tx1"/>
                </a:solidFill>
              </a:rPr>
              <a:t>SBR-VC achieves </a:t>
            </a:r>
            <a:r>
              <a:rPr lang="en-US" sz="1800" dirty="0">
                <a:solidFill>
                  <a:schemeClr val="tx1"/>
                </a:solidFill>
              </a:rPr>
              <a:t>much better accuracy </a:t>
            </a:r>
            <a:r>
              <a:rPr lang="en-US" sz="1800" dirty="0" smtClean="0">
                <a:solidFill>
                  <a:schemeClr val="tx1"/>
                </a:solidFill>
              </a:rPr>
              <a:t>than FDC </a:t>
            </a:r>
            <a:r>
              <a:rPr lang="en-US" sz="1800" dirty="0">
                <a:solidFill>
                  <a:schemeClr val="tx1"/>
                </a:solidFill>
              </a:rPr>
              <a:t>and </a:t>
            </a:r>
            <a:r>
              <a:rPr lang="en-US" sz="1800" dirty="0" smtClean="0">
                <a:solidFill>
                  <a:schemeClr val="tx1"/>
                </a:solidFill>
              </a:rPr>
              <a:t>EFSD</a:t>
            </a:r>
          </a:p>
          <a:p>
            <a:pPr lvl="1">
              <a:spcBef>
                <a:spcPts val="300"/>
              </a:spcBef>
              <a:spcAft>
                <a:spcPts val="300"/>
              </a:spcAft>
            </a:pPr>
            <a:r>
              <a:rPr lang="en-US" sz="1800" dirty="0" smtClean="0">
                <a:solidFill>
                  <a:schemeClr val="tx1"/>
                </a:solidFill>
              </a:rPr>
              <a:t>SBR-VC </a:t>
            </a:r>
            <a:r>
              <a:rPr lang="en-US" sz="1800" dirty="0" err="1" smtClean="0">
                <a:solidFill>
                  <a:schemeClr val="tx1"/>
                </a:solidFill>
              </a:rPr>
              <a:t>vs</a:t>
            </a:r>
            <a:r>
              <a:rPr lang="en-US" sz="1800" dirty="0" smtClean="0">
                <a:solidFill>
                  <a:schemeClr val="tx1"/>
                </a:solidFill>
              </a:rPr>
              <a:t> SBR-2D-3D: superior performance with comparable efficiency</a:t>
            </a:r>
          </a:p>
          <a:p>
            <a:pPr lvl="2">
              <a:spcAft>
                <a:spcPts val="300"/>
              </a:spcAft>
              <a:buFont typeface="Wingdings" pitchFamily="2" charset="2"/>
              <a:buChar char="ü"/>
            </a:pPr>
            <a:r>
              <a:rPr lang="en-US" sz="1500" dirty="0" smtClean="0"/>
              <a:t>NN, FT, ST</a:t>
            </a:r>
            <a:r>
              <a:rPr lang="en-US" sz="1500" dirty="0"/>
              <a:t>, </a:t>
            </a:r>
            <a:r>
              <a:rPr lang="en-US" sz="1500" dirty="0" smtClean="0"/>
              <a:t>E</a:t>
            </a:r>
            <a:r>
              <a:rPr lang="zh-CN" altLang="en-US" sz="1500" dirty="0" smtClean="0"/>
              <a:t> </a:t>
            </a:r>
            <a:r>
              <a:rPr lang="en-US" sz="1500" dirty="0" smtClean="0"/>
              <a:t>and </a:t>
            </a:r>
            <a:r>
              <a:rPr lang="en-US" sz="1500" dirty="0"/>
              <a:t>DCG</a:t>
            </a:r>
            <a:r>
              <a:rPr lang="en-US" sz="1500" dirty="0" smtClean="0"/>
              <a:t> </a:t>
            </a:r>
            <a:r>
              <a:rPr lang="en-US" sz="1500" dirty="0"/>
              <a:t>p</a:t>
            </a:r>
            <a:r>
              <a:rPr lang="en-US" sz="1500" dirty="0" smtClean="0"/>
              <a:t>erformance </a:t>
            </a:r>
            <a:r>
              <a:rPr lang="en-US" sz="1500" dirty="0"/>
              <a:t>increases: </a:t>
            </a:r>
            <a:r>
              <a:rPr lang="en-US" sz="1500" dirty="0" smtClean="0"/>
              <a:t>21.1</a:t>
            </a:r>
            <a:r>
              <a:rPr lang="en-US" sz="1500" dirty="0"/>
              <a:t>%, 22.8%, 19.2%, 14.9% and 6.1% </a:t>
            </a:r>
            <a:endParaRPr lang="en-US" sz="1500" dirty="0">
              <a:solidFill>
                <a:schemeClr val="tx1"/>
              </a:solidFill>
            </a:endParaRPr>
          </a:p>
        </p:txBody>
      </p:sp>
      <p:sp>
        <p:nvSpPr>
          <p:cNvPr id="6" name="Title 1"/>
          <p:cNvSpPr>
            <a:spLocks noGrp="1"/>
          </p:cNvSpPr>
          <p:nvPr>
            <p:ph type="title"/>
          </p:nvPr>
        </p:nvSpPr>
        <p:spPr/>
        <p:txBody>
          <a:bodyPr/>
          <a:lstStyle/>
          <a:p>
            <a:pPr eaLnBrk="1" hangingPunct="1"/>
            <a:r>
              <a:rPr lang="en-US" dirty="0" smtClean="0">
                <a:cs typeface="Times New Roman" pitchFamily="18" charset="0"/>
              </a:rPr>
              <a:t>SHREC’13 </a:t>
            </a:r>
            <a:r>
              <a:rPr lang="en-US" dirty="0">
                <a:cs typeface="Times New Roman" pitchFamily="18" charset="0"/>
              </a:rPr>
              <a:t>Sketch Track </a:t>
            </a:r>
            <a:r>
              <a:rPr lang="en-US" dirty="0" smtClean="0">
                <a:cs typeface="Times New Roman" pitchFamily="18" charset="0"/>
              </a:rPr>
              <a:t>Benchmark (1/2)</a:t>
            </a:r>
            <a:endParaRPr lang="en-US" altLang="zh-CN" dirty="0">
              <a:cs typeface="Times New Roman" pitchFamily="18" charset="0"/>
            </a:endParaRPr>
          </a:p>
        </p:txBody>
      </p:sp>
      <p:sp>
        <p:nvSpPr>
          <p:cNvPr id="8" name="Rectangle 7"/>
          <p:cNvSpPr/>
          <p:nvPr/>
        </p:nvSpPr>
        <p:spPr>
          <a:xfrm>
            <a:off x="2067959" y="6019800"/>
            <a:ext cx="5410200" cy="374904"/>
          </a:xfrm>
          <a:prstGeom prst="rect">
            <a:avLst/>
          </a:prstGeom>
        </p:spPr>
        <p:txBody>
          <a:bodyPr wrap="square">
            <a:spAutoFit/>
          </a:bodyPr>
          <a:lstStyle/>
          <a:p>
            <a:pPr>
              <a:spcBef>
                <a:spcPts val="300"/>
              </a:spcBef>
            </a:pPr>
            <a:r>
              <a:rPr lang="en-US" dirty="0">
                <a:latin typeface="+mn-lt"/>
              </a:rPr>
              <a:t>Precision-Recall </a:t>
            </a:r>
            <a:r>
              <a:rPr lang="en-US" dirty="0" smtClean="0">
                <a:latin typeface="+mn-lt"/>
              </a:rPr>
              <a:t>diagram performance comparison</a:t>
            </a:r>
            <a:endParaRPr lang="en-US" dirty="0">
              <a:latin typeface="+mn-lt"/>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00400"/>
            <a:ext cx="8212558" cy="2547602"/>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66367" y="5715000"/>
            <a:ext cx="1981633" cy="338554"/>
          </a:xfrm>
          <a:prstGeom prst="rect">
            <a:avLst/>
          </a:prstGeom>
        </p:spPr>
        <p:txBody>
          <a:bodyPr wrap="none">
            <a:spAutoFit/>
          </a:bodyPr>
          <a:lstStyle/>
          <a:p>
            <a:r>
              <a:rPr lang="en-US" sz="1600" dirty="0" smtClean="0">
                <a:latin typeface="+mn-lt"/>
              </a:rPr>
              <a:t>(a) Training dataset</a:t>
            </a:r>
            <a:endParaRPr lang="en-US" sz="1600" dirty="0">
              <a:latin typeface="+mn-lt"/>
            </a:endParaRPr>
          </a:p>
        </p:txBody>
      </p:sp>
      <p:sp>
        <p:nvSpPr>
          <p:cNvPr id="3" name="Rectangle 2"/>
          <p:cNvSpPr/>
          <p:nvPr/>
        </p:nvSpPr>
        <p:spPr>
          <a:xfrm>
            <a:off x="3910557" y="5715000"/>
            <a:ext cx="1880643" cy="338554"/>
          </a:xfrm>
          <a:prstGeom prst="rect">
            <a:avLst/>
          </a:prstGeom>
        </p:spPr>
        <p:txBody>
          <a:bodyPr wrap="none">
            <a:spAutoFit/>
          </a:bodyPr>
          <a:lstStyle/>
          <a:p>
            <a:r>
              <a:rPr lang="en-US" sz="1600" dirty="0">
                <a:latin typeface="+mn-lt"/>
              </a:rPr>
              <a:t>(b) Testing dataset</a:t>
            </a:r>
          </a:p>
        </p:txBody>
      </p:sp>
      <p:sp>
        <p:nvSpPr>
          <p:cNvPr id="4" name="Rectangle 3"/>
          <p:cNvSpPr/>
          <p:nvPr/>
        </p:nvSpPr>
        <p:spPr>
          <a:xfrm>
            <a:off x="6631429" y="5715000"/>
            <a:ext cx="2055371" cy="338554"/>
          </a:xfrm>
          <a:prstGeom prst="rect">
            <a:avLst/>
          </a:prstGeom>
        </p:spPr>
        <p:txBody>
          <a:bodyPr wrap="none">
            <a:spAutoFit/>
          </a:bodyPr>
          <a:lstStyle/>
          <a:p>
            <a:r>
              <a:rPr lang="en-US" sz="1600" dirty="0">
                <a:latin typeface="+mn-lt"/>
              </a:rPr>
              <a:t>(c) Complete dataset</a:t>
            </a:r>
          </a:p>
        </p:txBody>
      </p:sp>
    </p:spTree>
    <p:extLst>
      <p:ext uri="{BB962C8B-B14F-4D97-AF65-F5344CB8AC3E}">
        <p14:creationId xmlns:p14="http://schemas.microsoft.com/office/powerpoint/2010/main" val="1217125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sz="quarter" idx="1"/>
          </p:nvPr>
        </p:nvSpPr>
        <p:spPr>
          <a:xfrm>
            <a:off x="301625" y="1371600"/>
            <a:ext cx="3813175" cy="5105400"/>
          </a:xfrm>
        </p:spPr>
        <p:txBody>
          <a:bodyPr/>
          <a:lstStyle/>
          <a:p>
            <a:r>
              <a:rPr lang="en-US" sz="2000" dirty="0" smtClean="0"/>
              <a:t>All the </a:t>
            </a:r>
            <a:r>
              <a:rPr lang="en-US" sz="2000" dirty="0"/>
              <a:t>retrieval performance values are not high </a:t>
            </a:r>
          </a:p>
          <a:p>
            <a:pPr lvl="1"/>
            <a:r>
              <a:rPr lang="en-US" sz="1800" i="1" dirty="0" smtClean="0">
                <a:solidFill>
                  <a:schemeClr val="tx1"/>
                </a:solidFill>
              </a:rPr>
              <a:t>Challenging </a:t>
            </a:r>
            <a:r>
              <a:rPr lang="en-US" sz="1800" dirty="0" smtClean="0">
                <a:solidFill>
                  <a:schemeClr val="tx1"/>
                </a:solidFill>
              </a:rPr>
              <a:t>benchmark</a:t>
            </a:r>
          </a:p>
          <a:p>
            <a:pPr lvl="2">
              <a:buFont typeface="Wingdings" pitchFamily="2" charset="2"/>
              <a:buChar char="Ø"/>
            </a:pPr>
            <a:r>
              <a:rPr lang="en-US" sz="1600" dirty="0" smtClean="0">
                <a:solidFill>
                  <a:schemeClr val="tx1"/>
                </a:solidFill>
              </a:rPr>
              <a:t>Many</a:t>
            </a:r>
            <a:r>
              <a:rPr lang="en-US" sz="1600" i="1" dirty="0" smtClean="0">
                <a:solidFill>
                  <a:schemeClr val="tx1"/>
                </a:solidFill>
              </a:rPr>
              <a:t> </a:t>
            </a:r>
            <a:r>
              <a:rPr lang="en-US" sz="1600" dirty="0" smtClean="0"/>
              <a:t>variations in sketches</a:t>
            </a:r>
          </a:p>
          <a:p>
            <a:pPr lvl="2">
              <a:buFont typeface="Wingdings" pitchFamily="2" charset="2"/>
              <a:buChar char="Ø"/>
            </a:pPr>
            <a:r>
              <a:rPr lang="en-US" sz="1600" dirty="0" smtClean="0"/>
              <a:t>Many </a:t>
            </a:r>
            <a:r>
              <a:rPr lang="en-US" sz="1600" dirty="0"/>
              <a:t>target </a:t>
            </a:r>
            <a:r>
              <a:rPr lang="en-US" sz="1600" dirty="0" smtClean="0"/>
              <a:t>classes </a:t>
            </a:r>
            <a:r>
              <a:rPr lang="en-US" sz="1600" dirty="0"/>
              <a:t>only contain few </a:t>
            </a:r>
            <a:r>
              <a:rPr lang="en-US" sz="1600" dirty="0" smtClean="0"/>
              <a:t>models</a:t>
            </a:r>
          </a:p>
          <a:p>
            <a:pPr lvl="2">
              <a:buFont typeface="Wingdings" pitchFamily="2" charset="2"/>
              <a:buChar char="Ø"/>
            </a:pPr>
            <a:r>
              <a:rPr lang="en-US" sz="1600" dirty="0"/>
              <a:t>Accurately retrieving </a:t>
            </a:r>
            <a:r>
              <a:rPr lang="en-US" sz="1600" dirty="0" smtClean="0"/>
              <a:t>these classes of models is difficult</a:t>
            </a:r>
          </a:p>
          <a:p>
            <a:r>
              <a:rPr lang="en-US" sz="2000" dirty="0" smtClean="0"/>
              <a:t>SBR-VC still achieved superior performance though the benchmark is challenging</a:t>
            </a:r>
          </a:p>
          <a:p>
            <a:pPr lvl="1"/>
            <a:r>
              <a:rPr lang="en-US" sz="1800" dirty="0" smtClean="0">
                <a:solidFill>
                  <a:schemeClr val="tx1"/>
                </a:solidFill>
              </a:rPr>
              <a:t>Demonstrate SBR-VC’s </a:t>
            </a:r>
            <a:r>
              <a:rPr lang="en-US" sz="1800" dirty="0">
                <a:solidFill>
                  <a:schemeClr val="tx1"/>
                </a:solidFill>
              </a:rPr>
              <a:t>better robustness compared to SBR-2D-3D, </a:t>
            </a:r>
            <a:r>
              <a:rPr lang="en-US" sz="1800" dirty="0" smtClean="0">
                <a:solidFill>
                  <a:schemeClr val="tx1"/>
                </a:solidFill>
              </a:rPr>
              <a:t>FDC, </a:t>
            </a:r>
            <a:r>
              <a:rPr lang="en-US" sz="1800" dirty="0">
                <a:solidFill>
                  <a:schemeClr val="tx1"/>
                </a:solidFill>
              </a:rPr>
              <a:t>and EFSD</a:t>
            </a:r>
          </a:p>
          <a:p>
            <a:pPr marL="0" indent="0">
              <a:buNone/>
            </a:pPr>
            <a:endParaRPr lang="en-US" sz="1800" dirty="0">
              <a:solidFill>
                <a:schemeClr val="tx1"/>
              </a:solidFill>
            </a:endParaRPr>
          </a:p>
        </p:txBody>
      </p:sp>
      <p:sp>
        <p:nvSpPr>
          <p:cNvPr id="6" name="Title 1"/>
          <p:cNvSpPr>
            <a:spLocks noGrp="1"/>
          </p:cNvSpPr>
          <p:nvPr>
            <p:ph type="title"/>
          </p:nvPr>
        </p:nvSpPr>
        <p:spPr/>
        <p:txBody>
          <a:bodyPr/>
          <a:lstStyle/>
          <a:p>
            <a:pPr eaLnBrk="1" hangingPunct="1"/>
            <a:r>
              <a:rPr lang="en-US" dirty="0">
                <a:cs typeface="Times New Roman" pitchFamily="18" charset="0"/>
              </a:rPr>
              <a:t>SHREC’13 Sketch Track Benchmark </a:t>
            </a:r>
            <a:r>
              <a:rPr lang="en-US" dirty="0" smtClean="0">
                <a:cs typeface="Times New Roman" pitchFamily="18" charset="0"/>
              </a:rPr>
              <a:t>(2/2</a:t>
            </a:r>
            <a:r>
              <a:rPr lang="en-US" dirty="0">
                <a:cs typeface="Times New Roman" pitchFamily="18" charset="0"/>
              </a:rPr>
              <a:t>)</a:t>
            </a:r>
            <a:endParaRPr lang="en-US" altLang="zh-CN" dirty="0">
              <a:cs typeface="Times New Roman" pitchFamily="18" charset="0"/>
            </a:endParaRPr>
          </a:p>
        </p:txBody>
      </p:sp>
      <p:sp>
        <p:nvSpPr>
          <p:cNvPr id="11" name="Rectangle 10"/>
          <p:cNvSpPr/>
          <p:nvPr/>
        </p:nvSpPr>
        <p:spPr>
          <a:xfrm>
            <a:off x="3998996" y="1600200"/>
            <a:ext cx="4306804" cy="369332"/>
          </a:xfrm>
          <a:prstGeom prst="rect">
            <a:avLst/>
          </a:prstGeom>
        </p:spPr>
        <p:txBody>
          <a:bodyPr wrap="square">
            <a:spAutoFit/>
          </a:bodyPr>
          <a:lstStyle/>
          <a:p>
            <a:r>
              <a:rPr lang="en-US" dirty="0">
                <a:latin typeface="+mn-lt"/>
              </a:rPr>
              <a:t>Other performance metrics </a:t>
            </a:r>
            <a:r>
              <a:rPr lang="en-US" dirty="0" smtClean="0">
                <a:latin typeface="+mn-lt"/>
              </a:rPr>
              <a:t>comparison</a:t>
            </a:r>
            <a:endParaRPr lang="en-US" dirty="0">
              <a:latin typeface="+mn-lt"/>
            </a:endParaRP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018871"/>
            <a:ext cx="4830435" cy="3924729"/>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946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smtClean="0">
                <a:solidFill>
                  <a:srgbClr val="7B9899"/>
                </a:solidFill>
                <a:cs typeface="Times New Roman" pitchFamily="18" charset="0"/>
              </a:rPr>
              <a:t>Outline</a:t>
            </a:r>
            <a:endParaRPr lang="en-US" altLang="zh-CN" dirty="0" smtClean="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lnSpc>
                <a:spcPct val="70000"/>
              </a:lnSpc>
              <a:spcBef>
                <a:spcPts val="1800"/>
              </a:spcBef>
              <a:spcAft>
                <a:spcPts val="1800"/>
              </a:spcAft>
            </a:pPr>
            <a:r>
              <a:rPr lang="en-US" sz="2400" dirty="0" smtClean="0">
                <a:cs typeface="Times New Roman" pitchFamily="18" charset="0"/>
              </a:rPr>
              <a:t>Introduction</a:t>
            </a:r>
          </a:p>
          <a:p>
            <a:pPr eaLnBrk="1" hangingPunct="1">
              <a:lnSpc>
                <a:spcPct val="70000"/>
              </a:lnSpc>
              <a:spcBef>
                <a:spcPts val="1800"/>
              </a:spcBef>
              <a:spcAft>
                <a:spcPts val="1800"/>
              </a:spcAft>
            </a:pPr>
            <a:r>
              <a:rPr lang="en-US" sz="2400" dirty="0">
                <a:cs typeface="Times New Roman" pitchFamily="18" charset="0"/>
              </a:rPr>
              <a:t>Related </a:t>
            </a:r>
            <a:r>
              <a:rPr lang="en-US" sz="2400" dirty="0" smtClean="0">
                <a:cs typeface="Times New Roman" pitchFamily="18" charset="0"/>
              </a:rPr>
              <a:t>work</a:t>
            </a:r>
            <a:endParaRPr lang="en-US" sz="2400" dirty="0">
              <a:cs typeface="Times New Roman" pitchFamily="18" charset="0"/>
            </a:endParaRPr>
          </a:p>
          <a:p>
            <a:pPr eaLnBrk="1" hangingPunct="1">
              <a:lnSpc>
                <a:spcPct val="70000"/>
              </a:lnSpc>
              <a:spcBef>
                <a:spcPts val="1800"/>
              </a:spcBef>
              <a:spcAft>
                <a:spcPts val="1800"/>
              </a:spcAft>
            </a:pPr>
            <a:r>
              <a:rPr lang="en-US" sz="2400" dirty="0">
                <a:cs typeface="Times New Roman" pitchFamily="18" charset="0"/>
              </a:rPr>
              <a:t>Viewpoint </a:t>
            </a:r>
            <a:r>
              <a:rPr lang="en-US" sz="2400" dirty="0" smtClean="0">
                <a:cs typeface="Times New Roman" pitchFamily="18" charset="0"/>
              </a:rPr>
              <a:t>entropy distribution-based view clustering</a:t>
            </a:r>
            <a:r>
              <a:rPr lang="tr-TR" altLang="zh-CN" sz="2400" dirty="0" smtClean="0">
                <a:cs typeface="Times New Roman" pitchFamily="18" charset="0"/>
              </a:rPr>
              <a:t> </a:t>
            </a:r>
            <a:endParaRPr lang="en-US" altLang="zh-CN" sz="2400" dirty="0">
              <a:cs typeface="Times New Roman" pitchFamily="18" charset="0"/>
            </a:endParaRPr>
          </a:p>
          <a:p>
            <a:pPr eaLnBrk="1" hangingPunct="1">
              <a:lnSpc>
                <a:spcPct val="70000"/>
              </a:lnSpc>
              <a:spcBef>
                <a:spcPts val="1800"/>
              </a:spcBef>
              <a:spcAft>
                <a:spcPts val="1800"/>
              </a:spcAft>
            </a:pPr>
            <a:r>
              <a:rPr lang="en-US" sz="2400" dirty="0">
                <a:cs typeface="Times New Roman" pitchFamily="18" charset="0"/>
              </a:rPr>
              <a:t>Our sketch-based retrieval algorithm</a:t>
            </a:r>
            <a:endParaRPr lang="en-US" altLang="zh-CN" sz="2400" dirty="0">
              <a:cs typeface="Times New Roman" pitchFamily="18" charset="0"/>
            </a:endParaRPr>
          </a:p>
          <a:p>
            <a:pPr eaLnBrk="1" hangingPunct="1">
              <a:lnSpc>
                <a:spcPct val="70000"/>
              </a:lnSpc>
              <a:spcBef>
                <a:spcPts val="1800"/>
              </a:spcBef>
              <a:spcAft>
                <a:spcPts val="1800"/>
              </a:spcAft>
            </a:pPr>
            <a:r>
              <a:rPr lang="en-US" sz="2400" dirty="0" smtClean="0">
                <a:cs typeface="Times New Roman" pitchFamily="18" charset="0"/>
              </a:rPr>
              <a:t>Experimental results </a:t>
            </a:r>
            <a:r>
              <a:rPr lang="en-US" sz="2400" dirty="0">
                <a:cs typeface="Times New Roman" pitchFamily="18" charset="0"/>
              </a:rPr>
              <a:t>and </a:t>
            </a:r>
            <a:r>
              <a:rPr lang="en-US" sz="2400" dirty="0" smtClean="0">
                <a:cs typeface="Times New Roman" pitchFamily="18" charset="0"/>
              </a:rPr>
              <a:t>discussion</a:t>
            </a:r>
            <a:endParaRPr lang="en-US" sz="2400" dirty="0">
              <a:cs typeface="Times New Roman" pitchFamily="18" charset="0"/>
            </a:endParaRPr>
          </a:p>
          <a:p>
            <a:pPr eaLnBrk="1" hangingPunct="1">
              <a:lnSpc>
                <a:spcPct val="70000"/>
              </a:lnSpc>
              <a:spcBef>
                <a:spcPts val="1800"/>
              </a:spcBef>
              <a:spcAft>
                <a:spcPts val="1800"/>
              </a:spcAft>
            </a:pPr>
            <a:r>
              <a:rPr lang="en-US" sz="2400" dirty="0">
                <a:cs typeface="Times New Roman" pitchFamily="18" charset="0"/>
                <a:hlinkClick r:id="rId3" action="ppaction://hlinksldjump"/>
              </a:rPr>
              <a:t>Conclusions and </a:t>
            </a:r>
            <a:r>
              <a:rPr lang="en-US" sz="2400" dirty="0" smtClean="0">
                <a:cs typeface="Times New Roman" pitchFamily="18" charset="0"/>
                <a:hlinkClick r:id="rId3" action="ppaction://hlinksldjump"/>
              </a:rPr>
              <a:t>future work</a:t>
            </a:r>
            <a:endParaRPr lang="en-US" sz="2400" dirty="0" smtClean="0">
              <a:cs typeface="Times New Roman" pitchFamily="18" charset="0"/>
            </a:endParaRPr>
          </a:p>
          <a:p>
            <a:pPr marL="0" indent="0" eaLnBrk="1" hangingPunct="1">
              <a:lnSpc>
                <a:spcPct val="70000"/>
              </a:lnSpc>
              <a:spcBef>
                <a:spcPts val="1800"/>
              </a:spcBef>
              <a:spcAft>
                <a:spcPts val="1800"/>
              </a:spcAft>
              <a:buNone/>
            </a:pPr>
            <a:endParaRPr lang="en-US" sz="2400" dirty="0">
              <a:cs typeface="Times New Roman" pitchFamily="18" charset="0"/>
            </a:endParaRPr>
          </a:p>
          <a:p>
            <a:pPr marL="0" indent="0" eaLnBrk="1" hangingPunct="1">
              <a:lnSpc>
                <a:spcPct val="70000"/>
              </a:lnSpc>
              <a:buNone/>
            </a:pPr>
            <a:endParaRPr lang="en-US" altLang="zh-CN" sz="2000" dirty="0" smtClean="0">
              <a:solidFill>
                <a:srgbClr val="7B9899"/>
              </a:solidFill>
              <a:cs typeface="Times New Roman" pitchFamily="18" charset="0"/>
            </a:endParaRPr>
          </a:p>
        </p:txBody>
      </p:sp>
    </p:spTree>
    <p:extLst>
      <p:ext uri="{BB962C8B-B14F-4D97-AF65-F5344CB8AC3E}">
        <p14:creationId xmlns:p14="http://schemas.microsoft.com/office/powerpoint/2010/main" val="1521531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cs typeface="Times New Roman" pitchFamily="18" charset="0"/>
              </a:rPr>
              <a:t>Conclusions and Future Work </a:t>
            </a:r>
            <a:r>
              <a:rPr lang="en-US" dirty="0" smtClean="0">
                <a:cs typeface="Times New Roman" pitchFamily="18" charset="0"/>
              </a:rPr>
              <a:t>(1/2</a:t>
            </a:r>
            <a:r>
              <a:rPr lang="en-US" dirty="0">
                <a:cs typeface="Times New Roman" pitchFamily="18" charset="0"/>
              </a:rPr>
              <a:t>)</a:t>
            </a:r>
          </a:p>
        </p:txBody>
      </p:sp>
      <p:sp>
        <p:nvSpPr>
          <p:cNvPr id="195586" name="Content Placeholder 2"/>
          <p:cNvSpPr>
            <a:spLocks noGrp="1"/>
          </p:cNvSpPr>
          <p:nvPr>
            <p:ph sz="quarter" idx="1"/>
          </p:nvPr>
        </p:nvSpPr>
        <p:spPr>
          <a:xfrm>
            <a:off x="301625" y="1447800"/>
            <a:ext cx="8504238" cy="4876800"/>
          </a:xfrm>
        </p:spPr>
        <p:txBody>
          <a:bodyPr/>
          <a:lstStyle/>
          <a:p>
            <a:r>
              <a:rPr lang="en-US" sz="2000" b="1" dirty="0" smtClean="0"/>
              <a:t>Conclusions: a </a:t>
            </a:r>
            <a:r>
              <a:rPr lang="en-US" sz="2000" b="1" dirty="0"/>
              <a:t>sketch-based 3D model retrieval </a:t>
            </a:r>
            <a:r>
              <a:rPr lang="en-US" sz="2000" b="1" dirty="0" smtClean="0"/>
              <a:t>algorithm</a:t>
            </a:r>
          </a:p>
          <a:p>
            <a:pPr lvl="1"/>
            <a:r>
              <a:rPr lang="en-US" sz="1800" dirty="0">
                <a:solidFill>
                  <a:schemeClr val="tx1"/>
                </a:solidFill>
              </a:rPr>
              <a:t>F</a:t>
            </a:r>
            <a:r>
              <a:rPr lang="en-US" sz="1800" dirty="0" smtClean="0">
                <a:solidFill>
                  <a:schemeClr val="tx1"/>
                </a:solidFill>
              </a:rPr>
              <a:t>irst </a:t>
            </a:r>
            <a:r>
              <a:rPr lang="en-US" sz="1800" i="1" dirty="0" smtClean="0">
                <a:solidFill>
                  <a:schemeClr val="tx1"/>
                </a:solidFill>
              </a:rPr>
              <a:t>clustering</a:t>
            </a:r>
            <a:r>
              <a:rPr lang="en-US" sz="1800" dirty="0" smtClean="0">
                <a:solidFill>
                  <a:schemeClr val="tx1"/>
                </a:solidFill>
              </a:rPr>
              <a:t> </a:t>
            </a:r>
            <a:r>
              <a:rPr lang="en-US" sz="1800" dirty="0">
                <a:solidFill>
                  <a:schemeClr val="tx1"/>
                </a:solidFill>
              </a:rPr>
              <a:t>the sampled views of a </a:t>
            </a:r>
            <a:r>
              <a:rPr lang="en-US" sz="1800" dirty="0" smtClean="0">
                <a:solidFill>
                  <a:schemeClr val="tx1"/>
                </a:solidFill>
              </a:rPr>
              <a:t>model </a:t>
            </a:r>
            <a:r>
              <a:rPr lang="en-US" sz="1800" dirty="0">
                <a:solidFill>
                  <a:schemeClr val="tx1"/>
                </a:solidFill>
              </a:rPr>
              <a:t>into </a:t>
            </a:r>
            <a:r>
              <a:rPr lang="en-US" sz="1800" i="1" dirty="0">
                <a:solidFill>
                  <a:schemeClr val="tx1"/>
                </a:solidFill>
              </a:rPr>
              <a:t>adaptively specified number</a:t>
            </a:r>
            <a:r>
              <a:rPr lang="en-US" sz="1800" dirty="0">
                <a:solidFill>
                  <a:schemeClr val="tx1"/>
                </a:solidFill>
              </a:rPr>
              <a:t> of representative feature views </a:t>
            </a:r>
            <a:r>
              <a:rPr lang="en-US" sz="1800" dirty="0" smtClean="0">
                <a:solidFill>
                  <a:schemeClr val="tx1"/>
                </a:solidFill>
              </a:rPr>
              <a:t>guided by the viewpoint </a:t>
            </a:r>
            <a:r>
              <a:rPr lang="en-US" sz="1800" dirty="0">
                <a:solidFill>
                  <a:schemeClr val="tx1"/>
                </a:solidFill>
              </a:rPr>
              <a:t>entropy-based </a:t>
            </a:r>
            <a:r>
              <a:rPr lang="en-US" sz="1800" dirty="0" smtClean="0">
                <a:solidFill>
                  <a:schemeClr val="tx1"/>
                </a:solidFill>
              </a:rPr>
              <a:t>visual complexity metric</a:t>
            </a:r>
          </a:p>
          <a:p>
            <a:pPr lvl="1"/>
            <a:r>
              <a:rPr lang="en-US" sz="1800" dirty="0" smtClean="0">
                <a:solidFill>
                  <a:schemeClr val="tx1"/>
                </a:solidFill>
              </a:rPr>
              <a:t>Then </a:t>
            </a:r>
            <a:r>
              <a:rPr lang="en-US" sz="1800" i="1" dirty="0" smtClean="0">
                <a:solidFill>
                  <a:schemeClr val="tx1"/>
                </a:solidFill>
              </a:rPr>
              <a:t>shape </a:t>
            </a:r>
            <a:r>
              <a:rPr lang="en-US" sz="1800" i="1" dirty="0">
                <a:solidFill>
                  <a:schemeClr val="tx1"/>
                </a:solidFill>
              </a:rPr>
              <a:t>context matching </a:t>
            </a:r>
            <a:r>
              <a:rPr lang="en-US" sz="1800" dirty="0" smtClean="0">
                <a:solidFill>
                  <a:schemeClr val="tx1"/>
                </a:solidFill>
              </a:rPr>
              <a:t>the </a:t>
            </a:r>
            <a:r>
              <a:rPr lang="en-US" sz="1800" dirty="0">
                <a:solidFill>
                  <a:schemeClr val="tx1"/>
                </a:solidFill>
              </a:rPr>
              <a:t>sketch </a:t>
            </a:r>
            <a:r>
              <a:rPr lang="en-US" sz="1800" dirty="0" smtClean="0">
                <a:solidFill>
                  <a:schemeClr val="tx1"/>
                </a:solidFill>
              </a:rPr>
              <a:t>and each </a:t>
            </a:r>
            <a:r>
              <a:rPr lang="en-US" sz="1800" dirty="0">
                <a:solidFill>
                  <a:schemeClr val="tx1"/>
                </a:solidFill>
              </a:rPr>
              <a:t>representative </a:t>
            </a:r>
            <a:r>
              <a:rPr lang="en-US" sz="1800" dirty="0" smtClean="0">
                <a:solidFill>
                  <a:schemeClr val="tx1"/>
                </a:solidFill>
              </a:rPr>
              <a:t>view</a:t>
            </a:r>
            <a:endParaRPr lang="en-US" sz="1800" dirty="0">
              <a:solidFill>
                <a:schemeClr val="tx1"/>
              </a:solidFill>
            </a:endParaRPr>
          </a:p>
          <a:p>
            <a:r>
              <a:rPr lang="en-US" sz="2000" b="1" dirty="0" smtClean="0"/>
              <a:t>Our contributions: </a:t>
            </a:r>
          </a:p>
          <a:p>
            <a:pPr lvl="1"/>
            <a:r>
              <a:rPr lang="en-US" sz="1800" dirty="0" smtClean="0">
                <a:solidFill>
                  <a:schemeClr val="tx1"/>
                </a:solidFill>
              </a:rPr>
              <a:t>Quantitatively </a:t>
            </a:r>
            <a:r>
              <a:rPr lang="en-US" sz="1800" dirty="0">
                <a:solidFill>
                  <a:schemeClr val="tx1"/>
                </a:solidFill>
              </a:rPr>
              <a:t>study and formulate the </a:t>
            </a:r>
            <a:r>
              <a:rPr lang="en-US" sz="1800" b="1" dirty="0" smtClean="0">
                <a:solidFill>
                  <a:schemeClr val="tx1"/>
                </a:solidFill>
              </a:rPr>
              <a:t>3D</a:t>
            </a:r>
            <a:r>
              <a:rPr lang="en-US" sz="1800" dirty="0" smtClean="0">
                <a:solidFill>
                  <a:schemeClr val="tx1"/>
                </a:solidFill>
              </a:rPr>
              <a:t> </a:t>
            </a:r>
            <a:r>
              <a:rPr lang="en-US" sz="1800" b="1" dirty="0" smtClean="0">
                <a:solidFill>
                  <a:schemeClr val="tx1"/>
                </a:solidFill>
              </a:rPr>
              <a:t>visual </a:t>
            </a:r>
            <a:r>
              <a:rPr lang="en-US" sz="1800" b="1" dirty="0">
                <a:solidFill>
                  <a:schemeClr val="tx1"/>
                </a:solidFill>
              </a:rPr>
              <a:t>complexity </a:t>
            </a:r>
            <a:r>
              <a:rPr lang="en-US" sz="1800" dirty="0" smtClean="0">
                <a:solidFill>
                  <a:schemeClr val="tx1"/>
                </a:solidFill>
              </a:rPr>
              <a:t>problem </a:t>
            </a:r>
          </a:p>
          <a:p>
            <a:pPr lvl="2">
              <a:buFont typeface="Wingdings" pitchFamily="2" charset="2"/>
              <a:buChar char="ü"/>
            </a:pPr>
            <a:r>
              <a:rPr lang="en-US" sz="1600" dirty="0" smtClean="0">
                <a:solidFill>
                  <a:schemeClr val="tx1"/>
                </a:solidFill>
              </a:rPr>
              <a:t>Propose a </a:t>
            </a:r>
            <a:r>
              <a:rPr lang="en-US" sz="1600" dirty="0">
                <a:solidFill>
                  <a:schemeClr val="tx1"/>
                </a:solidFill>
              </a:rPr>
              <a:t>reasonable and effective </a:t>
            </a:r>
            <a:r>
              <a:rPr lang="en-US" sz="1600" b="1" dirty="0">
                <a:solidFill>
                  <a:schemeClr val="tx1"/>
                </a:solidFill>
              </a:rPr>
              <a:t>3D visual complexity metric </a:t>
            </a:r>
            <a:r>
              <a:rPr lang="en-US" sz="1600" dirty="0" smtClean="0">
                <a:solidFill>
                  <a:schemeClr val="tx1"/>
                </a:solidFill>
              </a:rPr>
              <a:t>based on viewpoint entropy distribution</a:t>
            </a:r>
            <a:endParaRPr lang="en-US" sz="1600" dirty="0">
              <a:solidFill>
                <a:schemeClr val="tx1"/>
              </a:solidFill>
            </a:endParaRPr>
          </a:p>
          <a:p>
            <a:pPr lvl="1"/>
            <a:r>
              <a:rPr lang="en-US" sz="1800" dirty="0" smtClean="0">
                <a:solidFill>
                  <a:schemeClr val="tx1"/>
                </a:solidFill>
              </a:rPr>
              <a:t>Demonstrate promising </a:t>
            </a:r>
            <a:r>
              <a:rPr lang="en-US" sz="1800" b="1" dirty="0">
                <a:solidFill>
                  <a:schemeClr val="tx1"/>
                </a:solidFill>
              </a:rPr>
              <a:t>application potential </a:t>
            </a:r>
            <a:r>
              <a:rPr lang="en-US" sz="1800" dirty="0" smtClean="0">
                <a:solidFill>
                  <a:schemeClr val="tx1"/>
                </a:solidFill>
              </a:rPr>
              <a:t>in sketch-based 3D model retrieval</a:t>
            </a:r>
          </a:p>
          <a:p>
            <a:pPr lvl="2">
              <a:buFont typeface="Wingdings" pitchFamily="2" charset="2"/>
              <a:buChar char="ü"/>
            </a:pPr>
            <a:r>
              <a:rPr lang="en-US" sz="1600" dirty="0"/>
              <a:t>S</a:t>
            </a:r>
            <a:r>
              <a:rPr lang="en-US" sz="1600" dirty="0" smtClean="0"/>
              <a:t>uccessfully apply the 3D </a:t>
            </a:r>
            <a:r>
              <a:rPr lang="en-US" sz="1600" dirty="0"/>
              <a:t>visual complexity metric </a:t>
            </a:r>
            <a:r>
              <a:rPr lang="en-US" sz="1600" dirty="0" smtClean="0"/>
              <a:t>to </a:t>
            </a:r>
            <a:r>
              <a:rPr lang="en-US" sz="1600" i="1" dirty="0"/>
              <a:t>adaptively</a:t>
            </a:r>
            <a:r>
              <a:rPr lang="en-US" sz="1600" dirty="0"/>
              <a:t> decide the number of representative views for </a:t>
            </a:r>
            <a:r>
              <a:rPr lang="en-US" sz="1600" dirty="0" smtClean="0"/>
              <a:t>each 3D model </a:t>
            </a:r>
            <a:endParaRPr lang="en-US" sz="1600" dirty="0"/>
          </a:p>
          <a:p>
            <a:pPr lvl="2">
              <a:buFont typeface="Wingdings" pitchFamily="2" charset="2"/>
              <a:buChar char="ü"/>
            </a:pPr>
            <a:r>
              <a:rPr lang="en-US" sz="1600" dirty="0"/>
              <a:t>C</a:t>
            </a:r>
            <a:r>
              <a:rPr lang="en-US" sz="1600" dirty="0" smtClean="0"/>
              <a:t>omparative </a:t>
            </a:r>
            <a:r>
              <a:rPr lang="en-US" sz="1600" dirty="0"/>
              <a:t>experiments </a:t>
            </a:r>
            <a:r>
              <a:rPr lang="en-US" sz="1600" dirty="0" smtClean="0"/>
              <a:t>demonstrated our outperforming performance</a:t>
            </a:r>
          </a:p>
          <a:p>
            <a:pPr lvl="1"/>
            <a:r>
              <a:rPr lang="en-US" sz="1800" dirty="0" smtClean="0">
                <a:solidFill>
                  <a:schemeClr val="tx1"/>
                </a:solidFill>
              </a:rPr>
              <a:t>Provide </a:t>
            </a:r>
            <a:r>
              <a:rPr lang="en-US" sz="1800" dirty="0">
                <a:solidFill>
                  <a:schemeClr val="tx1"/>
                </a:solidFill>
              </a:rPr>
              <a:t>a path for </a:t>
            </a:r>
            <a:r>
              <a:rPr lang="en-US" sz="1800" b="1" dirty="0">
                <a:solidFill>
                  <a:schemeClr val="tx1"/>
                </a:solidFill>
              </a:rPr>
              <a:t>view clustering-based</a:t>
            </a:r>
            <a:r>
              <a:rPr lang="en-US" sz="1800" dirty="0">
                <a:solidFill>
                  <a:schemeClr val="tx1"/>
                </a:solidFill>
              </a:rPr>
              <a:t> 3D model retrieval</a:t>
            </a:r>
            <a:endParaRPr lang="en-US" altLang="zh-CN" sz="1800" dirty="0">
              <a:solidFill>
                <a:schemeClr val="tx1"/>
              </a:solidFill>
            </a:endParaRPr>
          </a:p>
          <a:p>
            <a:pPr lvl="1"/>
            <a:r>
              <a:rPr lang="en-US" sz="1800" dirty="0" smtClean="0">
                <a:solidFill>
                  <a:schemeClr val="tx1"/>
                </a:solidFill>
              </a:rPr>
              <a:t>Useful for the research in </a:t>
            </a:r>
            <a:r>
              <a:rPr lang="en-US" sz="1800" b="1" dirty="0" smtClean="0">
                <a:solidFill>
                  <a:schemeClr val="tx1"/>
                </a:solidFill>
              </a:rPr>
              <a:t>visual complexity estimation </a:t>
            </a:r>
            <a:r>
              <a:rPr lang="en-US" sz="1800" dirty="0" smtClean="0">
                <a:solidFill>
                  <a:schemeClr val="tx1"/>
                </a:solidFill>
              </a:rPr>
              <a:t>of a 3D model </a:t>
            </a:r>
          </a:p>
        </p:txBody>
      </p:sp>
    </p:spTree>
    <p:extLst>
      <p:ext uri="{BB962C8B-B14F-4D97-AF65-F5344CB8AC3E}">
        <p14:creationId xmlns:p14="http://schemas.microsoft.com/office/powerpoint/2010/main" val="3664400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cs typeface="Times New Roman" pitchFamily="18" charset="0"/>
              </a:rPr>
              <a:t>Conclusions </a:t>
            </a:r>
            <a:r>
              <a:rPr lang="en-US" dirty="0" smtClean="0">
                <a:cs typeface="Times New Roman" pitchFamily="18" charset="0"/>
              </a:rPr>
              <a:t>and Future Work (2/2)</a:t>
            </a:r>
            <a:endParaRPr lang="en-US" dirty="0">
              <a:cs typeface="Times New Roman" pitchFamily="18" charset="0"/>
            </a:endParaRPr>
          </a:p>
        </p:txBody>
      </p:sp>
      <p:sp>
        <p:nvSpPr>
          <p:cNvPr id="195586" name="Content Placeholder 2"/>
          <p:cNvSpPr>
            <a:spLocks noGrp="1"/>
          </p:cNvSpPr>
          <p:nvPr>
            <p:ph sz="quarter" idx="1"/>
          </p:nvPr>
        </p:nvSpPr>
        <p:spPr>
          <a:xfrm>
            <a:off x="301625" y="1371600"/>
            <a:ext cx="8504238" cy="4876800"/>
          </a:xfrm>
        </p:spPr>
        <p:txBody>
          <a:bodyPr/>
          <a:lstStyle/>
          <a:p>
            <a:pPr>
              <a:spcBef>
                <a:spcPts val="800"/>
              </a:spcBef>
              <a:spcAft>
                <a:spcPts val="1200"/>
              </a:spcAft>
            </a:pPr>
            <a:r>
              <a:rPr lang="en-US" sz="2400" dirty="0" smtClean="0"/>
              <a:t>Experiments </a:t>
            </a:r>
            <a:r>
              <a:rPr lang="en-US" sz="2400" dirty="0"/>
              <a:t>on </a:t>
            </a:r>
            <a:r>
              <a:rPr lang="en-US" sz="2400" dirty="0" smtClean="0"/>
              <a:t>small-scale </a:t>
            </a:r>
            <a:r>
              <a:rPr lang="en-US" sz="2400" dirty="0"/>
              <a:t>and </a:t>
            </a:r>
            <a:r>
              <a:rPr lang="en-US" sz="2400" dirty="0" smtClean="0"/>
              <a:t>large-scale </a:t>
            </a:r>
            <a:r>
              <a:rPr lang="en-US" sz="2400" dirty="0"/>
              <a:t>benchmarks have demonstrated the effectiveness of </a:t>
            </a:r>
            <a:r>
              <a:rPr lang="en-US" sz="2400" dirty="0" smtClean="0"/>
              <a:t>SBR-VC:</a:t>
            </a:r>
          </a:p>
          <a:p>
            <a:pPr lvl="1">
              <a:spcBef>
                <a:spcPts val="800"/>
              </a:spcBef>
              <a:spcAft>
                <a:spcPts val="1200"/>
              </a:spcAft>
            </a:pPr>
            <a:r>
              <a:rPr lang="en-US" sz="2000" dirty="0" smtClean="0">
                <a:solidFill>
                  <a:schemeClr val="tx1"/>
                </a:solidFill>
              </a:rPr>
              <a:t>Better </a:t>
            </a:r>
            <a:r>
              <a:rPr lang="en-US" sz="2000" dirty="0">
                <a:solidFill>
                  <a:schemeClr val="tx1"/>
                </a:solidFill>
              </a:rPr>
              <a:t>performance than </a:t>
            </a:r>
            <a:r>
              <a:rPr lang="en-US" sz="2000" dirty="0" smtClean="0">
                <a:solidFill>
                  <a:schemeClr val="tx1"/>
                </a:solidFill>
              </a:rPr>
              <a:t>BOF-SBR</a:t>
            </a:r>
            <a:r>
              <a:rPr lang="en-US" sz="2000" dirty="0">
                <a:solidFill>
                  <a:schemeClr val="tx1"/>
                </a:solidFill>
              </a:rPr>
              <a:t>, </a:t>
            </a:r>
            <a:r>
              <a:rPr lang="en-US" sz="2000" dirty="0" smtClean="0">
                <a:solidFill>
                  <a:schemeClr val="tx1"/>
                </a:solidFill>
              </a:rPr>
              <a:t>HOG-DTF, FDC</a:t>
            </a:r>
            <a:r>
              <a:rPr lang="en-US" sz="2000" dirty="0">
                <a:solidFill>
                  <a:schemeClr val="tx1"/>
                </a:solidFill>
              </a:rPr>
              <a:t>, and </a:t>
            </a:r>
            <a:r>
              <a:rPr lang="en-US" sz="2000" dirty="0" smtClean="0">
                <a:solidFill>
                  <a:schemeClr val="tx1"/>
                </a:solidFill>
              </a:rPr>
              <a:t>EFSD</a:t>
            </a:r>
          </a:p>
          <a:p>
            <a:pPr lvl="1">
              <a:spcBef>
                <a:spcPts val="800"/>
              </a:spcBef>
              <a:spcAft>
                <a:spcPts val="1200"/>
              </a:spcAft>
            </a:pPr>
            <a:r>
              <a:rPr lang="en-US" sz="2000" dirty="0">
                <a:solidFill>
                  <a:schemeClr val="tx1"/>
                </a:solidFill>
              </a:rPr>
              <a:t>C</a:t>
            </a:r>
            <a:r>
              <a:rPr lang="en-US" sz="2000" dirty="0" smtClean="0">
                <a:solidFill>
                  <a:schemeClr val="tx1"/>
                </a:solidFill>
              </a:rPr>
              <a:t>omparable </a:t>
            </a:r>
            <a:r>
              <a:rPr lang="en-US" sz="2000" dirty="0">
                <a:solidFill>
                  <a:schemeClr val="tx1"/>
                </a:solidFill>
              </a:rPr>
              <a:t>to </a:t>
            </a:r>
            <a:r>
              <a:rPr lang="en-US" sz="2000" dirty="0" smtClean="0">
                <a:solidFill>
                  <a:schemeClr val="tx1"/>
                </a:solidFill>
              </a:rPr>
              <a:t>SBR-2D-3D w.r.t accuracy and robustness </a:t>
            </a:r>
          </a:p>
          <a:p>
            <a:pPr lvl="1">
              <a:spcBef>
                <a:spcPts val="800"/>
              </a:spcBef>
              <a:spcAft>
                <a:spcPts val="1200"/>
              </a:spcAft>
            </a:pPr>
            <a:r>
              <a:rPr lang="en-US" sz="2000" dirty="0">
                <a:solidFill>
                  <a:schemeClr val="tx1"/>
                </a:solidFill>
              </a:rPr>
              <a:t>V</a:t>
            </a:r>
            <a:r>
              <a:rPr lang="en-US" sz="2000" dirty="0" smtClean="0">
                <a:solidFill>
                  <a:schemeClr val="tx1"/>
                </a:solidFill>
              </a:rPr>
              <a:t>iewpoint </a:t>
            </a:r>
            <a:r>
              <a:rPr lang="en-US" sz="2000" dirty="0">
                <a:solidFill>
                  <a:schemeClr val="tx1"/>
                </a:solidFill>
              </a:rPr>
              <a:t>entropy-based approach is simpler and more </a:t>
            </a:r>
            <a:r>
              <a:rPr lang="en-US" sz="2000" dirty="0" smtClean="0">
                <a:solidFill>
                  <a:schemeClr val="tx1"/>
                </a:solidFill>
              </a:rPr>
              <a:t>efficient</a:t>
            </a:r>
            <a:endParaRPr lang="en-US" altLang="zh-CN" sz="2000" dirty="0">
              <a:solidFill>
                <a:schemeClr val="tx1"/>
              </a:solidFill>
            </a:endParaRPr>
          </a:p>
          <a:p>
            <a:pPr>
              <a:spcBef>
                <a:spcPts val="800"/>
              </a:spcBef>
              <a:spcAft>
                <a:spcPts val="1200"/>
              </a:spcAft>
            </a:pPr>
            <a:r>
              <a:rPr lang="en-US" sz="2400" b="1" dirty="0" smtClean="0"/>
              <a:t>Future work</a:t>
            </a:r>
          </a:p>
          <a:p>
            <a:pPr lvl="1">
              <a:spcBef>
                <a:spcPts val="800"/>
              </a:spcBef>
              <a:spcAft>
                <a:spcPts val="1200"/>
              </a:spcAft>
            </a:pPr>
            <a:r>
              <a:rPr lang="en-US" sz="2000" dirty="0" smtClean="0">
                <a:solidFill>
                  <a:schemeClr val="tx1"/>
                </a:solidFill>
              </a:rPr>
              <a:t>Assign </a:t>
            </a:r>
            <a:r>
              <a:rPr lang="en-US" sz="2000" dirty="0">
                <a:solidFill>
                  <a:schemeClr val="tx1"/>
                </a:solidFill>
              </a:rPr>
              <a:t>different number of representative views to the models even within one class based on their complexity </a:t>
            </a:r>
            <a:r>
              <a:rPr lang="en-US" sz="2000" dirty="0" smtClean="0">
                <a:solidFill>
                  <a:schemeClr val="tx1"/>
                </a:solidFill>
              </a:rPr>
              <a:t>values</a:t>
            </a:r>
            <a:endParaRPr lang="en-US" sz="2000" dirty="0">
              <a:solidFill>
                <a:schemeClr val="tx1"/>
              </a:solidFill>
            </a:endParaRPr>
          </a:p>
          <a:p>
            <a:pPr lvl="1">
              <a:spcBef>
                <a:spcPts val="800"/>
              </a:spcBef>
              <a:spcAft>
                <a:spcPts val="1200"/>
              </a:spcAft>
            </a:pPr>
            <a:r>
              <a:rPr lang="en-US" sz="2000" dirty="0">
                <a:solidFill>
                  <a:schemeClr val="tx1"/>
                </a:solidFill>
              </a:rPr>
              <a:t>A</a:t>
            </a:r>
            <a:r>
              <a:rPr lang="en-US" sz="2000" dirty="0" smtClean="0">
                <a:solidFill>
                  <a:schemeClr val="tx1"/>
                </a:solidFill>
              </a:rPr>
              <a:t>pply </a:t>
            </a:r>
            <a:r>
              <a:rPr lang="en-US" sz="2000" dirty="0">
                <a:solidFill>
                  <a:schemeClr val="tx1"/>
                </a:solidFill>
              </a:rPr>
              <a:t>our 3D visual complexity metric into other related </a:t>
            </a:r>
            <a:r>
              <a:rPr lang="en-US" sz="2000" dirty="0" smtClean="0">
                <a:solidFill>
                  <a:schemeClr val="tx1"/>
                </a:solidFill>
              </a:rPr>
              <a:t>applications</a:t>
            </a:r>
            <a:endParaRPr lang="en-US" altLang="zh-CN" sz="2000" dirty="0">
              <a:solidFill>
                <a:schemeClr val="tx1"/>
              </a:solidFill>
            </a:endParaRPr>
          </a:p>
        </p:txBody>
      </p:sp>
    </p:spTree>
    <p:extLst>
      <p:ext uri="{BB962C8B-B14F-4D97-AF65-F5344CB8AC3E}">
        <p14:creationId xmlns:p14="http://schemas.microsoft.com/office/powerpoint/2010/main" val="1840638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cs typeface="Times New Roman" pitchFamily="18" charset="0"/>
              </a:rPr>
              <a:t>Acknowledgement</a:t>
            </a:r>
            <a:endParaRPr lang="en-US" dirty="0">
              <a:cs typeface="Times New Roman" pitchFamily="18" charset="0"/>
            </a:endParaRPr>
          </a:p>
        </p:txBody>
      </p:sp>
      <p:sp>
        <p:nvSpPr>
          <p:cNvPr id="195586" name="Content Placeholder 2"/>
          <p:cNvSpPr>
            <a:spLocks noGrp="1"/>
          </p:cNvSpPr>
          <p:nvPr>
            <p:ph sz="quarter" idx="1"/>
          </p:nvPr>
        </p:nvSpPr>
        <p:spPr>
          <a:xfrm>
            <a:off x="301625" y="1527175"/>
            <a:ext cx="8504238" cy="4572000"/>
          </a:xfrm>
        </p:spPr>
        <p:txBody>
          <a:bodyPr/>
          <a:lstStyle/>
          <a:p>
            <a:pPr marL="273050" lvl="1">
              <a:lnSpc>
                <a:spcPct val="120000"/>
              </a:lnSpc>
              <a:spcBef>
                <a:spcPts val="1200"/>
              </a:spcBef>
              <a:spcAft>
                <a:spcPts val="1200"/>
              </a:spcAft>
              <a:buClr>
                <a:schemeClr val="accent1"/>
              </a:buClr>
              <a:buSzPct val="85000"/>
              <a:buFont typeface="Wingdings 2" pitchFamily="18" charset="2"/>
              <a:buChar char=""/>
            </a:pPr>
            <a:r>
              <a:rPr lang="en-US" sz="2800" dirty="0">
                <a:solidFill>
                  <a:schemeClr val="tx1"/>
                </a:solidFill>
              </a:rPr>
              <a:t>This work is supported by the following grants </a:t>
            </a:r>
            <a:r>
              <a:rPr lang="fi-FI" sz="2800" dirty="0">
                <a:solidFill>
                  <a:schemeClr val="tx1"/>
                </a:solidFill>
              </a:rPr>
              <a:t>to Dr. Yijuan Lu</a:t>
            </a:r>
            <a:endParaRPr lang="en-US" sz="2800" dirty="0">
              <a:solidFill>
                <a:schemeClr val="tx1"/>
              </a:solidFill>
            </a:endParaRPr>
          </a:p>
          <a:p>
            <a:pPr lvl="1">
              <a:lnSpc>
                <a:spcPct val="120000"/>
              </a:lnSpc>
              <a:spcBef>
                <a:spcPts val="1200"/>
              </a:spcBef>
              <a:spcAft>
                <a:spcPts val="1200"/>
              </a:spcAft>
            </a:pPr>
            <a:r>
              <a:rPr lang="en-US" sz="2400" dirty="0" smtClean="0">
                <a:solidFill>
                  <a:schemeClr val="tx1"/>
                </a:solidFill>
              </a:rPr>
              <a:t>Texas State </a:t>
            </a:r>
            <a:r>
              <a:rPr lang="en-US" sz="2400" dirty="0">
                <a:solidFill>
                  <a:schemeClr val="tx1"/>
                </a:solidFill>
              </a:rPr>
              <a:t>University Research </a:t>
            </a:r>
            <a:r>
              <a:rPr lang="en-US" sz="2400" dirty="0" smtClean="0">
                <a:solidFill>
                  <a:schemeClr val="tx1"/>
                </a:solidFill>
              </a:rPr>
              <a:t>Enhancement </a:t>
            </a:r>
            <a:r>
              <a:rPr lang="en-US" sz="2400" dirty="0">
                <a:solidFill>
                  <a:schemeClr val="tx1"/>
                </a:solidFill>
              </a:rPr>
              <a:t>Program (</a:t>
            </a:r>
            <a:r>
              <a:rPr lang="en-US" sz="2400" dirty="0" smtClean="0">
                <a:solidFill>
                  <a:schemeClr val="tx1"/>
                </a:solidFill>
              </a:rPr>
              <a:t>REP)</a:t>
            </a:r>
          </a:p>
          <a:p>
            <a:pPr lvl="1">
              <a:lnSpc>
                <a:spcPct val="120000"/>
              </a:lnSpc>
              <a:spcBef>
                <a:spcPts val="1200"/>
              </a:spcBef>
              <a:spcAft>
                <a:spcPts val="1200"/>
              </a:spcAft>
            </a:pPr>
            <a:r>
              <a:rPr lang="en-US" sz="2400" dirty="0" smtClean="0">
                <a:solidFill>
                  <a:schemeClr val="tx1"/>
                </a:solidFill>
              </a:rPr>
              <a:t>Army </a:t>
            </a:r>
            <a:r>
              <a:rPr lang="en-US" sz="2400" dirty="0">
                <a:solidFill>
                  <a:schemeClr val="tx1"/>
                </a:solidFill>
              </a:rPr>
              <a:t>Research Office grant </a:t>
            </a:r>
            <a:r>
              <a:rPr lang="en-US" sz="2400" dirty="0" smtClean="0">
                <a:solidFill>
                  <a:schemeClr val="tx1"/>
                </a:solidFill>
              </a:rPr>
              <a:t>W911NF-12-1-0057</a:t>
            </a:r>
          </a:p>
          <a:p>
            <a:pPr lvl="1">
              <a:lnSpc>
                <a:spcPct val="120000"/>
              </a:lnSpc>
              <a:spcBef>
                <a:spcPts val="1200"/>
              </a:spcBef>
              <a:spcAft>
                <a:spcPts val="1200"/>
              </a:spcAft>
            </a:pPr>
            <a:r>
              <a:rPr lang="en-US" sz="2400" dirty="0" smtClean="0">
                <a:solidFill>
                  <a:schemeClr val="tx1"/>
                </a:solidFill>
              </a:rPr>
              <a:t>NSF </a:t>
            </a:r>
            <a:r>
              <a:rPr lang="fi-FI" sz="2400" dirty="0" smtClean="0">
                <a:solidFill>
                  <a:schemeClr val="tx1"/>
                </a:solidFill>
              </a:rPr>
              <a:t>CRI 1058724</a:t>
            </a:r>
            <a:endParaRPr lang="en-US" sz="7200" dirty="0" smtClean="0">
              <a:solidFill>
                <a:schemeClr val="tx1"/>
              </a:solidFill>
              <a:cs typeface="Times New Roman" pitchFamily="18" charset="0"/>
            </a:endParaRPr>
          </a:p>
        </p:txBody>
      </p:sp>
    </p:spTree>
    <p:extLst>
      <p:ext uri="{BB962C8B-B14F-4D97-AF65-F5344CB8AC3E}">
        <p14:creationId xmlns:p14="http://schemas.microsoft.com/office/powerpoint/2010/main" val="3172229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rgbClr val="7B9899"/>
                </a:solidFill>
                <a:cs typeface="Times New Roman" pitchFamily="18" charset="0"/>
              </a:rPr>
              <a:t>Introduction (1/3)</a:t>
            </a:r>
          </a:p>
        </p:txBody>
      </p:sp>
      <p:sp>
        <p:nvSpPr>
          <p:cNvPr id="13314" name="Content Placeholder 2"/>
          <p:cNvSpPr>
            <a:spLocks noGrp="1"/>
          </p:cNvSpPr>
          <p:nvPr>
            <p:ph sz="quarter" idx="1"/>
          </p:nvPr>
        </p:nvSpPr>
        <p:spPr>
          <a:xfrm>
            <a:off x="301625" y="1371600"/>
            <a:ext cx="8504238" cy="5791200"/>
          </a:xfrm>
        </p:spPr>
        <p:txBody>
          <a:bodyPr/>
          <a:lstStyle/>
          <a:p>
            <a:r>
              <a:rPr lang="en-US" sz="2000" b="1" dirty="0">
                <a:cs typeface="Times New Roman" pitchFamily="18" charset="0"/>
              </a:rPr>
              <a:t>Sketch-based 3D model retrieval </a:t>
            </a:r>
            <a:r>
              <a:rPr lang="en-US" sz="2000" b="1" dirty="0" smtClean="0">
                <a:cs typeface="Times New Roman" pitchFamily="18" charset="0"/>
              </a:rPr>
              <a:t>(SBR) </a:t>
            </a:r>
            <a:r>
              <a:rPr lang="en-US" sz="2000" dirty="0" smtClean="0">
                <a:cs typeface="Times New Roman" pitchFamily="18" charset="0"/>
              </a:rPr>
              <a:t>is to retrieve relevant </a:t>
            </a:r>
            <a:r>
              <a:rPr lang="en-US" sz="2000" dirty="0">
                <a:cs typeface="Times New Roman" pitchFamily="18" charset="0"/>
              </a:rPr>
              <a:t>3D models using sketch(</a:t>
            </a:r>
            <a:r>
              <a:rPr lang="en-US" sz="2000" dirty="0" err="1">
                <a:cs typeface="Times New Roman" pitchFamily="18" charset="0"/>
              </a:rPr>
              <a:t>es</a:t>
            </a:r>
            <a:r>
              <a:rPr lang="en-US" sz="2000" dirty="0">
                <a:cs typeface="Times New Roman" pitchFamily="18" charset="0"/>
              </a:rPr>
              <a:t>) as </a:t>
            </a:r>
            <a:r>
              <a:rPr lang="en-US" sz="2000" dirty="0" smtClean="0">
                <a:cs typeface="Times New Roman" pitchFamily="18" charset="0"/>
              </a:rPr>
              <a:t>input</a:t>
            </a:r>
          </a:p>
          <a:p>
            <a:r>
              <a:rPr lang="en-US" sz="2000" b="1" dirty="0">
                <a:cs typeface="Times New Roman" pitchFamily="18" charset="0"/>
              </a:rPr>
              <a:t>SBR </a:t>
            </a:r>
            <a:r>
              <a:rPr lang="en-US" altLang="zh-CN" sz="2000" b="1" dirty="0" smtClean="0">
                <a:cs typeface="Times New Roman" pitchFamily="18" charset="0"/>
              </a:rPr>
              <a:t>c</a:t>
            </a:r>
            <a:r>
              <a:rPr lang="en-US" sz="2000" b="1" dirty="0" smtClean="0">
                <a:cs typeface="Times New Roman" pitchFamily="18" charset="0"/>
              </a:rPr>
              <a:t>haracteristics:</a:t>
            </a:r>
            <a:r>
              <a:rPr lang="en-US" sz="2000" dirty="0" smtClean="0">
                <a:cs typeface="Times New Roman" pitchFamily="18" charset="0"/>
              </a:rPr>
              <a:t> </a:t>
            </a:r>
          </a:p>
          <a:p>
            <a:pPr lvl="1">
              <a:buFont typeface="Courier New" pitchFamily="49" charset="0"/>
              <a:buChar char="o"/>
            </a:pPr>
            <a:r>
              <a:rPr lang="en-US" sz="1800" dirty="0">
                <a:solidFill>
                  <a:schemeClr val="tx1"/>
                </a:solidFill>
                <a:cs typeface="Times New Roman" pitchFamily="18" charset="0"/>
              </a:rPr>
              <a:t>I</a:t>
            </a:r>
            <a:r>
              <a:rPr lang="en-US" sz="1800" dirty="0" smtClean="0">
                <a:solidFill>
                  <a:schemeClr val="tx1"/>
                </a:solidFill>
                <a:cs typeface="Times New Roman" pitchFamily="18" charset="0"/>
              </a:rPr>
              <a:t>ntuitive and easy </a:t>
            </a:r>
            <a:r>
              <a:rPr lang="en-US" sz="1800" dirty="0">
                <a:solidFill>
                  <a:schemeClr val="tx1"/>
                </a:solidFill>
                <a:cs typeface="Times New Roman" pitchFamily="18" charset="0"/>
              </a:rPr>
              <a:t>for users to </a:t>
            </a:r>
            <a:r>
              <a:rPr lang="en-US" sz="1800" dirty="0" smtClean="0">
                <a:solidFill>
                  <a:schemeClr val="tx1"/>
                </a:solidFill>
                <a:cs typeface="Times New Roman" pitchFamily="18" charset="0"/>
              </a:rPr>
              <a:t>search for relevant models</a:t>
            </a:r>
          </a:p>
          <a:p>
            <a:pPr lvl="2">
              <a:buFont typeface="Wingdings" pitchFamily="2" charset="2"/>
              <a:buChar char="ü"/>
            </a:pPr>
            <a:r>
              <a:rPr lang="en-US" sz="1800" dirty="0">
                <a:cs typeface="Times New Roman" pitchFamily="18" charset="0"/>
              </a:rPr>
              <a:t>People are more accustomed to “sketching” their ideas using </a:t>
            </a:r>
            <a:r>
              <a:rPr lang="en-US" sz="1800" dirty="0" smtClean="0">
                <a:cs typeface="Times New Roman" pitchFamily="18" charset="0"/>
              </a:rPr>
              <a:t>sketches</a:t>
            </a:r>
            <a:endParaRPr lang="en-US" sz="1800" dirty="0">
              <a:cs typeface="Times New Roman" pitchFamily="18" charset="0"/>
            </a:endParaRPr>
          </a:p>
          <a:p>
            <a:pPr lvl="1">
              <a:buFont typeface="Courier New" pitchFamily="49" charset="0"/>
              <a:buChar char="o"/>
            </a:pPr>
            <a:r>
              <a:rPr lang="en-US" sz="1800" dirty="0" smtClean="0">
                <a:solidFill>
                  <a:schemeClr val="tx1"/>
                </a:solidFill>
                <a:cs typeface="Times New Roman" pitchFamily="18" charset="0"/>
              </a:rPr>
              <a:t>Useful for related applications:</a:t>
            </a:r>
          </a:p>
          <a:p>
            <a:pPr lvl="2">
              <a:buFont typeface="Wingdings" pitchFamily="2" charset="2"/>
              <a:buChar char="ü"/>
            </a:pPr>
            <a:r>
              <a:rPr lang="en-US" sz="1800" dirty="0" smtClean="0">
                <a:cs typeface="Times New Roman" pitchFamily="18" charset="0"/>
              </a:rPr>
              <a:t>Sketch-based modeling and recognition</a:t>
            </a:r>
          </a:p>
          <a:p>
            <a:pPr lvl="2">
              <a:buFont typeface="Wingdings" pitchFamily="2" charset="2"/>
              <a:buChar char="ü"/>
            </a:pPr>
            <a:r>
              <a:rPr lang="en-US" sz="1800" dirty="0" smtClean="0">
                <a:cs typeface="Times New Roman" pitchFamily="18" charset="0"/>
              </a:rPr>
              <a:t>3D animation production via 3D reconstruction of a 2D </a:t>
            </a:r>
            <a:r>
              <a:rPr lang="en-US" sz="1800" dirty="0">
                <a:cs typeface="Times New Roman" pitchFamily="18" charset="0"/>
              </a:rPr>
              <a:t>scene </a:t>
            </a:r>
            <a:r>
              <a:rPr lang="en-US" sz="1800" dirty="0" smtClean="0">
                <a:cs typeface="Times New Roman" pitchFamily="18" charset="0"/>
              </a:rPr>
              <a:t>sketch</a:t>
            </a:r>
          </a:p>
          <a:p>
            <a:r>
              <a:rPr lang="en-US" sz="2000" b="1" dirty="0" smtClean="0">
                <a:cs typeface="Times New Roman" pitchFamily="18" charset="0"/>
              </a:rPr>
              <a:t>Existing SBR algorithms </a:t>
            </a:r>
            <a:r>
              <a:rPr lang="en-US" sz="2000" dirty="0" smtClean="0"/>
              <a:t>compare a 2D </a:t>
            </a:r>
            <a:r>
              <a:rPr lang="en-US" sz="2000" dirty="0"/>
              <a:t>sketch </a:t>
            </a:r>
            <a:r>
              <a:rPr lang="en-US" sz="2000" dirty="0" smtClean="0"/>
              <a:t>with </a:t>
            </a:r>
            <a:r>
              <a:rPr lang="en-US" sz="2000" dirty="0"/>
              <a:t>a </a:t>
            </a:r>
            <a:r>
              <a:rPr lang="en-US" sz="2000" i="1" dirty="0" smtClean="0"/>
              <a:t>fixed</a:t>
            </a:r>
            <a:r>
              <a:rPr lang="en-US" sz="2000" dirty="0" smtClean="0"/>
              <a:t> number </a:t>
            </a:r>
            <a:r>
              <a:rPr lang="en-US" sz="2000" dirty="0"/>
              <a:t>of predefined sample views of </a:t>
            </a:r>
            <a:r>
              <a:rPr lang="en-US" sz="2000" dirty="0" smtClean="0"/>
              <a:t>a 3D </a:t>
            </a:r>
            <a:r>
              <a:rPr lang="en-US" sz="2000" dirty="0"/>
              <a:t>model, </a:t>
            </a:r>
            <a:r>
              <a:rPr lang="en-US" sz="2000" dirty="0" smtClean="0"/>
              <a:t>no matter </a:t>
            </a:r>
            <a:r>
              <a:rPr lang="en-US" sz="2000" dirty="0"/>
              <a:t>how complex </a:t>
            </a:r>
            <a:r>
              <a:rPr lang="en-US" sz="2000" dirty="0" smtClean="0"/>
              <a:t>it is:</a:t>
            </a:r>
            <a:endParaRPr lang="en-US" sz="2000" dirty="0" smtClean="0">
              <a:cs typeface="Times New Roman" pitchFamily="18" charset="0"/>
            </a:endParaRPr>
          </a:p>
          <a:p>
            <a:pPr lvl="1">
              <a:buFont typeface="Courier New" pitchFamily="49" charset="0"/>
              <a:buChar char="o"/>
            </a:pPr>
            <a:r>
              <a:rPr lang="en-US" sz="1800" dirty="0" err="1">
                <a:solidFill>
                  <a:schemeClr val="tx1"/>
                </a:solidFill>
                <a:cs typeface="Times New Roman" pitchFamily="18" charset="0"/>
              </a:rPr>
              <a:t>Funkhouser</a:t>
            </a:r>
            <a:r>
              <a:rPr lang="en-US" sz="1800" dirty="0">
                <a:solidFill>
                  <a:schemeClr val="tx1"/>
                </a:solidFill>
                <a:cs typeface="Times New Roman" pitchFamily="18" charset="0"/>
              </a:rPr>
              <a:t> et al. [FMK03</a:t>
            </a:r>
            <a:r>
              <a:rPr lang="en-US" sz="1800" dirty="0" smtClean="0">
                <a:solidFill>
                  <a:schemeClr val="tx1"/>
                </a:solidFill>
                <a:cs typeface="Times New Roman" pitchFamily="18" charset="0"/>
              </a:rPr>
              <a:t>]: </a:t>
            </a:r>
            <a:r>
              <a:rPr lang="en-US" sz="1800" dirty="0">
                <a:solidFill>
                  <a:schemeClr val="tx1"/>
                </a:solidFill>
              </a:rPr>
              <a:t>13 sample </a:t>
            </a:r>
            <a:r>
              <a:rPr lang="en-US" sz="1800" dirty="0" smtClean="0">
                <a:solidFill>
                  <a:schemeClr val="tx1"/>
                </a:solidFill>
              </a:rPr>
              <a:t>views</a:t>
            </a:r>
          </a:p>
          <a:p>
            <a:pPr lvl="1">
              <a:buFont typeface="Courier New" pitchFamily="49" charset="0"/>
              <a:buChar char="o"/>
            </a:pPr>
            <a:r>
              <a:rPr lang="da-DK" sz="1800" dirty="0">
                <a:solidFill>
                  <a:schemeClr val="tx1"/>
                </a:solidFill>
              </a:rPr>
              <a:t>Kanai [Kan08</a:t>
            </a:r>
            <a:r>
              <a:rPr lang="da-DK" sz="1800" dirty="0" smtClean="0">
                <a:solidFill>
                  <a:schemeClr val="tx1"/>
                </a:solidFill>
              </a:rPr>
              <a:t>], Yoon </a:t>
            </a:r>
            <a:r>
              <a:rPr lang="da-DK" sz="1800" dirty="0">
                <a:solidFill>
                  <a:schemeClr val="tx1"/>
                </a:solidFill>
              </a:rPr>
              <a:t>et al. [YSSK10</a:t>
            </a:r>
            <a:r>
              <a:rPr lang="da-DK" sz="1800" dirty="0" smtClean="0">
                <a:solidFill>
                  <a:schemeClr val="tx1"/>
                </a:solidFill>
              </a:rPr>
              <a:t>]: 14 sample views</a:t>
            </a:r>
            <a:endParaRPr lang="en-US" sz="1800" dirty="0">
              <a:solidFill>
                <a:schemeClr val="tx1"/>
              </a:solidFill>
              <a:cs typeface="Times New Roman" pitchFamily="18" charset="0"/>
            </a:endParaRPr>
          </a:p>
          <a:p>
            <a:r>
              <a:rPr lang="en-US" sz="2000" b="1" dirty="0" smtClean="0">
                <a:cs typeface="Times New Roman" pitchFamily="18" charset="0"/>
              </a:rPr>
              <a:t>Limitations: </a:t>
            </a:r>
            <a:r>
              <a:rPr lang="en-US" sz="2000" dirty="0" smtClean="0"/>
              <a:t>did not </a:t>
            </a:r>
            <a:r>
              <a:rPr lang="en-US" sz="2000" dirty="0"/>
              <a:t>consider </a:t>
            </a:r>
            <a:r>
              <a:rPr lang="en-US" sz="2000" dirty="0" smtClean="0"/>
              <a:t>the complexities </a:t>
            </a:r>
            <a:r>
              <a:rPr lang="en-US" sz="2000" dirty="0"/>
              <a:t>of different </a:t>
            </a:r>
            <a:r>
              <a:rPr lang="en-US" sz="2000" dirty="0" smtClean="0"/>
              <a:t>models</a:t>
            </a:r>
            <a:r>
              <a:rPr lang="en-US" sz="2000" dirty="0" smtClean="0">
                <a:cs typeface="Times New Roman" pitchFamily="18" charset="0"/>
              </a:rPr>
              <a:t>; no </a:t>
            </a:r>
            <a:r>
              <a:rPr lang="en-US" sz="2000" dirty="0" smtClean="0"/>
              <a:t>guarantee about the representativeness of sample views</a:t>
            </a:r>
          </a:p>
          <a:p>
            <a:pPr marL="0" indent="0">
              <a:buNone/>
            </a:pPr>
            <a:endParaRPr lang="en-US" sz="2000" dirty="0" smtClean="0">
              <a:cs typeface="Times New Roman" pitchFamily="18" charset="0"/>
            </a:endParaRPr>
          </a:p>
        </p:txBody>
      </p:sp>
    </p:spTree>
    <p:extLst>
      <p:ext uri="{BB962C8B-B14F-4D97-AF65-F5344CB8AC3E}">
        <p14:creationId xmlns:p14="http://schemas.microsoft.com/office/powerpoint/2010/main" val="1824922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WordArt 4"/>
          <p:cNvSpPr>
            <a:spLocks noChangeArrowheads="1" noChangeShapeType="1" noTextEdit="1"/>
          </p:cNvSpPr>
          <p:nvPr/>
        </p:nvSpPr>
        <p:spPr bwMode="auto">
          <a:xfrm>
            <a:off x="3200400" y="2362200"/>
            <a:ext cx="2905125" cy="1866900"/>
          </a:xfrm>
          <a:prstGeom prst="rect">
            <a:avLst/>
          </a:prstGeom>
        </p:spPr>
        <p:txBody>
          <a:bodyPr wrap="none" fromWordArt="1">
            <a:prstTxWarp prst="textPlain">
              <a:avLst>
                <a:gd name="adj" fmla="val 50000"/>
              </a:avLst>
            </a:prstTxWarp>
          </a:bodyPr>
          <a:lstStyle/>
          <a:p>
            <a:pPr algn="ctr"/>
            <a:r>
              <a:rPr lang="en-US" altLang="zh-CN" sz="3600" kern="10" dirty="0" smtClean="0">
                <a:ln w="19050">
                  <a:solidFill>
                    <a:srgbClr val="99CCFF"/>
                  </a:solidFill>
                  <a:round/>
                  <a:headEnd/>
                  <a:tailEnd/>
                </a:ln>
                <a:solidFill>
                  <a:srgbClr val="0066CC"/>
                </a:solidFill>
                <a:effectLst>
                  <a:outerShdw dist="35921" dir="2700000" algn="ctr" rotWithShape="0">
                    <a:srgbClr val="990000"/>
                  </a:outerShdw>
                </a:effectLst>
                <a:latin typeface="Georgia"/>
              </a:rPr>
              <a:t>Thank you!</a:t>
            </a:r>
          </a:p>
          <a:p>
            <a:pPr algn="ctr"/>
            <a:endParaRPr lang="en-US" altLang="zh-CN" sz="3600" kern="10" dirty="0" smtClean="0">
              <a:ln w="19050">
                <a:solidFill>
                  <a:srgbClr val="99CCFF"/>
                </a:solidFill>
                <a:round/>
                <a:headEnd/>
                <a:tailEnd/>
              </a:ln>
              <a:solidFill>
                <a:srgbClr val="0066CC"/>
              </a:solidFill>
              <a:effectLst>
                <a:outerShdw dist="35921" dir="2700000" algn="ctr" rotWithShape="0">
                  <a:srgbClr val="990000"/>
                </a:outerShdw>
              </a:effectLst>
              <a:latin typeface="Georgia"/>
            </a:endParaRPr>
          </a:p>
          <a:p>
            <a:pPr algn="ctr"/>
            <a:r>
              <a:rPr lang="en-US" altLang="zh-CN" sz="3600" kern="10" dirty="0" smtClean="0">
                <a:ln w="19050">
                  <a:solidFill>
                    <a:srgbClr val="99CCFF"/>
                  </a:solidFill>
                  <a:round/>
                  <a:headEnd/>
                  <a:tailEnd/>
                </a:ln>
                <a:solidFill>
                  <a:srgbClr val="0066CC"/>
                </a:solidFill>
                <a:effectLst>
                  <a:outerShdw dist="35921" dir="2700000" algn="ctr" rotWithShape="0">
                    <a:srgbClr val="990000"/>
                  </a:outerShdw>
                </a:effectLst>
                <a:latin typeface="Georgia"/>
              </a:rPr>
              <a:t>Any Questions?</a:t>
            </a:r>
            <a:endParaRPr lang="en-US" altLang="zh-CN" sz="3600" kern="10" dirty="0">
              <a:ln w="19050">
                <a:solidFill>
                  <a:srgbClr val="99CCFF"/>
                </a:solidFill>
                <a:round/>
                <a:headEnd/>
                <a:tailEnd/>
              </a:ln>
              <a:solidFill>
                <a:srgbClr val="0066CC"/>
              </a:solidFill>
              <a:effectLst>
                <a:outerShdw dist="35921" dir="2700000" algn="ctr" rotWithShape="0">
                  <a:srgbClr val="990000"/>
                </a:outerShdw>
              </a:effectLst>
              <a:latin typeface="Georgi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a:spLocks/>
          </p:cNvSpPr>
          <p:nvPr/>
        </p:nvSpPr>
        <p:spPr bwMode="auto">
          <a:xfrm>
            <a:off x="457200" y="1371600"/>
            <a:ext cx="8229600" cy="4724400"/>
          </a:xfrm>
          <a:prstGeom prst="rect">
            <a:avLst/>
          </a:prstGeom>
          <a:noFill/>
          <a:ln w="9525">
            <a:noFill/>
            <a:miter lim="800000"/>
            <a:headEnd/>
            <a:tailEnd/>
          </a:ln>
        </p:spPr>
        <p:txBody>
          <a:bodyPr/>
          <a:lstStyle/>
          <a:p>
            <a:pPr marL="273050" indent="-273050" eaLnBrk="0" hangingPunct="0">
              <a:spcBef>
                <a:spcPts val="600"/>
              </a:spcBef>
              <a:spcAft>
                <a:spcPts val="600"/>
              </a:spcAft>
              <a:buClr>
                <a:schemeClr val="accent1"/>
              </a:buClr>
              <a:buSzPct val="85000"/>
              <a:buFont typeface="Wingdings 2" pitchFamily="18" charset="2"/>
              <a:buChar char=""/>
            </a:pPr>
            <a:r>
              <a:rPr lang="en-US" sz="2100" b="1" dirty="0" smtClean="0">
                <a:latin typeface="+mn-lt"/>
              </a:rPr>
              <a:t>SBR-VC: </a:t>
            </a:r>
            <a:r>
              <a:rPr lang="en-US" sz="2100" dirty="0" smtClean="0">
                <a:latin typeface="+mn-lt"/>
                <a:ea typeface="ＭＳ Ｐゴシック" pitchFamily="34" charset="-128"/>
              </a:rPr>
              <a:t>propose</a:t>
            </a:r>
            <a:r>
              <a:rPr lang="en-US" sz="2100" b="1" dirty="0" smtClean="0">
                <a:latin typeface="+mn-lt"/>
                <a:ea typeface="ＭＳ Ｐゴシック" pitchFamily="34" charset="-128"/>
              </a:rPr>
              <a:t> </a:t>
            </a:r>
            <a:r>
              <a:rPr lang="en-US" sz="2100" dirty="0" smtClean="0">
                <a:latin typeface="+mn-lt"/>
                <a:ea typeface="ＭＳ Ｐゴシック" pitchFamily="34" charset="-128"/>
              </a:rPr>
              <a:t>a</a:t>
            </a:r>
            <a:r>
              <a:rPr lang="en-US" sz="2100" b="1" dirty="0" smtClean="0">
                <a:latin typeface="+mn-lt"/>
                <a:ea typeface="ＭＳ Ｐゴシック" pitchFamily="34" charset="-128"/>
              </a:rPr>
              <a:t> </a:t>
            </a:r>
            <a:r>
              <a:rPr lang="en-US" sz="2100" b="1" dirty="0" smtClean="0">
                <a:latin typeface="+mn-lt"/>
              </a:rPr>
              <a:t>S</a:t>
            </a:r>
            <a:r>
              <a:rPr lang="en-US" sz="2100" dirty="0" smtClean="0">
                <a:latin typeface="+mn-lt"/>
              </a:rPr>
              <a:t>ketch-</a:t>
            </a:r>
            <a:r>
              <a:rPr lang="en-US" sz="2100" b="1" dirty="0" smtClean="0">
                <a:latin typeface="+mn-lt"/>
              </a:rPr>
              <a:t>B</a:t>
            </a:r>
            <a:r>
              <a:rPr lang="en-US" sz="2100" dirty="0" smtClean="0">
                <a:latin typeface="+mn-lt"/>
              </a:rPr>
              <a:t>ased 3D Model </a:t>
            </a:r>
            <a:r>
              <a:rPr lang="en-US" sz="2100" b="1" dirty="0" smtClean="0">
                <a:latin typeface="+mn-lt"/>
              </a:rPr>
              <a:t>R</a:t>
            </a:r>
            <a:r>
              <a:rPr lang="en-US" sz="2100" dirty="0" smtClean="0">
                <a:latin typeface="+mn-lt"/>
              </a:rPr>
              <a:t>etrieval based on adaptive </a:t>
            </a:r>
            <a:r>
              <a:rPr lang="en-US" sz="2100" b="1" dirty="0" smtClean="0">
                <a:latin typeface="+mn-lt"/>
              </a:rPr>
              <a:t>V</a:t>
            </a:r>
            <a:r>
              <a:rPr lang="en-US" sz="2100" dirty="0" smtClean="0">
                <a:latin typeface="+mn-lt"/>
              </a:rPr>
              <a:t>iew </a:t>
            </a:r>
            <a:r>
              <a:rPr lang="en-US" sz="2100" b="1" dirty="0" smtClean="0">
                <a:latin typeface="+mn-lt"/>
              </a:rPr>
              <a:t>C</a:t>
            </a:r>
            <a:r>
              <a:rPr lang="en-US" sz="2100" dirty="0" smtClean="0">
                <a:latin typeface="+mn-lt"/>
              </a:rPr>
              <a:t>lustering by utilizing the viewpoint entropy distribution of a 3D model</a:t>
            </a:r>
          </a:p>
          <a:p>
            <a:pPr marL="547688" lvl="1" indent="-273050" eaLnBrk="0" hangingPunct="0">
              <a:spcBef>
                <a:spcPts val="600"/>
              </a:spcBef>
              <a:spcAft>
                <a:spcPts val="600"/>
              </a:spcAft>
              <a:buClr>
                <a:schemeClr val="accent2"/>
              </a:buClr>
              <a:buSzPct val="70000"/>
              <a:buFont typeface="Wingdings" pitchFamily="2" charset="2"/>
              <a:buChar char=""/>
            </a:pPr>
            <a:r>
              <a:rPr lang="en-US" sz="2000" b="1" dirty="0" smtClean="0">
                <a:latin typeface="+mn-lt"/>
              </a:rPr>
              <a:t>View clustering idea: </a:t>
            </a:r>
            <a:r>
              <a:rPr lang="en-US" sz="2000" dirty="0" smtClean="0">
                <a:latin typeface="+mn-lt"/>
              </a:rPr>
              <a:t>Cluster </a:t>
            </a:r>
            <a:r>
              <a:rPr lang="en-US" sz="2000" dirty="0">
                <a:latin typeface="+mn-lt"/>
              </a:rPr>
              <a:t>a set of sample </a:t>
            </a:r>
            <a:r>
              <a:rPr lang="en-US" sz="2000" dirty="0" smtClean="0">
                <a:latin typeface="+mn-lt"/>
              </a:rPr>
              <a:t>views</a:t>
            </a:r>
            <a:r>
              <a:rPr lang="en-US" sz="2000" dirty="0">
                <a:latin typeface="+mn-lt"/>
              </a:rPr>
              <a:t> of a 3D model into </a:t>
            </a:r>
            <a:r>
              <a:rPr lang="en-US" sz="2000" dirty="0" smtClean="0">
                <a:latin typeface="+mn-lt"/>
              </a:rPr>
              <a:t>an appropriate number of representative </a:t>
            </a:r>
            <a:r>
              <a:rPr lang="en-US" sz="2000" dirty="0">
                <a:latin typeface="+mn-lt"/>
              </a:rPr>
              <a:t>views </a:t>
            </a:r>
            <a:r>
              <a:rPr lang="en-US" sz="2000" dirty="0" smtClean="0">
                <a:latin typeface="+mn-lt"/>
              </a:rPr>
              <a:t>according to its 3D visual </a:t>
            </a:r>
            <a:r>
              <a:rPr lang="en-US" sz="2000" dirty="0">
                <a:latin typeface="+mn-lt"/>
              </a:rPr>
              <a:t>complexity </a:t>
            </a:r>
          </a:p>
          <a:p>
            <a:pPr marL="1017588" lvl="2" indent="-285750" eaLnBrk="0" hangingPunct="0">
              <a:spcBef>
                <a:spcPts val="600"/>
              </a:spcBef>
              <a:spcAft>
                <a:spcPts val="600"/>
              </a:spcAft>
              <a:buClr>
                <a:schemeClr val="accent2"/>
              </a:buClr>
              <a:buSzPct val="70000"/>
              <a:buFont typeface="Wingdings" pitchFamily="2" charset="2"/>
              <a:buChar char="ü"/>
            </a:pPr>
            <a:r>
              <a:rPr lang="en-US" dirty="0" smtClean="0">
                <a:latin typeface="+mn-lt"/>
                <a:ea typeface="ＭＳ Ｐゴシック" pitchFamily="34" charset="-128"/>
              </a:rPr>
              <a:t>Defined as the viewpoint entropy distribution of a set of uniformly sampled views of the model</a:t>
            </a:r>
          </a:p>
          <a:p>
            <a:pPr marL="1017588" lvl="2" indent="-285750" eaLnBrk="0" hangingPunct="0">
              <a:spcBef>
                <a:spcPts val="600"/>
              </a:spcBef>
              <a:spcAft>
                <a:spcPts val="600"/>
              </a:spcAft>
              <a:buClr>
                <a:schemeClr val="accent2"/>
              </a:buClr>
              <a:buSzPct val="70000"/>
              <a:buFont typeface="Wingdings" pitchFamily="2" charset="2"/>
              <a:buChar char="ü"/>
            </a:pPr>
            <a:r>
              <a:rPr lang="en-US" dirty="0" smtClean="0">
                <a:latin typeface="+mn-lt"/>
                <a:ea typeface="ＭＳ Ｐゴシック" pitchFamily="34" charset="-128"/>
              </a:rPr>
              <a:t>Used </a:t>
            </a:r>
            <a:r>
              <a:rPr lang="en-US" dirty="0">
                <a:latin typeface="+mn-lt"/>
                <a:ea typeface="ＭＳ Ｐゴシック" pitchFamily="34" charset="-128"/>
              </a:rPr>
              <a:t>to decide the number of the representative views of the </a:t>
            </a:r>
            <a:r>
              <a:rPr lang="en-US" dirty="0" smtClean="0">
                <a:latin typeface="+mn-lt"/>
                <a:ea typeface="ＭＳ Ｐゴシック" pitchFamily="34" charset="-128"/>
              </a:rPr>
              <a:t>model</a:t>
            </a:r>
            <a:endParaRPr lang="en-US" dirty="0">
              <a:latin typeface="+mn-lt"/>
              <a:ea typeface="ＭＳ Ｐゴシック" pitchFamily="34" charset="-128"/>
            </a:endParaRPr>
          </a:p>
          <a:p>
            <a:pPr marL="273050" indent="-273050" eaLnBrk="0" hangingPunct="0">
              <a:spcBef>
                <a:spcPts val="600"/>
              </a:spcBef>
              <a:spcAft>
                <a:spcPts val="600"/>
              </a:spcAft>
              <a:buClr>
                <a:schemeClr val="accent1"/>
              </a:buClr>
              <a:buSzPct val="85000"/>
              <a:buFont typeface="Wingdings 2" pitchFamily="18" charset="2"/>
              <a:buChar char=""/>
            </a:pPr>
            <a:r>
              <a:rPr lang="en-US" sz="2100" b="1" dirty="0" smtClean="0">
                <a:latin typeface="+mn-lt"/>
              </a:rPr>
              <a:t>FCM view clustering: </a:t>
            </a:r>
            <a:r>
              <a:rPr lang="en-US" sz="2100" dirty="0" smtClean="0">
                <a:latin typeface="+mn-lt"/>
              </a:rPr>
              <a:t>Fuzzy C-Means clustering on the sample views based on their viewpoint entropy values and locations </a:t>
            </a:r>
          </a:p>
          <a:p>
            <a:pPr marL="273050" indent="-273050" eaLnBrk="0" hangingPunct="0">
              <a:spcBef>
                <a:spcPts val="600"/>
              </a:spcBef>
              <a:spcAft>
                <a:spcPts val="600"/>
              </a:spcAft>
              <a:buClr>
                <a:schemeClr val="accent1"/>
              </a:buClr>
              <a:buSzPct val="85000"/>
              <a:buFont typeface="Wingdings 2" pitchFamily="18" charset="2"/>
              <a:buChar char=""/>
            </a:pPr>
            <a:r>
              <a:rPr lang="en-US" sz="2100" b="1" dirty="0" smtClean="0">
                <a:latin typeface="+mn-lt"/>
              </a:rPr>
              <a:t>2D-3D matching: </a:t>
            </a:r>
            <a:r>
              <a:rPr lang="en-US" sz="2100" dirty="0" smtClean="0">
                <a:latin typeface="+mn-lt"/>
              </a:rPr>
              <a:t>shape </a:t>
            </a:r>
            <a:r>
              <a:rPr lang="en-US" sz="2100" dirty="0">
                <a:latin typeface="+mn-lt"/>
              </a:rPr>
              <a:t>context </a:t>
            </a:r>
            <a:r>
              <a:rPr lang="en-US" sz="2100" dirty="0" smtClean="0">
                <a:latin typeface="+mn-lt"/>
              </a:rPr>
              <a:t>matching [BMP02</a:t>
            </a:r>
            <a:r>
              <a:rPr lang="en-US" sz="2100" dirty="0">
                <a:latin typeface="+mn-lt"/>
              </a:rPr>
              <a:t>] </a:t>
            </a:r>
            <a:r>
              <a:rPr lang="en-US" sz="2100" dirty="0" smtClean="0">
                <a:latin typeface="+mn-lt"/>
              </a:rPr>
              <a:t>between </a:t>
            </a:r>
            <a:r>
              <a:rPr lang="en-US" sz="2100" dirty="0">
                <a:latin typeface="+mn-lt"/>
              </a:rPr>
              <a:t>a </a:t>
            </a:r>
            <a:r>
              <a:rPr lang="en-US" sz="2100" dirty="0" smtClean="0">
                <a:latin typeface="+mn-lt"/>
              </a:rPr>
              <a:t>2D sketch </a:t>
            </a:r>
            <a:r>
              <a:rPr lang="en-US" sz="2100" dirty="0">
                <a:latin typeface="+mn-lt"/>
              </a:rPr>
              <a:t>and the representative views </a:t>
            </a:r>
            <a:r>
              <a:rPr lang="en-US" sz="2100" dirty="0" smtClean="0">
                <a:latin typeface="+mn-lt"/>
              </a:rPr>
              <a:t>of each 3D model</a:t>
            </a:r>
          </a:p>
        </p:txBody>
      </p:sp>
      <p:sp>
        <p:nvSpPr>
          <p:cNvPr id="6" name="Rectangle 2"/>
          <p:cNvSpPr>
            <a:spLocks noGrp="1"/>
          </p:cNvSpPr>
          <p:nvPr>
            <p:ph type="title" idx="4294967295"/>
          </p:nvPr>
        </p:nvSpPr>
        <p:spPr>
          <a:xfrm>
            <a:off x="301625" y="228600"/>
            <a:ext cx="8534400" cy="758825"/>
          </a:xfrm>
        </p:spPr>
        <p:txBody>
          <a:bodyPr/>
          <a:lstStyle/>
          <a:p>
            <a:pPr>
              <a:spcBef>
                <a:spcPct val="50000"/>
              </a:spcBef>
            </a:pPr>
            <a:r>
              <a:rPr lang="fr-FR" altLang="zh-CN" dirty="0">
                <a:cs typeface="Times New Roman" pitchFamily="18" charset="0"/>
              </a:rPr>
              <a:t>Introduction </a:t>
            </a:r>
            <a:r>
              <a:rPr lang="en-US" dirty="0">
                <a:cs typeface="Times New Roman" pitchFamily="18" charset="0"/>
              </a:rPr>
              <a:t>(</a:t>
            </a:r>
            <a:r>
              <a:rPr lang="en-US" dirty="0" smtClean="0">
                <a:cs typeface="Times New Roman" pitchFamily="18" charset="0"/>
              </a:rPr>
              <a:t>2/3)</a:t>
            </a:r>
            <a:endParaRPr lang="zh-CN" altLang="en-US" dirty="0">
              <a:cs typeface="Times New Roman" pitchFamily="18" charset="0"/>
            </a:endParaRPr>
          </a:p>
        </p:txBody>
      </p:sp>
    </p:spTree>
    <p:extLst>
      <p:ext uri="{BB962C8B-B14F-4D97-AF65-F5344CB8AC3E}">
        <p14:creationId xmlns:p14="http://schemas.microsoft.com/office/powerpoint/2010/main" val="3118116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idx="4294967295"/>
          </p:nvPr>
        </p:nvSpPr>
        <p:spPr>
          <a:xfrm>
            <a:off x="301625" y="228600"/>
            <a:ext cx="8534400" cy="758825"/>
          </a:xfrm>
        </p:spPr>
        <p:txBody>
          <a:bodyPr/>
          <a:lstStyle/>
          <a:p>
            <a:pPr>
              <a:spcBef>
                <a:spcPct val="50000"/>
              </a:spcBef>
            </a:pPr>
            <a:r>
              <a:rPr lang="fr-FR" altLang="zh-CN" dirty="0">
                <a:cs typeface="Times New Roman" pitchFamily="18" charset="0"/>
              </a:rPr>
              <a:t>Introduction </a:t>
            </a:r>
            <a:r>
              <a:rPr lang="en-US" dirty="0" smtClean="0">
                <a:cs typeface="Times New Roman" pitchFamily="18" charset="0"/>
              </a:rPr>
              <a:t>(3/3</a:t>
            </a:r>
            <a:r>
              <a:rPr lang="en-US" dirty="0">
                <a:cs typeface="Times New Roman" pitchFamily="18" charset="0"/>
              </a:rPr>
              <a:t>)</a:t>
            </a:r>
            <a:endParaRPr lang="zh-CN" altLang="en-US" dirty="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19941"/>
            <a:ext cx="8002443" cy="320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34221" y="5224046"/>
            <a:ext cx="6553200" cy="461665"/>
          </a:xfrm>
          <a:prstGeom prst="rect">
            <a:avLst/>
          </a:prstGeom>
        </p:spPr>
        <p:txBody>
          <a:bodyPr wrap="square">
            <a:spAutoFit/>
          </a:bodyPr>
          <a:lstStyle/>
          <a:p>
            <a:pPr algn="ctr"/>
            <a:r>
              <a:rPr lang="en-US" sz="2400" dirty="0">
                <a:latin typeface="+mn-lt"/>
                <a:cs typeface="Times New Roman" pitchFamily="18" charset="0"/>
              </a:rPr>
              <a:t>An </a:t>
            </a:r>
            <a:r>
              <a:rPr lang="en-US" sz="2400" dirty="0" smtClean="0">
                <a:latin typeface="+mn-lt"/>
                <a:cs typeface="Times New Roman" pitchFamily="18" charset="0"/>
              </a:rPr>
              <a:t>overview of </a:t>
            </a:r>
            <a:r>
              <a:rPr lang="en-US" sz="2400" dirty="0">
                <a:latin typeface="+mn-lt"/>
                <a:cs typeface="Times New Roman" pitchFamily="18" charset="0"/>
              </a:rPr>
              <a:t>the SBR-VC </a:t>
            </a:r>
            <a:r>
              <a:rPr lang="en-US" sz="2400" dirty="0" smtClean="0">
                <a:latin typeface="+mn-lt"/>
                <a:cs typeface="Times New Roman" pitchFamily="18" charset="0"/>
              </a:rPr>
              <a:t>algorithm</a:t>
            </a:r>
          </a:p>
        </p:txBody>
      </p:sp>
    </p:spTree>
    <p:extLst>
      <p:ext uri="{BB962C8B-B14F-4D97-AF65-F5344CB8AC3E}">
        <p14:creationId xmlns:p14="http://schemas.microsoft.com/office/powerpoint/2010/main" val="2625219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smtClean="0">
                <a:solidFill>
                  <a:srgbClr val="7B9899"/>
                </a:solidFill>
                <a:cs typeface="Times New Roman" pitchFamily="18" charset="0"/>
              </a:rPr>
              <a:t>Outline</a:t>
            </a:r>
            <a:endParaRPr lang="en-US" altLang="zh-CN" dirty="0" smtClean="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lnSpc>
                <a:spcPct val="70000"/>
              </a:lnSpc>
              <a:spcBef>
                <a:spcPts val="1800"/>
              </a:spcBef>
              <a:spcAft>
                <a:spcPts val="1800"/>
              </a:spcAft>
            </a:pPr>
            <a:r>
              <a:rPr lang="en-US" sz="2400" dirty="0" smtClean="0">
                <a:cs typeface="Times New Roman" pitchFamily="18" charset="0"/>
              </a:rPr>
              <a:t>Introduction</a:t>
            </a:r>
          </a:p>
          <a:p>
            <a:pPr eaLnBrk="1" hangingPunct="1">
              <a:lnSpc>
                <a:spcPct val="70000"/>
              </a:lnSpc>
              <a:spcBef>
                <a:spcPts val="1800"/>
              </a:spcBef>
              <a:spcAft>
                <a:spcPts val="1800"/>
              </a:spcAft>
            </a:pPr>
            <a:r>
              <a:rPr lang="en-US" sz="2400" dirty="0">
                <a:cs typeface="Times New Roman" pitchFamily="18" charset="0"/>
                <a:hlinkClick r:id="rId3" action="ppaction://hlinksldjump"/>
              </a:rPr>
              <a:t>Related </a:t>
            </a:r>
            <a:r>
              <a:rPr lang="en-US" sz="2400" dirty="0" smtClean="0">
                <a:cs typeface="Times New Roman" pitchFamily="18" charset="0"/>
                <a:hlinkClick r:id="rId3" action="ppaction://hlinksldjump"/>
              </a:rPr>
              <a:t>work</a:t>
            </a:r>
            <a:endParaRPr lang="en-US" sz="2400" dirty="0">
              <a:cs typeface="Times New Roman" pitchFamily="18" charset="0"/>
            </a:endParaRPr>
          </a:p>
          <a:p>
            <a:pPr eaLnBrk="1" hangingPunct="1">
              <a:lnSpc>
                <a:spcPct val="70000"/>
              </a:lnSpc>
              <a:spcBef>
                <a:spcPts val="1800"/>
              </a:spcBef>
              <a:spcAft>
                <a:spcPts val="1800"/>
              </a:spcAft>
            </a:pPr>
            <a:r>
              <a:rPr lang="en-US" sz="2400" dirty="0">
                <a:cs typeface="Times New Roman" pitchFamily="18" charset="0"/>
              </a:rPr>
              <a:t>Viewpoint </a:t>
            </a:r>
            <a:r>
              <a:rPr lang="en-US" sz="2400" dirty="0" smtClean="0">
                <a:cs typeface="Times New Roman" pitchFamily="18" charset="0"/>
              </a:rPr>
              <a:t>entropy distribution-based view clustering</a:t>
            </a:r>
            <a:r>
              <a:rPr lang="tr-TR" altLang="zh-CN" sz="2400" dirty="0" smtClean="0">
                <a:cs typeface="Times New Roman" pitchFamily="18" charset="0"/>
              </a:rPr>
              <a:t> </a:t>
            </a:r>
            <a:endParaRPr lang="en-US" altLang="zh-CN" sz="2400" dirty="0">
              <a:cs typeface="Times New Roman" pitchFamily="18" charset="0"/>
            </a:endParaRPr>
          </a:p>
          <a:p>
            <a:pPr eaLnBrk="1" hangingPunct="1">
              <a:lnSpc>
                <a:spcPct val="70000"/>
              </a:lnSpc>
              <a:spcBef>
                <a:spcPts val="1800"/>
              </a:spcBef>
              <a:spcAft>
                <a:spcPts val="1800"/>
              </a:spcAft>
            </a:pPr>
            <a:r>
              <a:rPr lang="en-US" sz="2400" dirty="0">
                <a:cs typeface="Times New Roman" pitchFamily="18" charset="0"/>
              </a:rPr>
              <a:t>Our sketch-based retrieval algorithm</a:t>
            </a:r>
            <a:endParaRPr lang="en-US" altLang="zh-CN" sz="2400" dirty="0">
              <a:cs typeface="Times New Roman" pitchFamily="18" charset="0"/>
            </a:endParaRPr>
          </a:p>
          <a:p>
            <a:pPr eaLnBrk="1" hangingPunct="1">
              <a:lnSpc>
                <a:spcPct val="70000"/>
              </a:lnSpc>
              <a:spcBef>
                <a:spcPts val="1800"/>
              </a:spcBef>
              <a:spcAft>
                <a:spcPts val="1800"/>
              </a:spcAft>
            </a:pPr>
            <a:r>
              <a:rPr lang="en-US" sz="2400" dirty="0" smtClean="0">
                <a:cs typeface="Times New Roman" pitchFamily="18" charset="0"/>
              </a:rPr>
              <a:t>Experimental results </a:t>
            </a:r>
            <a:r>
              <a:rPr lang="en-US" sz="2400" dirty="0">
                <a:cs typeface="Times New Roman" pitchFamily="18" charset="0"/>
              </a:rPr>
              <a:t>and </a:t>
            </a:r>
            <a:r>
              <a:rPr lang="en-US" sz="2400" dirty="0" smtClean="0">
                <a:cs typeface="Times New Roman" pitchFamily="18" charset="0"/>
              </a:rPr>
              <a:t>discussion</a:t>
            </a:r>
            <a:endParaRPr lang="en-US" sz="2400" dirty="0">
              <a:cs typeface="Times New Roman" pitchFamily="18" charset="0"/>
            </a:endParaRPr>
          </a:p>
          <a:p>
            <a:pPr eaLnBrk="1" hangingPunct="1">
              <a:lnSpc>
                <a:spcPct val="70000"/>
              </a:lnSpc>
              <a:spcBef>
                <a:spcPts val="1800"/>
              </a:spcBef>
              <a:spcAft>
                <a:spcPts val="1800"/>
              </a:spcAft>
            </a:pPr>
            <a:r>
              <a:rPr lang="en-US" sz="2400" dirty="0">
                <a:cs typeface="Times New Roman" pitchFamily="18" charset="0"/>
              </a:rPr>
              <a:t>Conclusions and </a:t>
            </a:r>
            <a:r>
              <a:rPr lang="en-US" sz="2400" dirty="0" smtClean="0">
                <a:cs typeface="Times New Roman" pitchFamily="18" charset="0"/>
              </a:rPr>
              <a:t>future work</a:t>
            </a:r>
          </a:p>
          <a:p>
            <a:pPr marL="0" indent="0" eaLnBrk="1" hangingPunct="1">
              <a:lnSpc>
                <a:spcPct val="70000"/>
              </a:lnSpc>
              <a:spcBef>
                <a:spcPts val="1800"/>
              </a:spcBef>
              <a:spcAft>
                <a:spcPts val="1800"/>
              </a:spcAft>
              <a:buNone/>
            </a:pPr>
            <a:endParaRPr lang="en-US" sz="2400" dirty="0">
              <a:cs typeface="Times New Roman" pitchFamily="18" charset="0"/>
            </a:endParaRPr>
          </a:p>
          <a:p>
            <a:pPr marL="0" indent="0" eaLnBrk="1" hangingPunct="1">
              <a:lnSpc>
                <a:spcPct val="70000"/>
              </a:lnSpc>
              <a:buNone/>
            </a:pPr>
            <a:endParaRPr lang="en-US" altLang="zh-CN" sz="2000" dirty="0" smtClean="0">
              <a:solidFill>
                <a:srgbClr val="7B9899"/>
              </a:solidFill>
              <a:cs typeface="Times New Roman" pitchFamily="18" charset="0"/>
            </a:endParaRPr>
          </a:p>
        </p:txBody>
      </p:sp>
    </p:spTree>
    <p:extLst>
      <p:ext uri="{BB962C8B-B14F-4D97-AF65-F5344CB8AC3E}">
        <p14:creationId xmlns:p14="http://schemas.microsoft.com/office/powerpoint/2010/main" val="2207925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smtClean="0">
                <a:solidFill>
                  <a:srgbClr val="7B9899"/>
                </a:solidFill>
                <a:cs typeface="Times New Roman" pitchFamily="18" charset="0"/>
              </a:rPr>
              <a:t>Related Work</a:t>
            </a:r>
            <a:endParaRPr lang="en-US" altLang="zh-CN" dirty="0" smtClean="0">
              <a:solidFill>
                <a:srgbClr val="7B9899"/>
              </a:solidFill>
              <a:ea typeface="宋体" charset="-122"/>
              <a:cs typeface="Times New Roman" pitchFamily="18" charset="0"/>
            </a:endParaRPr>
          </a:p>
        </p:txBody>
      </p:sp>
      <p:sp>
        <p:nvSpPr>
          <p:cNvPr id="6" name="Content Placeholder 2"/>
          <p:cNvSpPr>
            <a:spLocks noGrp="1"/>
          </p:cNvSpPr>
          <p:nvPr>
            <p:ph sz="quarter" idx="1"/>
          </p:nvPr>
        </p:nvSpPr>
        <p:spPr>
          <a:xfrm>
            <a:off x="301625" y="1371600"/>
            <a:ext cx="8504238" cy="4953000"/>
          </a:xfrm>
        </p:spPr>
        <p:txBody>
          <a:bodyPr/>
          <a:lstStyle/>
          <a:p>
            <a:pPr>
              <a:spcBef>
                <a:spcPts val="500"/>
              </a:spcBef>
              <a:spcAft>
                <a:spcPts val="500"/>
              </a:spcAft>
            </a:pPr>
            <a:r>
              <a:rPr lang="en-US" sz="2000" b="1" dirty="0" smtClean="0">
                <a:cs typeface="Times New Roman" pitchFamily="18" charset="0"/>
              </a:rPr>
              <a:t>Sketch-based </a:t>
            </a:r>
            <a:r>
              <a:rPr lang="en-US" sz="2000" b="1" dirty="0">
                <a:cs typeface="Times New Roman" pitchFamily="18" charset="0"/>
              </a:rPr>
              <a:t>3D </a:t>
            </a:r>
            <a:r>
              <a:rPr lang="en-US" sz="2000" b="1" dirty="0" smtClean="0">
                <a:cs typeface="Times New Roman" pitchFamily="18" charset="0"/>
              </a:rPr>
              <a:t>model retrieval: </a:t>
            </a:r>
            <a:r>
              <a:rPr lang="en-US" sz="2000" dirty="0" smtClean="0">
                <a:cs typeface="Times New Roman" pitchFamily="18" charset="0"/>
              </a:rPr>
              <a:t>classified according to </a:t>
            </a:r>
            <a:r>
              <a:rPr lang="en-US" sz="2000" dirty="0" smtClean="0"/>
              <a:t>different </a:t>
            </a:r>
            <a:r>
              <a:rPr lang="en-US" sz="2000" dirty="0"/>
              <a:t>view sampling </a:t>
            </a:r>
            <a:r>
              <a:rPr lang="en-US" sz="2000" dirty="0" smtClean="0"/>
              <a:t>strategies</a:t>
            </a:r>
            <a:endParaRPr lang="en-US" sz="2000" dirty="0" smtClean="0">
              <a:cs typeface="Times New Roman" pitchFamily="18" charset="0"/>
            </a:endParaRPr>
          </a:p>
          <a:p>
            <a:pPr lvl="1">
              <a:spcBef>
                <a:spcPts val="500"/>
              </a:spcBef>
              <a:spcAft>
                <a:spcPts val="500"/>
              </a:spcAft>
              <a:buFont typeface="Courier New" pitchFamily="49" charset="0"/>
              <a:buChar char="o"/>
            </a:pPr>
            <a:r>
              <a:rPr lang="en-US" sz="1800" b="1" dirty="0" smtClean="0">
                <a:solidFill>
                  <a:schemeClr val="tx1"/>
                </a:solidFill>
              </a:rPr>
              <a:t>Using predefined views</a:t>
            </a:r>
            <a:r>
              <a:rPr lang="en-US" sz="1800" b="1" dirty="0" smtClean="0">
                <a:solidFill>
                  <a:schemeClr val="tx1"/>
                </a:solidFill>
                <a:cs typeface="Times New Roman" pitchFamily="18" charset="0"/>
              </a:rPr>
              <a:t>: </a:t>
            </a:r>
            <a:r>
              <a:rPr lang="en-US" sz="1800" dirty="0" smtClean="0">
                <a:solidFill>
                  <a:schemeClr val="tx1"/>
                </a:solidFill>
              </a:rPr>
              <a:t>matching sketches with the predefined sample views rendered from certain fixed viewpoints</a:t>
            </a:r>
          </a:p>
          <a:p>
            <a:pPr lvl="2">
              <a:spcBef>
                <a:spcPts val="500"/>
              </a:spcBef>
              <a:spcAft>
                <a:spcPts val="500"/>
              </a:spcAft>
              <a:buFont typeface="Wingdings" pitchFamily="2" charset="2"/>
              <a:buChar char="ü"/>
            </a:pPr>
            <a:r>
              <a:rPr lang="en-US" sz="1800" b="1" dirty="0">
                <a:cs typeface="Times New Roman" pitchFamily="18" charset="0"/>
              </a:rPr>
              <a:t>Shao et al. [SXY11]:</a:t>
            </a:r>
            <a:r>
              <a:rPr lang="en-US" sz="1800" dirty="0">
                <a:cs typeface="Times New Roman" pitchFamily="18" charset="0"/>
              </a:rPr>
              <a:t> </a:t>
            </a:r>
            <a:r>
              <a:rPr lang="en-US" sz="1800" b="1" dirty="0">
                <a:cs typeface="Times New Roman" pitchFamily="18" charset="0"/>
              </a:rPr>
              <a:t>7</a:t>
            </a:r>
            <a:r>
              <a:rPr lang="en-US" sz="1800" dirty="0">
                <a:cs typeface="Times New Roman" pitchFamily="18" charset="0"/>
              </a:rPr>
              <a:t> views: 3 canonical views (front, side, top) and 4 corner views sampled on a cube</a:t>
            </a:r>
          </a:p>
          <a:p>
            <a:pPr lvl="2">
              <a:spcBef>
                <a:spcPts val="500"/>
              </a:spcBef>
              <a:spcAft>
                <a:spcPts val="500"/>
              </a:spcAft>
              <a:buFont typeface="Wingdings" pitchFamily="2" charset="2"/>
              <a:buChar char="ü"/>
            </a:pPr>
            <a:r>
              <a:rPr lang="en-US" sz="1800" b="1" dirty="0" smtClean="0">
                <a:cs typeface="Times New Roman" pitchFamily="18" charset="0"/>
              </a:rPr>
              <a:t>Yoon et al. [YSSK10]: 14</a:t>
            </a:r>
            <a:r>
              <a:rPr lang="en-US" sz="1800" dirty="0" smtClean="0">
                <a:cs typeface="Times New Roman" pitchFamily="18" charset="0"/>
              </a:rPr>
              <a:t> suggestive contours feature views: 6 </a:t>
            </a:r>
            <a:r>
              <a:rPr lang="en-US" sz="1800" dirty="0">
                <a:cs typeface="Times New Roman" pitchFamily="18" charset="0"/>
              </a:rPr>
              <a:t>orthographic and 8 isometric </a:t>
            </a:r>
            <a:r>
              <a:rPr lang="en-US" sz="1800" dirty="0" smtClean="0">
                <a:cs typeface="Times New Roman" pitchFamily="18" charset="0"/>
              </a:rPr>
              <a:t>views</a:t>
            </a:r>
            <a:endParaRPr lang="en-US" sz="1800" dirty="0">
              <a:cs typeface="Times New Roman" pitchFamily="18" charset="0"/>
            </a:endParaRPr>
          </a:p>
          <a:p>
            <a:pPr lvl="2">
              <a:spcBef>
                <a:spcPts val="500"/>
              </a:spcBef>
              <a:spcAft>
                <a:spcPts val="500"/>
              </a:spcAft>
              <a:buFont typeface="Wingdings" pitchFamily="2" charset="2"/>
              <a:buChar char="ü"/>
            </a:pPr>
            <a:r>
              <a:rPr lang="en-US" sz="1800" b="1" dirty="0" err="1" smtClean="0">
                <a:cs typeface="Times New Roman" pitchFamily="18" charset="0"/>
              </a:rPr>
              <a:t>Eitz</a:t>
            </a:r>
            <a:r>
              <a:rPr lang="en-US" sz="1800" b="1" dirty="0" smtClean="0">
                <a:cs typeface="Times New Roman" pitchFamily="18" charset="0"/>
              </a:rPr>
              <a:t> </a:t>
            </a:r>
            <a:r>
              <a:rPr lang="en-US" sz="1800" b="1" dirty="0">
                <a:cs typeface="Times New Roman" pitchFamily="18" charset="0"/>
              </a:rPr>
              <a:t>et al. [</a:t>
            </a:r>
            <a:r>
              <a:rPr lang="en-US" sz="1800" b="1" dirty="0" smtClean="0">
                <a:cs typeface="Times New Roman" pitchFamily="18" charset="0"/>
              </a:rPr>
              <a:t>EHBA10]: </a:t>
            </a:r>
            <a:r>
              <a:rPr lang="en-US" sz="1800" dirty="0" smtClean="0">
                <a:cs typeface="Times New Roman" pitchFamily="18" charset="0"/>
              </a:rPr>
              <a:t>Sampled </a:t>
            </a:r>
            <a:r>
              <a:rPr lang="en-US" sz="1800" b="1" dirty="0" smtClean="0">
                <a:cs typeface="Times New Roman" pitchFamily="18" charset="0"/>
              </a:rPr>
              <a:t>50</a:t>
            </a:r>
            <a:r>
              <a:rPr lang="en-US" sz="1800" dirty="0" smtClean="0">
                <a:cs typeface="Times New Roman" pitchFamily="18" charset="0"/>
              </a:rPr>
              <a:t> views.  But no database-level performance; </a:t>
            </a:r>
            <a:r>
              <a:rPr lang="en-US" sz="1800" b="1" dirty="0" smtClean="0">
                <a:cs typeface="Times New Roman" pitchFamily="18" charset="0"/>
              </a:rPr>
              <a:t>[EHBA11, LSG12]: </a:t>
            </a:r>
            <a:r>
              <a:rPr lang="en-US" sz="1800" dirty="0" smtClean="0">
                <a:cs typeface="Times New Roman" pitchFamily="18" charset="0"/>
              </a:rPr>
              <a:t>further sampled </a:t>
            </a:r>
            <a:r>
              <a:rPr lang="en-US" sz="1800" b="1" dirty="0" smtClean="0">
                <a:cs typeface="Times New Roman" pitchFamily="18" charset="0"/>
              </a:rPr>
              <a:t>102</a:t>
            </a:r>
            <a:r>
              <a:rPr lang="en-US" sz="1800" dirty="0" smtClean="0">
                <a:cs typeface="Times New Roman" pitchFamily="18" charset="0"/>
              </a:rPr>
              <a:t> views and performed experiments on a database level</a:t>
            </a:r>
          </a:p>
          <a:p>
            <a:pPr lvl="2">
              <a:spcBef>
                <a:spcPts val="500"/>
              </a:spcBef>
              <a:spcAft>
                <a:spcPts val="500"/>
              </a:spcAft>
              <a:buFont typeface="Wingdings" pitchFamily="2" charset="2"/>
              <a:buChar char="ü"/>
            </a:pPr>
            <a:r>
              <a:rPr lang="en-US" sz="1800" b="1" dirty="0" smtClean="0">
                <a:cs typeface="Times New Roman" pitchFamily="18" charset="0"/>
              </a:rPr>
              <a:t>Li </a:t>
            </a:r>
            <a:r>
              <a:rPr lang="en-US" sz="1800" b="1" dirty="0">
                <a:cs typeface="Times New Roman" pitchFamily="18" charset="0"/>
              </a:rPr>
              <a:t>and Johan [LJ12, LSG12</a:t>
            </a:r>
            <a:r>
              <a:rPr lang="en-US" sz="1800" b="1" dirty="0" smtClean="0">
                <a:cs typeface="Times New Roman" pitchFamily="18" charset="0"/>
              </a:rPr>
              <a:t>]:</a:t>
            </a:r>
            <a:r>
              <a:rPr lang="en-US" sz="1800" dirty="0" smtClean="0">
                <a:cs typeface="Times New Roman" pitchFamily="18" charset="0"/>
              </a:rPr>
              <a:t> 2D sketch-3D model alignment by shortlisting </a:t>
            </a:r>
            <a:r>
              <a:rPr lang="en-US" sz="1800" dirty="0">
                <a:cs typeface="Times New Roman" pitchFamily="18" charset="0"/>
              </a:rPr>
              <a:t>a set of candidate </a:t>
            </a:r>
            <a:r>
              <a:rPr lang="en-US" sz="1800" dirty="0" smtClean="0">
                <a:cs typeface="Times New Roman" pitchFamily="18" charset="0"/>
              </a:rPr>
              <a:t>views from </a:t>
            </a:r>
            <a:r>
              <a:rPr lang="en-US" sz="1800" b="1" dirty="0" smtClean="0">
                <a:cs typeface="Times New Roman" pitchFamily="18" charset="0"/>
              </a:rPr>
              <a:t>81</a:t>
            </a:r>
            <a:r>
              <a:rPr lang="en-US" sz="1800" dirty="0" smtClean="0">
                <a:cs typeface="Times New Roman" pitchFamily="18" charset="0"/>
              </a:rPr>
              <a:t> sample views</a:t>
            </a:r>
          </a:p>
          <a:p>
            <a:pPr lvl="2">
              <a:spcBef>
                <a:spcPts val="500"/>
              </a:spcBef>
              <a:spcAft>
                <a:spcPts val="500"/>
              </a:spcAft>
              <a:buFont typeface="Wingdings" pitchFamily="2" charset="2"/>
              <a:buChar char="ü"/>
            </a:pPr>
            <a:r>
              <a:rPr lang="en-US" sz="1800" b="1" dirty="0" smtClean="0">
                <a:solidFill>
                  <a:schemeClr val="tx1"/>
                </a:solidFill>
              </a:rPr>
              <a:t>Shortcoming: </a:t>
            </a:r>
            <a:r>
              <a:rPr lang="en-US" sz="1800" dirty="0" smtClean="0"/>
              <a:t>ignoring </a:t>
            </a:r>
            <a:r>
              <a:rPr lang="en-US" sz="1800" dirty="0"/>
              <a:t>the </a:t>
            </a:r>
            <a:r>
              <a:rPr lang="en-US" sz="1800" dirty="0" smtClean="0"/>
              <a:t>representativeness regarding </a:t>
            </a:r>
            <a:r>
              <a:rPr lang="en-US" sz="1800" dirty="0"/>
              <a:t>the selected views </a:t>
            </a:r>
            <a:r>
              <a:rPr lang="en-US" sz="1800" dirty="0" smtClean="0"/>
              <a:t>which is </a:t>
            </a:r>
            <a:r>
              <a:rPr lang="en-US" sz="1800" dirty="0"/>
              <a:t>also </a:t>
            </a:r>
            <a:r>
              <a:rPr lang="en-US" sz="1800" dirty="0" smtClean="0"/>
              <a:t>the motivation for our algorithm</a:t>
            </a:r>
            <a:endParaRPr lang="en-US" sz="1800" dirty="0"/>
          </a:p>
        </p:txBody>
      </p:sp>
    </p:spTree>
    <p:extLst>
      <p:ext uri="{BB962C8B-B14F-4D97-AF65-F5344CB8AC3E}">
        <p14:creationId xmlns:p14="http://schemas.microsoft.com/office/powerpoint/2010/main" val="1743756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smtClean="0">
                <a:solidFill>
                  <a:srgbClr val="7B9899"/>
                </a:solidFill>
                <a:cs typeface="Times New Roman" pitchFamily="18" charset="0"/>
              </a:rPr>
              <a:t>Sketch-Based 3D Model Retrieval</a:t>
            </a:r>
            <a:endParaRPr lang="en-US" altLang="zh-CN" dirty="0">
              <a:solidFill>
                <a:srgbClr val="7B9899"/>
              </a:solidFill>
              <a:cs typeface="Times New Roman" pitchFamily="18" charset="0"/>
            </a:endParaRPr>
          </a:p>
        </p:txBody>
      </p:sp>
      <p:sp>
        <p:nvSpPr>
          <p:cNvPr id="6" name="Content Placeholder 2"/>
          <p:cNvSpPr>
            <a:spLocks noGrp="1"/>
          </p:cNvSpPr>
          <p:nvPr>
            <p:ph sz="quarter" idx="1"/>
          </p:nvPr>
        </p:nvSpPr>
        <p:spPr>
          <a:xfrm>
            <a:off x="301625" y="1371600"/>
            <a:ext cx="8504238" cy="4953000"/>
          </a:xfrm>
        </p:spPr>
        <p:txBody>
          <a:bodyPr/>
          <a:lstStyle/>
          <a:p>
            <a:pPr>
              <a:spcBef>
                <a:spcPts val="900"/>
              </a:spcBef>
              <a:spcAft>
                <a:spcPts val="900"/>
              </a:spcAft>
            </a:pPr>
            <a:r>
              <a:rPr lang="en-US" sz="2200" b="1" dirty="0" smtClean="0">
                <a:solidFill>
                  <a:schemeClr val="tx1"/>
                </a:solidFill>
              </a:rPr>
              <a:t>Using clustered views: </a:t>
            </a:r>
            <a:r>
              <a:rPr lang="en-US" sz="2200" dirty="0" smtClean="0">
                <a:solidFill>
                  <a:schemeClr val="tx1"/>
                </a:solidFill>
              </a:rPr>
              <a:t>matching sketches with the clustered views generated by view clustering. Only a few work was done:</a:t>
            </a:r>
          </a:p>
          <a:p>
            <a:pPr lvl="1">
              <a:spcBef>
                <a:spcPts val="900"/>
              </a:spcBef>
              <a:spcAft>
                <a:spcPts val="900"/>
              </a:spcAft>
            </a:pPr>
            <a:r>
              <a:rPr lang="en-US" sz="2000" b="1" dirty="0" err="1" smtClean="0">
                <a:solidFill>
                  <a:schemeClr val="tx1"/>
                </a:solidFill>
                <a:cs typeface="Times New Roman" pitchFamily="18" charset="0"/>
              </a:rPr>
              <a:t>Mokhtarian</a:t>
            </a:r>
            <a:r>
              <a:rPr lang="en-US" sz="2000" b="1" dirty="0" smtClean="0">
                <a:solidFill>
                  <a:schemeClr val="tx1"/>
                </a:solidFill>
                <a:cs typeface="Times New Roman" pitchFamily="18" charset="0"/>
              </a:rPr>
              <a:t> </a:t>
            </a:r>
            <a:r>
              <a:rPr lang="en-US" sz="2000" b="1" dirty="0">
                <a:solidFill>
                  <a:schemeClr val="tx1"/>
                </a:solidFill>
                <a:cs typeface="Times New Roman" pitchFamily="18" charset="0"/>
              </a:rPr>
              <a:t>and </a:t>
            </a:r>
            <a:r>
              <a:rPr lang="en-US" sz="2000" b="1" dirty="0" err="1">
                <a:solidFill>
                  <a:schemeClr val="tx1"/>
                </a:solidFill>
                <a:cs typeface="Times New Roman" pitchFamily="18" charset="0"/>
              </a:rPr>
              <a:t>Abbasi</a:t>
            </a:r>
            <a:r>
              <a:rPr lang="en-US" sz="2000" b="1" dirty="0">
                <a:solidFill>
                  <a:schemeClr val="tx1"/>
                </a:solidFill>
                <a:cs typeface="Times New Roman" pitchFamily="18" charset="0"/>
              </a:rPr>
              <a:t> [MA05</a:t>
            </a:r>
            <a:r>
              <a:rPr lang="en-US" sz="2000" b="1" dirty="0" smtClean="0">
                <a:solidFill>
                  <a:schemeClr val="tx1"/>
                </a:solidFill>
                <a:cs typeface="Times New Roman" pitchFamily="18" charset="0"/>
              </a:rPr>
              <a:t>]: </a:t>
            </a:r>
          </a:p>
          <a:p>
            <a:pPr lvl="2">
              <a:spcBef>
                <a:spcPts val="900"/>
              </a:spcBef>
              <a:spcAft>
                <a:spcPts val="900"/>
              </a:spcAft>
              <a:buFont typeface="Wingdings" pitchFamily="2" charset="2"/>
              <a:buChar char="ü"/>
            </a:pPr>
            <a:r>
              <a:rPr lang="en-US" sz="1800" dirty="0" smtClean="0">
                <a:solidFill>
                  <a:schemeClr val="tx1"/>
                </a:solidFill>
                <a:cs typeface="Times New Roman" pitchFamily="18" charset="0"/>
              </a:rPr>
              <a:t>View </a:t>
            </a:r>
            <a:r>
              <a:rPr lang="en-US" sz="1800" dirty="0">
                <a:solidFill>
                  <a:schemeClr val="tx1"/>
                </a:solidFill>
                <a:cs typeface="Times New Roman" pitchFamily="18" charset="0"/>
              </a:rPr>
              <a:t>clustering </a:t>
            </a:r>
            <a:r>
              <a:rPr lang="en-US" sz="1800" dirty="0" smtClean="0">
                <a:solidFill>
                  <a:schemeClr val="tx1"/>
                </a:solidFill>
                <a:cs typeface="Times New Roman" pitchFamily="18" charset="0"/>
              </a:rPr>
              <a:t>by </a:t>
            </a:r>
            <a:r>
              <a:rPr lang="en-US" sz="1800" dirty="0">
                <a:solidFill>
                  <a:schemeClr val="tx1"/>
                </a:solidFill>
                <a:cs typeface="Times New Roman" pitchFamily="18" charset="0"/>
              </a:rPr>
              <a:t>matching </a:t>
            </a:r>
            <a:r>
              <a:rPr lang="en-US" sz="1800" dirty="0" smtClean="0">
                <a:solidFill>
                  <a:schemeClr val="tx1"/>
                </a:solidFill>
                <a:cs typeface="Times New Roman" pitchFamily="18" charset="0"/>
              </a:rPr>
              <a:t>rendered views</a:t>
            </a:r>
          </a:p>
          <a:p>
            <a:pPr lvl="2">
              <a:spcBef>
                <a:spcPts val="900"/>
              </a:spcBef>
              <a:spcAft>
                <a:spcPts val="900"/>
              </a:spcAft>
              <a:buFont typeface="Wingdings" pitchFamily="2" charset="2"/>
              <a:buChar char="ü"/>
            </a:pPr>
            <a:r>
              <a:rPr lang="en-US" sz="1800" dirty="0" smtClean="0">
                <a:solidFill>
                  <a:schemeClr val="tx1"/>
                </a:solidFill>
                <a:cs typeface="Times New Roman" pitchFamily="18" charset="0"/>
              </a:rPr>
              <a:t>Discarding similar </a:t>
            </a:r>
            <a:r>
              <a:rPr lang="en-US" sz="1800" dirty="0">
                <a:solidFill>
                  <a:schemeClr val="tx1"/>
                </a:solidFill>
                <a:cs typeface="Times New Roman" pitchFamily="18" charset="0"/>
              </a:rPr>
              <a:t>views </a:t>
            </a:r>
            <a:r>
              <a:rPr lang="en-US" sz="1800" dirty="0" smtClean="0">
                <a:solidFill>
                  <a:schemeClr val="tx1"/>
                </a:solidFill>
                <a:cs typeface="Times New Roman" pitchFamily="18" charset="0"/>
              </a:rPr>
              <a:t>in terms of </a:t>
            </a:r>
            <a:r>
              <a:rPr lang="en-US" sz="1800" dirty="0">
                <a:solidFill>
                  <a:schemeClr val="tx1"/>
                </a:solidFill>
                <a:cs typeface="Times New Roman" pitchFamily="18" charset="0"/>
              </a:rPr>
              <a:t>matching </a:t>
            </a:r>
            <a:r>
              <a:rPr lang="en-US" sz="1800" dirty="0" smtClean="0">
                <a:solidFill>
                  <a:schemeClr val="tx1"/>
                </a:solidFill>
                <a:cs typeface="Times New Roman" pitchFamily="18" charset="0"/>
              </a:rPr>
              <a:t>cost</a:t>
            </a:r>
          </a:p>
          <a:p>
            <a:pPr lvl="1">
              <a:spcBef>
                <a:spcPts val="900"/>
              </a:spcBef>
              <a:spcAft>
                <a:spcPts val="900"/>
              </a:spcAft>
            </a:pPr>
            <a:r>
              <a:rPr lang="en-US" sz="2000" b="1" dirty="0" err="1">
                <a:solidFill>
                  <a:schemeClr val="tx1"/>
                </a:solidFill>
                <a:cs typeface="Times New Roman" pitchFamily="18" charset="0"/>
              </a:rPr>
              <a:t>Ansary</a:t>
            </a:r>
            <a:r>
              <a:rPr lang="en-US" sz="2000" b="1" dirty="0">
                <a:solidFill>
                  <a:schemeClr val="tx1"/>
                </a:solidFill>
                <a:cs typeface="Times New Roman" pitchFamily="18" charset="0"/>
              </a:rPr>
              <a:t> et al. [AVD07]: </a:t>
            </a:r>
            <a:r>
              <a:rPr lang="en-US" sz="2000" dirty="0">
                <a:solidFill>
                  <a:schemeClr val="tx1"/>
                </a:solidFill>
                <a:cs typeface="Times New Roman" pitchFamily="18" charset="0"/>
              </a:rPr>
              <a:t>image-based 3D model retrieval</a:t>
            </a:r>
          </a:p>
          <a:p>
            <a:pPr lvl="2">
              <a:spcBef>
                <a:spcPts val="900"/>
              </a:spcBef>
              <a:spcAft>
                <a:spcPts val="900"/>
              </a:spcAft>
              <a:buFont typeface="Wingdings" pitchFamily="2" charset="2"/>
              <a:buChar char="ü"/>
            </a:pPr>
            <a:r>
              <a:rPr lang="en-US" sz="1800" dirty="0" smtClean="0">
                <a:solidFill>
                  <a:schemeClr val="tx1"/>
                </a:solidFill>
                <a:cs typeface="Times New Roman" pitchFamily="18" charset="0"/>
              </a:rPr>
              <a:t>Clustering </a:t>
            </a:r>
            <a:r>
              <a:rPr lang="en-US" sz="1800" b="1" dirty="0">
                <a:solidFill>
                  <a:schemeClr val="tx1"/>
                </a:solidFill>
                <a:cs typeface="Times New Roman" pitchFamily="18" charset="0"/>
              </a:rPr>
              <a:t>320</a:t>
            </a:r>
            <a:r>
              <a:rPr lang="en-US" sz="1800" dirty="0">
                <a:solidFill>
                  <a:schemeClr val="tx1"/>
                </a:solidFill>
                <a:cs typeface="Times New Roman" pitchFamily="18" charset="0"/>
              </a:rPr>
              <a:t> sample views into </a:t>
            </a:r>
            <a:r>
              <a:rPr lang="en-US" sz="1800" dirty="0" smtClean="0">
                <a:solidFill>
                  <a:schemeClr val="tx1"/>
                </a:solidFill>
                <a:cs typeface="Times New Roman" pitchFamily="18" charset="0"/>
              </a:rPr>
              <a:t>several characteristic </a:t>
            </a:r>
            <a:r>
              <a:rPr lang="en-US" sz="1800" dirty="0">
                <a:solidFill>
                  <a:schemeClr val="tx1"/>
                </a:solidFill>
                <a:cs typeface="Times New Roman" pitchFamily="18" charset="0"/>
              </a:rPr>
              <a:t>views </a:t>
            </a:r>
            <a:r>
              <a:rPr lang="en-US" sz="1800" dirty="0" smtClean="0">
                <a:solidFill>
                  <a:schemeClr val="tx1"/>
                </a:solidFill>
                <a:cs typeface="Times New Roman" pitchFamily="18" charset="0"/>
              </a:rPr>
              <a:t>using Bayesian </a:t>
            </a:r>
            <a:r>
              <a:rPr lang="en-US" sz="1800" dirty="0">
                <a:solidFill>
                  <a:schemeClr val="tx1"/>
                </a:solidFill>
                <a:cs typeface="Times New Roman" pitchFamily="18" charset="0"/>
              </a:rPr>
              <a:t>probabilistic </a:t>
            </a:r>
            <a:r>
              <a:rPr lang="en-US" sz="1800" dirty="0" smtClean="0">
                <a:solidFill>
                  <a:schemeClr val="tx1"/>
                </a:solidFill>
                <a:cs typeface="Times New Roman" pitchFamily="18" charset="0"/>
              </a:rPr>
              <a:t>approach</a:t>
            </a:r>
          </a:p>
          <a:p>
            <a:pPr lvl="2">
              <a:spcBef>
                <a:spcPts val="900"/>
              </a:spcBef>
              <a:spcAft>
                <a:spcPts val="900"/>
              </a:spcAft>
              <a:buFont typeface="Wingdings" pitchFamily="2" charset="2"/>
              <a:buChar char="ü"/>
            </a:pPr>
            <a:r>
              <a:rPr lang="en-US" sz="1800" dirty="0" smtClean="0">
                <a:solidFill>
                  <a:schemeClr val="tx1"/>
                </a:solidFill>
                <a:cs typeface="Times New Roman" pitchFamily="18" charset="0"/>
              </a:rPr>
              <a:t>Unfortunately, only one demo result for sketch queries</a:t>
            </a:r>
          </a:p>
          <a:p>
            <a:pPr lvl="3">
              <a:spcBef>
                <a:spcPts val="900"/>
              </a:spcBef>
              <a:spcAft>
                <a:spcPts val="900"/>
              </a:spcAft>
              <a:buFont typeface="Wingdings" pitchFamily="2" charset="2"/>
              <a:buChar char="Ø"/>
            </a:pPr>
            <a:r>
              <a:rPr lang="en-US" sz="1600" dirty="0" smtClean="0">
                <a:solidFill>
                  <a:schemeClr val="tx1"/>
                </a:solidFill>
                <a:cs typeface="Times New Roman" pitchFamily="18" charset="0"/>
              </a:rPr>
              <a:t>No overall performance</a:t>
            </a:r>
          </a:p>
          <a:p>
            <a:pPr lvl="2">
              <a:buFont typeface="Courier New" pitchFamily="49" charset="0"/>
              <a:buChar char="o"/>
            </a:pPr>
            <a:endParaRPr lang="en-US" sz="1600" dirty="0">
              <a:solidFill>
                <a:schemeClr val="tx1"/>
              </a:solidFill>
              <a:cs typeface="Times New Roman" pitchFamily="18" charset="0"/>
            </a:endParaRPr>
          </a:p>
        </p:txBody>
      </p:sp>
    </p:spTree>
    <p:extLst>
      <p:ext uri="{BB962C8B-B14F-4D97-AF65-F5344CB8AC3E}">
        <p14:creationId xmlns:p14="http://schemas.microsoft.com/office/powerpoint/2010/main" val="2159233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dirty="0" smtClean="0">
                <a:solidFill>
                  <a:srgbClr val="7B9899"/>
                </a:solidFill>
                <a:cs typeface="Times New Roman" pitchFamily="18" charset="0"/>
              </a:rPr>
              <a:t>Shape Complexity</a:t>
            </a:r>
            <a:endParaRPr lang="en-US" altLang="zh-CN" dirty="0">
              <a:solidFill>
                <a:srgbClr val="7B9899"/>
              </a:solidFill>
              <a:cs typeface="Times New Roman" pitchFamily="18" charset="0"/>
            </a:endParaRPr>
          </a:p>
        </p:txBody>
      </p:sp>
      <p:sp>
        <p:nvSpPr>
          <p:cNvPr id="6" name="Content Placeholder 2"/>
          <p:cNvSpPr>
            <a:spLocks noGrp="1"/>
          </p:cNvSpPr>
          <p:nvPr>
            <p:ph sz="quarter" idx="1"/>
          </p:nvPr>
        </p:nvSpPr>
        <p:spPr>
          <a:xfrm>
            <a:off x="301625" y="1371600"/>
            <a:ext cx="8504238" cy="4953000"/>
          </a:xfrm>
        </p:spPr>
        <p:txBody>
          <a:bodyPr/>
          <a:lstStyle/>
          <a:p>
            <a:r>
              <a:rPr lang="en-US" sz="2400" b="1" dirty="0" smtClean="0"/>
              <a:t>Geometrical </a:t>
            </a:r>
            <a:r>
              <a:rPr lang="en-US" sz="2400" b="1" dirty="0"/>
              <a:t>shape </a:t>
            </a:r>
            <a:r>
              <a:rPr lang="en-US" sz="2400" b="1" dirty="0" smtClean="0"/>
              <a:t>complexity: </a:t>
            </a:r>
            <a:r>
              <a:rPr lang="en-US" sz="2400" dirty="0" smtClean="0"/>
              <a:t>Rossignac </a:t>
            </a:r>
            <a:r>
              <a:rPr lang="en-US" sz="2400" dirty="0"/>
              <a:t>[</a:t>
            </a:r>
            <a:r>
              <a:rPr lang="en-US" sz="2400" dirty="0" smtClean="0"/>
              <a:t>Ros05]</a:t>
            </a:r>
          </a:p>
          <a:p>
            <a:pPr lvl="1">
              <a:buFont typeface="Courier New" pitchFamily="49" charset="0"/>
              <a:buChar char="o"/>
            </a:pPr>
            <a:r>
              <a:rPr lang="en-US" sz="2000" i="1" dirty="0" smtClean="0">
                <a:solidFill>
                  <a:schemeClr val="tx1"/>
                </a:solidFill>
              </a:rPr>
              <a:t>Classification</a:t>
            </a:r>
            <a:r>
              <a:rPr lang="en-US" sz="2000" dirty="0" smtClean="0">
                <a:solidFill>
                  <a:schemeClr val="tx1"/>
                </a:solidFill>
              </a:rPr>
              <a:t>:</a:t>
            </a:r>
            <a:r>
              <a:rPr lang="en-US" sz="2000" i="1" dirty="0" smtClean="0">
                <a:solidFill>
                  <a:schemeClr val="tx1"/>
                </a:solidFill>
              </a:rPr>
              <a:t> </a:t>
            </a:r>
            <a:r>
              <a:rPr lang="en-US" sz="2000" dirty="0" smtClean="0">
                <a:solidFill>
                  <a:schemeClr val="tx1"/>
                </a:solidFill>
              </a:rPr>
              <a:t>Algebraic, Topological, Morphological, Combinational, Representational</a:t>
            </a:r>
          </a:p>
          <a:p>
            <a:pPr>
              <a:buFont typeface="Courier New" pitchFamily="49" charset="0"/>
              <a:buChar char="o"/>
            </a:pPr>
            <a:r>
              <a:rPr lang="en-US" sz="2400" b="1" dirty="0" smtClean="0"/>
              <a:t>3D visual complexity</a:t>
            </a:r>
            <a:endParaRPr lang="en-US" sz="2400" dirty="0">
              <a:solidFill>
                <a:schemeClr val="tx1"/>
              </a:solidFill>
            </a:endParaRPr>
          </a:p>
          <a:p>
            <a:pPr lvl="1">
              <a:buFont typeface="Courier New" pitchFamily="49" charset="0"/>
              <a:buChar char="o"/>
            </a:pPr>
            <a:r>
              <a:rPr lang="en-US" sz="2000" b="1" dirty="0" err="1" smtClean="0">
                <a:solidFill>
                  <a:schemeClr val="tx1"/>
                </a:solidFill>
              </a:rPr>
              <a:t>Saleem</a:t>
            </a:r>
            <a:r>
              <a:rPr lang="en-US" sz="2000" b="1" dirty="0" smtClean="0">
                <a:solidFill>
                  <a:schemeClr val="tx1"/>
                </a:solidFill>
              </a:rPr>
              <a:t> </a:t>
            </a:r>
            <a:r>
              <a:rPr lang="en-US" sz="2000" b="1" dirty="0">
                <a:solidFill>
                  <a:schemeClr val="tx1"/>
                </a:solidFill>
              </a:rPr>
              <a:t>et al. [SBWS11</a:t>
            </a:r>
            <a:r>
              <a:rPr lang="en-US" sz="2000" b="1" dirty="0" smtClean="0">
                <a:solidFill>
                  <a:schemeClr val="tx1"/>
                </a:solidFill>
              </a:rPr>
              <a:t>]: </a:t>
            </a:r>
          </a:p>
          <a:p>
            <a:pPr lvl="2">
              <a:buFont typeface="Wingdings" pitchFamily="2" charset="2"/>
              <a:buChar char="ü"/>
            </a:pPr>
            <a:r>
              <a:rPr lang="en-US" sz="1800" dirty="0" smtClean="0"/>
              <a:t>Using f</a:t>
            </a:r>
            <a:r>
              <a:rPr lang="en-US" sz="1800" dirty="0" smtClean="0">
                <a:solidFill>
                  <a:schemeClr val="tx1"/>
                </a:solidFill>
              </a:rPr>
              <a:t>eature </a:t>
            </a:r>
            <a:r>
              <a:rPr lang="en-US" sz="1800" dirty="0">
                <a:solidFill>
                  <a:schemeClr val="tx1"/>
                </a:solidFill>
              </a:rPr>
              <a:t>distance analysis of its sample </a:t>
            </a:r>
            <a:r>
              <a:rPr lang="en-US" sz="1800" dirty="0" smtClean="0">
                <a:solidFill>
                  <a:schemeClr val="tx1"/>
                </a:solidFill>
              </a:rPr>
              <a:t>views </a:t>
            </a:r>
            <a:endParaRPr lang="en-US" dirty="0" smtClean="0"/>
          </a:p>
          <a:p>
            <a:pPr lvl="1">
              <a:buFont typeface="Courier New" pitchFamily="49" charset="0"/>
              <a:buChar char="o"/>
            </a:pPr>
            <a:r>
              <a:rPr lang="en-US" sz="2000" b="1" dirty="0">
                <a:solidFill>
                  <a:schemeClr val="tx1"/>
                </a:solidFill>
              </a:rPr>
              <a:t>Page et al. [PKS03</a:t>
            </a:r>
            <a:r>
              <a:rPr lang="en-US" sz="2000" b="1" dirty="0" smtClean="0">
                <a:solidFill>
                  <a:schemeClr val="tx1"/>
                </a:solidFill>
              </a:rPr>
              <a:t>]: </a:t>
            </a:r>
          </a:p>
          <a:p>
            <a:pPr lvl="2">
              <a:buFont typeface="Wingdings" pitchFamily="2" charset="2"/>
              <a:buChar char="ü"/>
            </a:pPr>
            <a:r>
              <a:rPr lang="en-US" sz="1800" dirty="0"/>
              <a:t>D</a:t>
            </a:r>
            <a:r>
              <a:rPr lang="en-US" sz="1800" dirty="0" smtClean="0"/>
              <a:t>efined </a:t>
            </a:r>
            <a:r>
              <a:rPr lang="en-US" sz="1800" dirty="0"/>
              <a:t>a 2D/3D shape complexity based on the entropy of curvatures </a:t>
            </a:r>
          </a:p>
          <a:p>
            <a:pPr lvl="1">
              <a:buFont typeface="Courier New" pitchFamily="49" charset="0"/>
              <a:buChar char="o"/>
            </a:pPr>
            <a:r>
              <a:rPr lang="en-US" sz="2000" b="1" dirty="0">
                <a:solidFill>
                  <a:schemeClr val="tx1"/>
                </a:solidFill>
              </a:rPr>
              <a:t> </a:t>
            </a:r>
            <a:r>
              <a:rPr lang="en-US" sz="2000" b="1" dirty="0" err="1">
                <a:solidFill>
                  <a:schemeClr val="tx1"/>
                </a:solidFill>
              </a:rPr>
              <a:t>Rigau</a:t>
            </a:r>
            <a:r>
              <a:rPr lang="en-US" sz="2000" b="1" dirty="0">
                <a:solidFill>
                  <a:schemeClr val="tx1"/>
                </a:solidFill>
              </a:rPr>
              <a:t> et al. [RFS05</a:t>
            </a:r>
            <a:r>
              <a:rPr lang="en-US" sz="2000" b="1" dirty="0" smtClean="0">
                <a:solidFill>
                  <a:schemeClr val="tx1"/>
                </a:solidFill>
              </a:rPr>
              <a:t>]:</a:t>
            </a:r>
          </a:p>
          <a:p>
            <a:pPr lvl="2">
              <a:buFont typeface="Wingdings" pitchFamily="2" charset="2"/>
              <a:buChar char="ü"/>
            </a:pPr>
            <a:r>
              <a:rPr lang="en-US" sz="1800" dirty="0" smtClean="0"/>
              <a:t>Inner </a:t>
            </a:r>
            <a:r>
              <a:rPr lang="en-US" sz="1800" dirty="0"/>
              <a:t>and outer shape complexities based on mutual </a:t>
            </a:r>
            <a:r>
              <a:rPr lang="en-US" sz="1800" dirty="0" smtClean="0"/>
              <a:t>information</a:t>
            </a:r>
            <a:endParaRPr lang="en-US" sz="1800" dirty="0"/>
          </a:p>
          <a:p>
            <a:pPr>
              <a:buFont typeface="Courier New" pitchFamily="49" charset="0"/>
              <a:buChar char="o"/>
            </a:pPr>
            <a:r>
              <a:rPr lang="en-US" sz="2400" b="1" dirty="0"/>
              <a:t>V</a:t>
            </a:r>
            <a:r>
              <a:rPr lang="en-US" sz="2400" b="1" dirty="0" smtClean="0"/>
              <a:t>iewpoint entropy: </a:t>
            </a:r>
            <a:r>
              <a:rPr lang="en-US" sz="2400" dirty="0" err="1"/>
              <a:t>Vázquez</a:t>
            </a:r>
            <a:r>
              <a:rPr lang="en-US" sz="2400" dirty="0"/>
              <a:t> et al. [VFSH03] </a:t>
            </a:r>
          </a:p>
          <a:p>
            <a:pPr lvl="1">
              <a:buFont typeface="Courier New" pitchFamily="49" charset="0"/>
              <a:buChar char="o"/>
            </a:pPr>
            <a:r>
              <a:rPr lang="en-US" sz="2000" dirty="0">
                <a:solidFill>
                  <a:schemeClr val="tx1"/>
                </a:solidFill>
              </a:rPr>
              <a:t>I</a:t>
            </a:r>
            <a:r>
              <a:rPr lang="en-US" sz="2000" dirty="0" smtClean="0">
                <a:solidFill>
                  <a:schemeClr val="tx1"/>
                </a:solidFill>
              </a:rPr>
              <a:t>nformation </a:t>
            </a:r>
            <a:r>
              <a:rPr lang="en-US" sz="2000" dirty="0">
                <a:solidFill>
                  <a:schemeClr val="tx1"/>
                </a:solidFill>
              </a:rPr>
              <a:t>theory related measurement </a:t>
            </a:r>
          </a:p>
          <a:p>
            <a:pPr lvl="1">
              <a:buFont typeface="Courier New" pitchFamily="49" charset="0"/>
              <a:buChar char="o"/>
            </a:pPr>
            <a:r>
              <a:rPr lang="en-US" sz="2000" dirty="0" smtClean="0">
                <a:solidFill>
                  <a:schemeClr val="tx1"/>
                </a:solidFill>
              </a:rPr>
              <a:t>Amount </a:t>
            </a:r>
            <a:r>
              <a:rPr lang="en-US" sz="2000" dirty="0">
                <a:solidFill>
                  <a:schemeClr val="tx1"/>
                </a:solidFill>
              </a:rPr>
              <a:t>of information a view </a:t>
            </a:r>
            <a:r>
              <a:rPr lang="en-US" sz="2000" dirty="0" smtClean="0">
                <a:solidFill>
                  <a:schemeClr val="tx1"/>
                </a:solidFill>
              </a:rPr>
              <a:t>contains</a:t>
            </a:r>
            <a:endParaRPr lang="en-US" sz="1800" dirty="0" smtClean="0"/>
          </a:p>
        </p:txBody>
      </p:sp>
    </p:spTree>
    <p:extLst>
      <p:ext uri="{BB962C8B-B14F-4D97-AF65-F5344CB8AC3E}">
        <p14:creationId xmlns:p14="http://schemas.microsoft.com/office/powerpoint/2010/main" val="42829214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ppt20D.tmp</Template>
  <TotalTime>18950</TotalTime>
  <Words>5765</Words>
  <Application>Microsoft Office PowerPoint</Application>
  <PresentationFormat>On-screen Show (4:3)</PresentationFormat>
  <Paragraphs>499</Paragraphs>
  <Slides>30</Slides>
  <Notes>30</Notes>
  <HiddenSlides>1</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Civic</vt:lpstr>
      <vt:lpstr>Sketch-Based 3D Model Retrieval by Viewpoint Entropy-Based Adaptive View Clustering</vt:lpstr>
      <vt:lpstr>Outline</vt:lpstr>
      <vt:lpstr>Introduction (1/3)</vt:lpstr>
      <vt:lpstr>Introduction (2/3)</vt:lpstr>
      <vt:lpstr>Introduction (3/3)</vt:lpstr>
      <vt:lpstr>Outline</vt:lpstr>
      <vt:lpstr>Related Work</vt:lpstr>
      <vt:lpstr>Sketch-Based 3D Model Retrieval</vt:lpstr>
      <vt:lpstr>Shape Complexity</vt:lpstr>
      <vt:lpstr>Viewpoint Entropy Definition</vt:lpstr>
      <vt:lpstr>Outline</vt:lpstr>
      <vt:lpstr>Viewpoint Entropy-Based Adaptive View Clustering</vt:lpstr>
      <vt:lpstr>Viewpoint Entropy-Based Adaptive View Clustering</vt:lpstr>
      <vt:lpstr>Viewpoint Entropy-Based Adaptive View Clustering</vt:lpstr>
      <vt:lpstr>Outline</vt:lpstr>
      <vt:lpstr>Online Retrieval Algorithm</vt:lpstr>
      <vt:lpstr>Feature Views Generation</vt:lpstr>
      <vt:lpstr>Feature Extraction</vt:lpstr>
      <vt:lpstr>Relative Shape Context Feature Matching</vt:lpstr>
      <vt:lpstr>Outline</vt:lpstr>
      <vt:lpstr>PowerPoint Presentation</vt:lpstr>
      <vt:lpstr>Yoon Et Al.’s Benchmark</vt:lpstr>
      <vt:lpstr>Extended Yoon Et Al.’s Benchmark</vt:lpstr>
      <vt:lpstr>SHREC’13 Sketch Track Benchmark (1/2)</vt:lpstr>
      <vt:lpstr>SHREC’13 Sketch Track Benchmark (2/2)</vt:lpstr>
      <vt:lpstr>Outline</vt:lpstr>
      <vt:lpstr>Conclusions and Future Work (1/2)</vt:lpstr>
      <vt:lpstr>Conclusions and Future Work (2/2)</vt:lpstr>
      <vt:lpstr>Acknowledgement</vt:lpstr>
      <vt:lpstr>PowerPoint Presentation</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SHREC’09 TRACK: QUERYING WITH PARTIAL MODELS</dc:title>
  <dc:creator>Afzal Godil</dc:creator>
  <cp:lastModifiedBy>Li, Bo</cp:lastModifiedBy>
  <cp:revision>659</cp:revision>
  <dcterms:created xsi:type="dcterms:W3CDTF">2009-03-09T18:21:29Z</dcterms:created>
  <dcterms:modified xsi:type="dcterms:W3CDTF">2015-01-29T18:59:24Z</dcterms:modified>
</cp:coreProperties>
</file>