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4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1"/>
  </p:notesMasterIdLst>
  <p:sldIdLst>
    <p:sldId id="256" r:id="rId2"/>
    <p:sldId id="436" r:id="rId3"/>
    <p:sldId id="418" r:id="rId4"/>
    <p:sldId id="488" r:id="rId5"/>
    <p:sldId id="486" r:id="rId6"/>
    <p:sldId id="487" r:id="rId7"/>
    <p:sldId id="438" r:id="rId8"/>
    <p:sldId id="329" r:id="rId9"/>
    <p:sldId id="489" r:id="rId10"/>
    <p:sldId id="490" r:id="rId11"/>
    <p:sldId id="494" r:id="rId12"/>
    <p:sldId id="495" r:id="rId13"/>
    <p:sldId id="498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439" r:id="rId25"/>
    <p:sldId id="310" r:id="rId26"/>
    <p:sldId id="371" r:id="rId27"/>
    <p:sldId id="375" r:id="rId28"/>
    <p:sldId id="458" r:id="rId29"/>
    <p:sldId id="32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9299" autoAdjust="0"/>
  </p:normalViewPr>
  <p:slideViewPr>
    <p:cSldViewPr>
      <p:cViewPr varScale="1">
        <p:scale>
          <a:sx n="65" d="100"/>
          <a:sy n="65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DA7393E9-4810-470A-A67C-4F21E5A8CBF4}" type="datetimeFigureOut">
              <a:rPr lang="zh-CN" altLang="en-US"/>
              <a:pPr>
                <a:defRPr/>
              </a:pPr>
              <a:t>2016/5/2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B6601CA-B457-4690-A27D-A5BDA3913E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4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Good afternoon, everyone.</a:t>
            </a:r>
            <a:r>
              <a:rPr lang="en-US" altLang="zh-CN" baseline="0" dirty="0"/>
              <a:t> I will present our organized SHREC track: 3D Sketch-Based 3D Shape Retrieval. 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/>
              <a:t>It is a joint work of the following authors from these institutes. 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/>
              <a:t>The first two persons are organizers while other 13 are five groups of participants.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711C1C-803D-4239-9AFD-0B4396922125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1. Each local region was divided into same smaller sub-regions called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cell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2. All cell accumulated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a local 1-D vector </a:t>
                </a:r>
                <a:r>
                  <a:rPr lang="en-US" altLang="zh-CN" dirty="0"/>
                  <a:t>as the local region feature representation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3.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Local normalization methods </a:t>
                </a:r>
                <a:r>
                  <a:rPr lang="en-US" altLang="zh-CN" dirty="0"/>
                  <a:t>was used to normalize values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4. Employ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distance </a:t>
                </a:r>
                <a:r>
                  <a:rPr lang="en-US" altLang="zh-CN" dirty="0"/>
                  <a:t>to compare two LSF vector: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sup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  <m:t>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  <m:t>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sup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  <m:t>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  <m:t>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nary>
                      </m:e>
                    </m:rad>
                  </m:oMath>
                </a14:m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1. Each local region was divided into same smaller sub-regions called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cell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2. All cell accumulated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a local 1-D vector </a:t>
                </a:r>
                <a:r>
                  <a:rPr lang="en-US" altLang="zh-CN" dirty="0"/>
                  <a:t>as the local region feature representation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3.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Local normalization methods </a:t>
                </a:r>
                <a:r>
                  <a:rPr lang="en-US" altLang="zh-CN" dirty="0"/>
                  <a:t>was used to normalize values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4. Employ </a:t>
                </a:r>
                <a:r>
                  <a:rPr lang="en-US" altLang="zh-CN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𝝌^𝟐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distance </a:t>
                </a:r>
                <a:r>
                  <a:rPr lang="en-US" altLang="zh-CN" dirty="0"/>
                  <a:t>to compare two LSF vector: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r>
                  <a:rPr lang="en-US" altLang="zh-CN" i="0">
                    <a:latin typeface="Cambria Math" panose="02040503050406030204" pitchFamily="18" charset="0"/>
                  </a:rPr>
                  <a:t>χ^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2 (𝐹_1,𝐹_2 )=√(∑_(𝑐=1)^(𝐿^3)▒((𝐹_1 (𝑐)−𝐸_</a:t>
                </a:r>
                <a:r>
                  <a:rPr lang="en-US" altLang="zh-CN" i="0">
                    <a:latin typeface="Cambria Math" panose="02040503050406030204" pitchFamily="18" charset="0"/>
                  </a:rPr>
                  <a:t>χ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 (𝐹_1 ))/(𝐸_</a:t>
                </a:r>
                <a:r>
                  <a:rPr lang="en-US" altLang="zh-CN" i="0">
                    <a:latin typeface="Cambria Math" panose="02040503050406030204" pitchFamily="18" charset="0"/>
                  </a:rPr>
                  <a:t>χ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 (𝐹_1 ) )) +∑_(𝑐=1)^(𝐿^3)▒((𝐹_2 (𝑐)−𝐸_</a:t>
                </a:r>
                <a:r>
                  <a:rPr lang="en-US" altLang="zh-CN" i="0">
                    <a:latin typeface="Cambria Math" panose="02040503050406030204" pitchFamily="18" charset="0"/>
                  </a:rPr>
                  <a:t>χ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 (𝐹_2 ))/(𝐸_</a:t>
                </a:r>
                <a:r>
                  <a:rPr lang="en-US" altLang="zh-CN" i="0">
                    <a:latin typeface="Cambria Math" panose="02040503050406030204" pitchFamily="18" charset="0"/>
                  </a:rPr>
                  <a:t>χ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 (𝐹_2 ) )) )</a:t>
                </a:r>
                <a:endParaRPr lang="zh-CN" alt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89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Now</a:t>
            </a:r>
            <a:r>
              <a:rPr lang="en-US" altLang="ja-JP" baseline="0" dirty="0"/>
              <a:t> we introduce Li and </a:t>
            </a:r>
            <a:r>
              <a:rPr lang="en-US" altLang="ja-JP" baseline="0" dirty="0" err="1"/>
              <a:t>Ovsjanikov’s</a:t>
            </a:r>
            <a:r>
              <a:rPr lang="en-US" altLang="ja-JP" baseline="0" dirty="0"/>
              <a:t> </a:t>
            </a:r>
            <a:r>
              <a:rPr lang="en-US" dirty="0">
                <a:cs typeface="Times New Roman" pitchFamily="18" charset="0"/>
              </a:rPr>
              <a:t>Sketch-Based 3D Model Retrieval Based on 2D View Classification using Convolutional Neural Network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842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have just shown, the 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 comprises </a:t>
            </a:r>
            <a:r>
              <a:rPr lang="en-US" b="1" dirty="0">
                <a:latin typeface="+mn-lt"/>
              </a:rPr>
              <a:t>two stages: </a:t>
            </a:r>
            <a:r>
              <a:rPr lang="en-US" dirty="0">
                <a:latin typeface="+mn-lt"/>
              </a:rPr>
              <a:t>offline</a:t>
            </a:r>
            <a:r>
              <a:rPr lang="en-US" baseline="0" dirty="0">
                <a:latin typeface="+mn-lt"/>
              </a:rPr>
              <a:t> training</a:t>
            </a:r>
            <a:r>
              <a:rPr lang="en-US" dirty="0">
                <a:latin typeface="+mn-lt"/>
              </a:rPr>
              <a:t> and online retrieval.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We should notice that</a:t>
            </a:r>
            <a:r>
              <a:rPr lang="en-US" baseline="0" dirty="0">
                <a:latin typeface="+mn-lt"/>
              </a:rPr>
              <a:t> Edge representation can be impacted (even ruined) by outliers, but it is more similar to traditional 2D sketch. </a:t>
            </a:r>
          </a:p>
          <a:p>
            <a:r>
              <a:rPr lang="en-US" baseline="0" dirty="0">
                <a:latin typeface="+mn-lt"/>
              </a:rPr>
              <a:t>However, when we render target models with noisy point clouds by introducing noises along edges, we find that using 3D sketch directly as a point cloud also gives a reasonable result.</a:t>
            </a:r>
          </a:p>
          <a:p>
            <a:endParaRPr lang="en-US" altLang="ja-JP" i="1" baseline="0" dirty="0">
              <a:latin typeface="+mn-lt"/>
              <a:ea typeface="ＭＳ Ｐゴシック" pitchFamily="34" charset="-128"/>
            </a:endParaRPr>
          </a:p>
          <a:p>
            <a:endParaRPr lang="ja-JP" altLang="en-US" i="1" dirty="0">
              <a:latin typeface="+mn-lt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3D sketches and 3D models are represented using the joint distribution of two parameters (distance and orientation) accumulated in a 2D histogram.</a:t>
            </a:r>
          </a:p>
          <a:p>
            <a:endParaRPr lang="en-US" sz="1200" dirty="0"/>
          </a:p>
          <a:p>
            <a:r>
              <a:rPr lang="en-US" sz="1200" dirty="0"/>
              <a:t>The dissimilarity between the sketch and the target object is computed using the L2 distance between the two distributions.</a:t>
            </a:r>
          </a:p>
          <a:p>
            <a:endParaRPr lang="en-US" sz="1200" dirty="0"/>
          </a:p>
          <a:p>
            <a:r>
              <a:rPr lang="en-US" sz="1200" dirty="0"/>
              <a:t>In our implementation, we tested four different histogram sizes 64</a:t>
            </a:r>
            <a:r>
              <a:rPr lang="en-US" sz="1200" dirty="0">
                <a:sym typeface="Wingdings 2"/>
              </a:rPr>
              <a:t></a:t>
            </a:r>
            <a:r>
              <a:rPr lang="en-US" sz="1200" dirty="0"/>
              <a:t>4, 64</a:t>
            </a:r>
            <a:r>
              <a:rPr lang="en-US" sz="1200" dirty="0">
                <a:sym typeface="Wingdings 2"/>
              </a:rPr>
              <a:t>  </a:t>
            </a:r>
            <a:r>
              <a:rPr lang="en-US" sz="1200" dirty="0"/>
              <a:t>2, 64</a:t>
            </a:r>
            <a:r>
              <a:rPr lang="en-US" sz="1200" dirty="0">
                <a:sym typeface="Wingdings 2"/>
              </a:rPr>
              <a:t>  </a:t>
            </a:r>
            <a:r>
              <a:rPr lang="en-US" sz="1200" dirty="0"/>
              <a:t>1 and 1</a:t>
            </a:r>
            <a:r>
              <a:rPr lang="en-US" sz="1200" dirty="0">
                <a:sym typeface="Wingdings 2"/>
              </a:rPr>
              <a:t>  </a:t>
            </a:r>
            <a:r>
              <a:rPr lang="en-US" sz="1200" dirty="0"/>
              <a:t>4, where </a:t>
            </a:r>
            <a:r>
              <a:rPr lang="en-US" sz="1200" i="1" dirty="0"/>
              <a:t>k</a:t>
            </a:r>
            <a:r>
              <a:rPr lang="en-US" sz="1200" i="1" dirty="0">
                <a:sym typeface="Wingdings 2"/>
              </a:rPr>
              <a:t> </a:t>
            </a:r>
            <a:r>
              <a:rPr lang="en-US" sz="1200" dirty="0">
                <a:sym typeface="Wingdings 2"/>
              </a:rPr>
              <a:t> </a:t>
            </a:r>
            <a:r>
              <a:rPr lang="en-US" sz="1200" dirty="0"/>
              <a:t>l corresponds to </a:t>
            </a:r>
            <a:r>
              <a:rPr lang="en-US" sz="1200" i="1" dirty="0"/>
              <a:t>k</a:t>
            </a:r>
            <a:r>
              <a:rPr lang="en-US" sz="1200" dirty="0"/>
              <a:t> bins for the distance and l bins for the </a:t>
            </a:r>
            <a:r>
              <a:rPr lang="fr-FR" sz="1200" dirty="0"/>
              <a:t>orientation.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96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/>
              </a:rPr>
              <a:t>Now we introduce Li et al.’s Efficient Sketch-Based 3D Model Retrieval Based on View Clustering and 
Parallel Shape Context Matching.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83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7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4111FE61-B1D6-44C9-8530-A928120A19F8}" type="slidenum">
              <a:rPr lang="en-US" sz="1200">
                <a:solidFill>
                  <a:srgbClr val="000000"/>
                </a:solidFill>
                <a:latin typeface="Calibri"/>
                <a:ea typeface="+mn-ea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726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7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900CC92-C0A8-41BE-88A0-FDCB2A1F22E2}" type="slidenum">
              <a:rPr lang="en-US" sz="1200">
                <a:solidFill>
                  <a:srgbClr val="000000"/>
                </a:solidFill>
                <a:latin typeface="Calibri"/>
                <a:ea typeface="+mn-ea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14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337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占位符 1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an input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maxout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hidden layer is computed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activation function: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j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∈[1,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xTWi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dimension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∗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∗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denotes the dimension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denotes the number of hidden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 units,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the maximum number of “hidden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layer” units.</a:t>
            </a:r>
            <a:endParaRPr lang="zh-CN" altLang="en-US" dirty="0"/>
          </a:p>
        </p:txBody>
      </p:sp>
      <p:sp>
        <p:nvSpPr>
          <p:cNvPr id="6146" name="幻灯片图像占位符 2"/>
          <p:cNvSpPr>
            <a:spLocks noGrp="1" noRot="1" noChangeAspect="1" noChangeArrowheads="1"/>
          </p:cNvSpPr>
          <p:nvPr>
            <p:ph type="sldImg" idx="4294967295"/>
          </p:nvPr>
        </p:nvSpPr>
        <p:spPr>
          <a:ln/>
        </p:spPr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AB17FB-594A-4B5B-85B2-A153961C2A94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Siamese network, which typically takes a pair of images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input, is used to learn feature presentations. The two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sub-nets of Siamese network have the same architecture–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Convolutional Neural Networks (CNN). The sub-net architecture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shown in here. To solve the over-fitting problem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CNN,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maxout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is chosen.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756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altLang="zh-CN" sz="1600" dirty="0">
              <a:cs typeface="Times New Roman" pitchFamily="18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256255-9A83-43C5-9BCC-3D9303A7EEC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0" dirty="0"/>
              <a:t> </a:t>
            </a:r>
            <a:r>
              <a:rPr lang="en-US" baseline="0" dirty="0" err="1"/>
              <a:t>isloss</a:t>
            </a:r>
            <a:r>
              <a:rPr lang="en-US" baseline="0" dirty="0"/>
              <a:t> function.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6208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altLang="zh-CN" sz="1600" dirty="0">
              <a:cs typeface="Times New Roman" pitchFamily="18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256255-9A83-43C5-9BCC-3D9303A7EECA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First is the Precision-Recall plots.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complete and testing datasets in the benchmark.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compare three non-learning participating methods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two learning-based participating methods in terms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seven performance metrics on the above two datasets,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 As a baseline, we also provide the baseline method 3D shape histogram, that is LL (3DSH), that we have implemented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Reference [1].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E91814-72A9-4FAC-8602-18E0C170BBAB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This table compares other performance </a:t>
            </a:r>
            <a:r>
              <a:rPr lang="en-US" sz="1200" dirty="0">
                <a:latin typeface="+mn-lt"/>
                <a:cs typeface="Times New Roman" pitchFamily="18" charset="0"/>
              </a:rPr>
              <a:t>metrics,</a:t>
            </a:r>
            <a:r>
              <a:rPr lang="en-US" sz="1200" baseline="0" dirty="0">
                <a:latin typeface="+mn-lt"/>
                <a:cs typeface="Times New Roman" pitchFamily="18" charset="0"/>
              </a:rPr>
              <a:t> such as NN, FT, ST, E, DCG and AP.</a:t>
            </a:r>
            <a:r>
              <a:rPr lang="en-US" sz="1200" dirty="0">
                <a:latin typeface="+mn-lt"/>
                <a:cs typeface="Times New Roman" pitchFamily="18" charset="0"/>
              </a:rPr>
              <a:t> </a:t>
            </a:r>
            <a:endParaRPr lang="zh-CN" altLang="en-US" dirty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E91814-72A9-4FAC-8602-18E0C170BBAB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Now</a:t>
            </a:r>
            <a:r>
              <a:rPr lang="en-US" altLang="zh-CN" baseline="0" dirty="0"/>
              <a:t> we comment on their performance to identify future trends. 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we classify all participating methods with respect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techniques employed.</a:t>
            </a:r>
            <a:endParaRPr lang="zh-CN" altLang="en-US" dirty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en-US" sz="2000" b="1" dirty="0">
                <a:cs typeface="Times New Roman" pitchFamily="18" charset="0"/>
              </a:rPr>
              <a:t>Sketch-based 3D model retrieval </a:t>
            </a:r>
            <a:r>
              <a:rPr lang="en-US" sz="2000" dirty="0">
                <a:cs typeface="Times New Roman" pitchFamily="18" charset="0"/>
              </a:rPr>
              <a:t>is focusing on retrieving relevant 3D models using sketch(</a:t>
            </a:r>
            <a:r>
              <a:rPr lang="en-US" sz="2000" dirty="0" err="1">
                <a:cs typeface="Times New Roman" pitchFamily="18" charset="0"/>
              </a:rPr>
              <a:t>es</a:t>
            </a:r>
            <a:r>
              <a:rPr lang="en-US" sz="2000" dirty="0">
                <a:cs typeface="Times New Roman" pitchFamily="18" charset="0"/>
              </a:rPr>
              <a:t>) as input. </a:t>
            </a:r>
          </a:p>
          <a:p>
            <a:r>
              <a:rPr lang="en-US" sz="2000" b="1" dirty="0">
                <a:cs typeface="Times New Roman" pitchFamily="18" charset="0"/>
              </a:rPr>
              <a:t>Characteristics of the scheme: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Intuitive and convenient, easy for users to learn.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Popular and important for related applications, such as: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>
                <a:cs typeface="Times New Roman" pitchFamily="18" charset="0"/>
              </a:rPr>
              <a:t>Sketch-based modeling and recognition.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>
                <a:cs typeface="Times New Roman" pitchFamily="18" charset="0"/>
              </a:rPr>
              <a:t>3D animation production via 3D reconstruction of a scene of 2D storyboard.</a:t>
            </a:r>
          </a:p>
          <a:p>
            <a:r>
              <a:rPr lang="en-US" sz="2000" b="1" dirty="0">
                <a:cs typeface="Times New Roman" pitchFamily="18" charset="0"/>
              </a:rPr>
              <a:t>We organized this track to </a:t>
            </a:r>
            <a:r>
              <a:rPr lang="en-US" sz="2000" dirty="0">
                <a:cs typeface="Times New Roman" pitchFamily="18" charset="0"/>
              </a:rPr>
              <a:t>further foster this challenging research area by building </a:t>
            </a:r>
            <a:r>
              <a:rPr lang="en-US" sz="2000" i="1" dirty="0">
                <a:cs typeface="Times New Roman" pitchFamily="18" charset="0"/>
              </a:rPr>
              <a:t>an even larger sketch-based 3D retrieval benchmark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endParaRPr lang="en-US" sz="1200" b="1" dirty="0">
              <a:cs typeface="Times New Roman" pitchFamily="18" charset="0"/>
            </a:endParaRPr>
          </a:p>
          <a:p>
            <a:r>
              <a:rPr lang="en-US" sz="1200" b="1" dirty="0">
                <a:cs typeface="Times New Roman" pitchFamily="18" charset="0"/>
              </a:rPr>
              <a:t>Previous work mainly focus</a:t>
            </a:r>
            <a:r>
              <a:rPr lang="en-US" sz="1200" b="1" baseline="0" dirty="0">
                <a:cs typeface="Times New Roman" pitchFamily="18" charset="0"/>
              </a:rPr>
              <a:t> </a:t>
            </a:r>
            <a:r>
              <a:rPr lang="en-US" sz="1200" dirty="0">
                <a:cs typeface="Times New Roman" pitchFamily="18" charset="0"/>
              </a:rPr>
              <a:t>on 2D sketch-based 3D object retrieval</a:t>
            </a:r>
            <a:r>
              <a:rPr lang="en-US" sz="1200" b="1" baseline="0" dirty="0">
                <a:cs typeface="Times New Roman" pitchFamily="18" charset="0"/>
              </a:rPr>
              <a:t>,</a:t>
            </a:r>
            <a:r>
              <a:rPr lang="en-US" sz="1200" b="1" dirty="0">
                <a:cs typeface="Times New Roman" pitchFamily="18" charset="0"/>
              </a:rPr>
              <a:t> </a:t>
            </a:r>
            <a:r>
              <a:rPr lang="en-US" sz="1200" b="0" baseline="0" dirty="0">
                <a:cs typeface="Times New Roman" pitchFamily="18" charset="0"/>
              </a:rPr>
              <a:t> while </a:t>
            </a:r>
            <a:endParaRPr lang="en-US" sz="12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2D sketch lacks the 3D shape information of the object it represents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Semantic gap between 2D sketch and 3D model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Using 3D sketches for 3D model retrieval </a:t>
            </a:r>
          </a:p>
          <a:p>
            <a:pPr marL="457200" lvl="1" indent="0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/>
            </a:pPr>
            <a:endParaRPr lang="en-US" altLang="en-US" sz="2400" dirty="0">
              <a:solidFill>
                <a:schemeClr val="tx1"/>
              </a:solidFill>
              <a:ea typeface="宋体" pitchFamily="2" charset="-122"/>
            </a:endParaRPr>
          </a:p>
          <a:p>
            <a:pPr marL="273050" lvl="1" eaLnBrk="1" hangingPunct="1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Then</a:t>
            </a:r>
            <a:r>
              <a:rPr lang="en-US" altLang="en-US" sz="2400" baseline="0" dirty="0">
                <a:solidFill>
                  <a:schemeClr val="tx1"/>
                </a:solidFill>
                <a:ea typeface="宋体" pitchFamily="2" charset="-122"/>
              </a:rPr>
              <a:t>, we need to have a 3D sketching interface to 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allow</a:t>
            </a:r>
            <a:r>
              <a:rPr lang="en-US" altLang="en-US" sz="2800" baseline="0" dirty="0">
                <a:solidFill>
                  <a:schemeClr val="tx1"/>
                </a:solidFill>
                <a:cs typeface="Times New Roman" pitchFamily="18" charset="0"/>
              </a:rPr>
              <a:t> u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sers to draw 3D sketches conveniently (i.e., in the air)</a:t>
            </a:r>
          </a:p>
          <a:p>
            <a:pPr marL="804672" lvl="1" indent="-347472">
              <a:lnSpc>
                <a:spcPct val="8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Microsoft Kinect: 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Popular, low cost motion sensor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Depth sensor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Multi-array microphone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/>
            </a:pPr>
            <a:endParaRPr lang="en-US" altLang="en-US" sz="2400" dirty="0">
              <a:solidFill>
                <a:schemeClr val="tx1"/>
              </a:solidFill>
              <a:ea typeface="宋体" pitchFamily="2" charset="-122"/>
            </a:endParaRP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4EC3D8-CD37-4A7D-9AD0-A7BC63D8272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/>
              <a:t>In [1,2</a:t>
            </a:r>
            <a:r>
              <a:rPr lang="en-US" altLang="zh-CN" baseline="0" dirty="0"/>
              <a:t>],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Kinect-based 3D sketching system was developed to allow a user to use his/her hand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drawing tool to draw a 3D sketch.  A voice-activated Graphical User Interface (GUI) is designed to facilitate 3D sketching.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Kinect-based 3D sketching system, we have collected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Kinect300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 sketch dataset,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comprises 300 sketches of 30 classes, each with 10 models from 17 users.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the target 3D model dataset of the </a:t>
            </a: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SHREC’13 Sketch Track Benchmark for our target 3D</a:t>
            </a:r>
            <a:r>
              <a:rPr lang="en-US" sz="2400" baseline="0" dirty="0">
                <a:solidFill>
                  <a:schemeClr val="tx1"/>
                </a:solidFill>
                <a:ea typeface="宋体" pitchFamily="2" charset="-122"/>
              </a:rPr>
              <a:t> dataset. It contains 1258 models, divided into 90 classes.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>
              <a:solidFill>
                <a:schemeClr val="tx1"/>
              </a:solidFill>
              <a:ea typeface="宋体" pitchFamily="2" charset="-122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ea typeface="宋体" pitchFamily="2" charset="-122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4EC3D8-CD37-4A7D-9AD0-A7BC63D8272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24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2"/>
              </a:spcBef>
              <a:spcAft>
                <a:spcPts val="1002"/>
              </a:spcAft>
            </a:pPr>
            <a:r>
              <a:rPr lang="en-US" altLang="zh-CN" sz="1900" dirty="0">
                <a:latin typeface="Calibri"/>
              </a:rPr>
              <a:t>The Kinect</a:t>
            </a:r>
            <a:r>
              <a:rPr lang="en-US" altLang="zh-CN" sz="1900" baseline="0" dirty="0">
                <a:latin typeface="Calibri"/>
              </a:rPr>
              <a:t>-Based </a:t>
            </a:r>
            <a:r>
              <a:rPr lang="en-US" altLang="zh-CN" sz="1900" dirty="0">
                <a:latin typeface="Calibri"/>
              </a:rPr>
              <a:t>3D sketching</a:t>
            </a:r>
            <a:r>
              <a:rPr lang="en-US" altLang="zh-CN" sz="1900" baseline="0" dirty="0">
                <a:latin typeface="Calibri"/>
              </a:rPr>
              <a:t> and retrieval interface is demonstrated here:</a:t>
            </a:r>
          </a:p>
          <a:p>
            <a:pPr eaLnBrk="1" hangingPunct="1">
              <a:lnSpc>
                <a:spcPct val="80000"/>
              </a:lnSpc>
              <a:spcBef>
                <a:spcPts val="1002"/>
              </a:spcBef>
              <a:spcAft>
                <a:spcPts val="1002"/>
              </a:spcAft>
            </a:pPr>
            <a:endParaRPr lang="en-US" altLang="zh-CN" sz="1900" baseline="0" dirty="0">
              <a:latin typeface="Calibri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allows users to freely draw 3D sketches in the air as well as to find similar 3D models given human-drawn 3D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user stands in front of a Kinect, which tracks the hand movement of the user to represent a 3D sketch. For convenience, it also allow users to change views when drawing and accept voice commands, such as start, pause and search.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476" indent="-284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447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108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767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019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2271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22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8774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5BB395-8C84-49B5-B1DA-8DB3B7DE4093}" type="slidenum">
              <a:rPr lang="en-US" altLang="zh-CN"/>
              <a:pPr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01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2"/>
              </a:spcBef>
              <a:spcAft>
                <a:spcPts val="1002"/>
              </a:spcAft>
            </a:pPr>
            <a:r>
              <a:rPr lang="en-US" altLang="zh-CN" sz="1900" dirty="0">
                <a:latin typeface="Calibri"/>
              </a:rPr>
              <a:t>Some</a:t>
            </a:r>
            <a:r>
              <a:rPr lang="en-US" altLang="zh-CN" sz="1900" baseline="0" dirty="0">
                <a:latin typeface="Calibri"/>
              </a:rPr>
              <a:t> examples of the Kinect300 3D sketch dataset and 3D target model dataset are shown here.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facilitate learning-based retrieval, we randomly select 7 sketches from each class for training and use the remained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sketches per class for testing, while all the target models as a whole are remained as the target dataset.</a:t>
            </a:r>
            <a:endParaRPr lang="en-US" altLang="zh-CN" sz="1900" dirty="0">
              <a:latin typeface="Calibri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476" indent="-2848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447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108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767" indent="-2275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019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2271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22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8774" indent="-2275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5BB395-8C84-49B5-B1DA-8DB3B7DE4093}" type="slidenum">
              <a:rPr lang="en-US" altLang="zh-CN"/>
              <a:pPr eaLnBrk="1" hangingPunct="1">
                <a:spcBef>
                  <a:spcPct val="0"/>
                </a:spcBef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015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altLang="zh-CN" sz="1600" dirty="0">
              <a:cs typeface="Times New Roman" pitchFamily="18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256255-9A83-43C5-9BCC-3D9303A7EEC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track, nine runs have been submitted by five groups who contributed to five methods. They are: 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altLang="zh-CN" sz="1200" dirty="0"/>
              <a:t>Localized Statistical Feature and Manifold Ranking (LSFMR for</a:t>
            </a:r>
            <a:r>
              <a:rPr lang="en-US" altLang="zh-CN" sz="1200" baseline="0" dirty="0"/>
              <a:t> short</a:t>
            </a:r>
            <a:r>
              <a:rPr lang="en-US" altLang="zh-CN" sz="1200" dirty="0"/>
              <a:t>)</a:t>
            </a:r>
            <a:endParaRPr lang="en-US" sz="1200" dirty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1200" dirty="0"/>
              <a:t>Histogram of Oriented Distances (</a:t>
            </a:r>
            <a:r>
              <a:rPr lang="en-US" sz="1200" dirty="0" err="1"/>
              <a:t>HoD</a:t>
            </a:r>
            <a:r>
              <a:rPr lang="en-US" sz="1200" dirty="0"/>
              <a:t>)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cs typeface="Times New Roman" pitchFamily="18" charset="0"/>
              </a:rPr>
              <a:t>Sketch-Based 3D Model Retrieval Based on 2D View Classification using Convolutional Neural Network </a:t>
            </a:r>
            <a:r>
              <a:rPr lang="en-US" altLang="ja-JP" sz="1200" dirty="0"/>
              <a:t>(CNN-Point, CNN-Edge)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cs typeface="Times New Roman" pitchFamily="18" charset="0"/>
              </a:rPr>
              <a:t>3D Sketch-Based 3D Model Retrieval with CNN-SBR System (CNN-SBR)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1200" dirty="0">
                <a:cs typeface="Times New Roman" pitchFamily="18" charset="0"/>
              </a:rPr>
              <a:t>3D Sketch-Based 3D Model Retrieval with </a:t>
            </a:r>
            <a:r>
              <a:rPr lang="zh-CN" altLang="en-US" sz="1200" dirty="0">
                <a:cs typeface="Times New Roman" pitchFamily="18" charset="0"/>
              </a:rPr>
              <a:t>CNN-Maxout-Siamese </a:t>
            </a:r>
            <a:r>
              <a:rPr lang="en-US" altLang="zh-CN" sz="1200" dirty="0">
                <a:cs typeface="Times New Roman" pitchFamily="18" charset="0"/>
              </a:rPr>
              <a:t>(</a:t>
            </a:r>
            <a:r>
              <a:rPr lang="zh-CN" altLang="en-US" sz="1200" dirty="0">
                <a:cs typeface="Times New Roman" pitchFamily="18" charset="0"/>
              </a:rPr>
              <a:t>CNN-Maxout-Siamese</a:t>
            </a:r>
            <a:r>
              <a:rPr lang="en-US" altLang="zh-CN" sz="1200" dirty="0">
                <a:cs typeface="Times New Roman" pitchFamily="18" charset="0"/>
              </a:rPr>
              <a:t>)</a:t>
            </a:r>
            <a:endParaRPr lang="en-US" sz="12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08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65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E52F-DBA3-4B58-8F0B-0018974E43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4F7FBD2-AEB5-4AC2-9370-AD0F6D6B7F63}" type="datetimeFigureOut">
              <a:rPr lang="zh-CN" altLang="en-US"/>
              <a:pPr>
                <a:defRPr/>
              </a:pPr>
              <a:t>2016/5/2</a:t>
            </a:fld>
            <a:endParaRPr lang="en-US" altLang="zh-CN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A1F3-1F1E-46C4-999B-9366BAA68E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2FBB66F-E8AF-47B6-AD45-48AB516E32CC}" type="datetimeFigureOut">
              <a:rPr lang="zh-CN" altLang="en-US"/>
              <a:pPr>
                <a:defRPr/>
              </a:pPr>
              <a:t>2016/5/2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CC9B-6A46-433A-8156-0A1F3D8507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8FA27-A913-4F40-9DDF-F97EC9CAAE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8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D622BAE-8A43-4CCB-9BD6-37C4F064CC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wmf"/><Relationship Id="rId5" Type="http://schemas.openxmlformats.org/officeDocument/2006/relationships/image" Target="../media/image40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362200"/>
          </a:xfrm>
        </p:spPr>
        <p:txBody>
          <a:bodyPr/>
          <a:lstStyle/>
          <a:p>
            <a:pPr eaLnBrk="1" hangingPunct="1"/>
            <a:r>
              <a:rPr lang="tr-TR" altLang="zh-CN" sz="3200" dirty="0">
                <a:latin typeface="Times New Roman" pitchFamily="18" charset="0"/>
                <a:cs typeface="Times New Roman" pitchFamily="18" charset="0"/>
              </a:rPr>
              <a:t>SHREC’</a:t>
            </a:r>
            <a:r>
              <a:rPr lang="en-US" altLang="zh-CN" sz="3200" dirty="0">
                <a:latin typeface="Times New Roman" pitchFamily="18" charset="0"/>
                <a:ea typeface="宋体" charset="-122"/>
                <a:cs typeface="Times New Roman" pitchFamily="18" charset="0"/>
              </a:rPr>
              <a:t>16</a:t>
            </a:r>
            <a:r>
              <a:rPr lang="tr-TR" altLang="zh-CN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rack</a:t>
            </a:r>
            <a:r>
              <a:rPr lang="tr-TR" altLang="zh-C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altLang="zh-CN" sz="3200" dirty="0">
                <a:latin typeface="Times New Roman" pitchFamily="18" charset="0"/>
                <a:ea typeface="宋体" charset="-122"/>
                <a:cs typeface="Times New Roman" pitchFamily="18" charset="0"/>
              </a:rPr>
              <a:t>Sketch-Based 3D Shape Retrieval</a:t>
            </a:r>
          </a:p>
        </p:txBody>
      </p:sp>
      <p:sp>
        <p:nvSpPr>
          <p:cNvPr id="7173" name="Subtitle 2"/>
          <p:cNvSpPr>
            <a:spLocks/>
          </p:cNvSpPr>
          <p:nvPr/>
        </p:nvSpPr>
        <p:spPr bwMode="auto">
          <a:xfrm>
            <a:off x="526582" y="3124200"/>
            <a:ext cx="82364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Bo Li,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Yijuan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Lu, 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Fuqing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Duan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Shuilong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Dong,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Yachun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Fan, Lu Qian, Hamid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Laga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Haisheng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Li,Yuxiang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Li, Peng Liu,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Maks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Ovsjanikov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Hedi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Tabia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Yuxiang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Ye, Huanpu Yin,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Ziyu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  <a:cs typeface="Times New Roman" pitchFamily="18" charset="0"/>
              </a:rPr>
              <a:t>Xue</a:t>
            </a:r>
            <a:endParaRPr lang="en-US" altLang="zh-CN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Texas State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4524"/>
            <a:ext cx="20193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18" y="4434405"/>
            <a:ext cx="1676400" cy="747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10200"/>
            <a:ext cx="914400" cy="914400"/>
          </a:xfrm>
          <a:prstGeom prst="rect">
            <a:avLst/>
          </a:prstGeom>
        </p:spPr>
      </p:pic>
      <p:pic>
        <p:nvPicPr>
          <p:cNvPr id="18" name="Picture 10" descr="https://www.universite-paris-saclay.fr/sites/default/files/styles/logo/public/logo_x_polytechnique.jpg?itok=J34705w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59" y="5410200"/>
            <a:ext cx="66934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10200"/>
            <a:ext cx="934993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5410200"/>
            <a:ext cx="822960" cy="822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2" y="5410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2" y="1524000"/>
            <a:ext cx="8277238" cy="4143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112" y="2629348"/>
            <a:ext cx="1514488" cy="190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38112" y="2971800"/>
            <a:ext cx="1438288" cy="2476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620000" y="3327951"/>
            <a:ext cx="685800" cy="4058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2274714" y="3931116"/>
            <a:ext cx="1628818" cy="483080"/>
          </a:xfrm>
          <a:prstGeom prst="wedgeRoundRectCallout">
            <a:avLst>
              <a:gd name="adj1" fmla="val 49297"/>
              <a:gd name="adj2" fmla="val -85500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SVM+PCA</a:t>
            </a:r>
            <a:endParaRPr lang="zh-CN" alt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450007" y="3926295"/>
            <a:ext cx="1275039" cy="444261"/>
          </a:xfrm>
          <a:prstGeom prst="wedgeRoundRectCallout">
            <a:avLst>
              <a:gd name="adj1" fmla="val 11528"/>
              <a:gd name="adj2" fmla="val -113500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k-means</a:t>
            </a:r>
            <a:endParaRPr lang="zh-CN" alt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660358" y="5626548"/>
            <a:ext cx="1858592" cy="607941"/>
          </a:xfrm>
          <a:prstGeom prst="wedgeRoundRectCallout">
            <a:avLst>
              <a:gd name="adj1" fmla="val 13191"/>
              <a:gd name="adj2" fmla="val -100663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Reference to NPR methods</a:t>
            </a:r>
            <a:endParaRPr lang="zh-CN" alt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625078" y="5486400"/>
            <a:ext cx="2890272" cy="457200"/>
          </a:xfrm>
          <a:prstGeom prst="wedgeRoundRectCallout">
            <a:avLst>
              <a:gd name="adj1" fmla="val -31790"/>
              <a:gd name="adj2" fmla="val -79704"/>
              <a:gd name="adj3" fmla="val 16667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Feature quantification</a:t>
            </a:r>
            <a:endParaRPr lang="zh-CN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402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zh-CN" dirty="0"/>
              <a:t>Main Steps</a:t>
            </a:r>
            <a:endParaRPr lang="en-US" altLang="zh-CN" dirty="0">
              <a:solidFill>
                <a:srgbClr val="7B9899"/>
              </a:solidFill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3" y="1295402"/>
            <a:ext cx="8137525" cy="1728787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Sketch-Based 3D Model Retrieval Based on 2D View Classification using Convolutional Neural Network</a:t>
            </a:r>
            <a:endParaRPr lang="el-GR" altLang="ja-JP" dirty="0">
              <a:cs typeface="Times New Roman" pitchFamily="18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55651" y="3322640"/>
            <a:ext cx="7632700" cy="208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dirty="0" err="1">
                <a:ea typeface="ＭＳ Ｐゴシック" pitchFamily="34" charset="-128"/>
                <a:cs typeface="Times New Roman" pitchFamily="18" charset="0"/>
              </a:rPr>
              <a:t>Yuxiang</a:t>
            </a:r>
            <a:r>
              <a:rPr lang="en-US" altLang="ja-JP" dirty="0">
                <a:ea typeface="ＭＳ Ｐゴシック" pitchFamily="34" charset="-128"/>
                <a:cs typeface="Times New Roman" pitchFamily="18" charset="0"/>
              </a:rPr>
              <a:t> Li, </a:t>
            </a:r>
            <a:r>
              <a:rPr lang="en-US" altLang="ja-JP" dirty="0" err="1">
                <a:ea typeface="ＭＳ Ｐゴシック" pitchFamily="34" charset="-128"/>
                <a:cs typeface="Times New Roman" pitchFamily="18" charset="0"/>
              </a:rPr>
              <a:t>Maks</a:t>
            </a:r>
            <a:r>
              <a:rPr lang="en-US" altLang="ja-JP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dirty="0" err="1">
                <a:ea typeface="ＭＳ Ｐゴシック" pitchFamily="34" charset="-128"/>
                <a:cs typeface="Times New Roman" pitchFamily="18" charset="0"/>
              </a:rPr>
              <a:t>Ovsjanikov</a:t>
            </a:r>
            <a:endParaRPr lang="en-US" altLang="ja-JP" sz="2400" dirty="0">
              <a:ea typeface="ＭＳ Ｐゴシック" pitchFamily="34" charset="-128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en-US" altLang="ja-JP" sz="1600" dirty="0">
              <a:ea typeface="宋体" charset="-122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en-US" sz="2400" dirty="0">
                <a:ea typeface="宋体" charset="-122"/>
                <a:cs typeface="Times New Roman" pitchFamily="18" charset="0"/>
              </a:rPr>
              <a:t>LIX, Ecole Polytechnique, France</a:t>
            </a:r>
            <a:endParaRPr lang="en-US" altLang="ja-JP" sz="2400" dirty="0">
              <a:ea typeface="宋体" charset="-122"/>
              <a:cs typeface="Times New Roman" pitchFamily="18" charset="0"/>
            </a:endParaRPr>
          </a:p>
        </p:txBody>
      </p:sp>
      <p:pic>
        <p:nvPicPr>
          <p:cNvPr id="1026" name="Picture 2" descr="logo L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90" y="4701404"/>
            <a:ext cx="15621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universite-paris-saclay.fr/sites/default/files/styles/logo/public/logo_x_polytechnique.jpg?itok=J34705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53" y="4661364"/>
            <a:ext cx="1185545" cy="16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Pipeline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743" y="3020438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3D model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41644" y="3020438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742" y="4897808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3D sketch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1644" y="4897808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35818" y="4897808"/>
            <a:ext cx="2269720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Neural Network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1732" y="4897808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9" y="3623450"/>
            <a:ext cx="12192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89" y="3573259"/>
            <a:ext cx="12192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3" y="1584023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65" y="1584023"/>
            <a:ext cx="1219200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53" y="3573259"/>
            <a:ext cx="1219200" cy="121920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6" idx="3"/>
            <a:endCxn id="15" idx="1"/>
          </p:cNvCxnSpPr>
          <p:nvPr/>
        </p:nvCxnSpPr>
        <p:spPr>
          <a:xfrm>
            <a:off x="1964986" y="3214991"/>
            <a:ext cx="4766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7" idx="1"/>
          </p:cNvCxnSpPr>
          <p:nvPr/>
        </p:nvCxnSpPr>
        <p:spPr>
          <a:xfrm>
            <a:off x="1964985" y="5092361"/>
            <a:ext cx="47665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8" idx="1"/>
          </p:cNvCxnSpPr>
          <p:nvPr/>
        </p:nvCxnSpPr>
        <p:spPr>
          <a:xfrm>
            <a:off x="3968887" y="5092361"/>
            <a:ext cx="4669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5" idx="3"/>
            <a:endCxn id="18" idx="0"/>
          </p:cNvCxnSpPr>
          <p:nvPr/>
        </p:nvCxnSpPr>
        <p:spPr>
          <a:xfrm>
            <a:off x="3968887" y="3214991"/>
            <a:ext cx="1601791" cy="1682817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3"/>
            <a:endCxn id="19" idx="1"/>
          </p:cNvCxnSpPr>
          <p:nvPr/>
        </p:nvCxnSpPr>
        <p:spPr>
          <a:xfrm>
            <a:off x="6705538" y="5092361"/>
            <a:ext cx="4361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6" idx="2"/>
            <a:endCxn id="18" idx="2"/>
          </p:cNvCxnSpPr>
          <p:nvPr/>
        </p:nvCxnSpPr>
        <p:spPr>
          <a:xfrm rot="16200000" flipH="1">
            <a:off x="3386021" y="3102257"/>
            <a:ext cx="12700" cy="4369314"/>
          </a:xfrm>
          <a:prstGeom prst="bentConnector3">
            <a:avLst>
              <a:gd name="adj1" fmla="val 3255323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99567" y="2748383"/>
            <a:ext cx="199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Offline Training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1549" y="4541539"/>
            <a:ext cx="199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41644" y="5779782"/>
            <a:ext cx="1527243" cy="389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98449" y="1356252"/>
            <a:ext cx="0" cy="4976455"/>
          </a:xfrm>
          <a:prstGeom prst="line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02352" y="1356252"/>
            <a:ext cx="0" cy="4976455"/>
          </a:xfrm>
          <a:prstGeom prst="line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53698" y="1317500"/>
            <a:ext cx="1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3D  2D</a:t>
            </a:r>
          </a:p>
        </p:txBody>
      </p:sp>
    </p:spTree>
    <p:extLst>
      <p:ext uri="{BB962C8B-B14F-4D97-AF65-F5344CB8AC3E}">
        <p14:creationId xmlns:p14="http://schemas.microsoft.com/office/powerpoint/2010/main" val="221968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6288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/>
              <a:t>Histogram of Oriented Distances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2557118"/>
            <a:ext cx="8503920" cy="313184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/>
              <a:t>Hedi</a:t>
            </a:r>
            <a:r>
              <a:rPr lang="fr-FR" dirty="0"/>
              <a:t> Tabia</a:t>
            </a:r>
            <a:r>
              <a:rPr lang="fr-FR" baseline="30000" dirty="0"/>
              <a:t>1</a:t>
            </a:r>
            <a:r>
              <a:rPr lang="fr-FR" dirty="0"/>
              <a:t> and Hamid Laga</a:t>
            </a:r>
            <a:r>
              <a:rPr lang="fr-FR" baseline="30000" dirty="0"/>
              <a:t>2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aseline="30000" dirty="0"/>
              <a:t>1</a:t>
            </a:r>
            <a:r>
              <a:rPr lang="fr-FR" dirty="0"/>
              <a:t> ENSEA, UCP, CNRS, France</a:t>
            </a:r>
          </a:p>
          <a:p>
            <a:pPr marL="0" indent="0" algn="ctr">
              <a:buNone/>
            </a:pPr>
            <a:r>
              <a:rPr lang="fr-FR" baseline="30000" dirty="0"/>
              <a:t>2</a:t>
            </a:r>
            <a:r>
              <a:rPr lang="fr-FR" dirty="0"/>
              <a:t> Murdoch </a:t>
            </a:r>
            <a:r>
              <a:rPr lang="fr-FR" dirty="0" err="1"/>
              <a:t>University</a:t>
            </a:r>
            <a:r>
              <a:rPr lang="fr-FR" dirty="0"/>
              <a:t>, </a:t>
            </a:r>
            <a:r>
              <a:rPr lang="fr-FR" dirty="0" err="1"/>
              <a:t>Australia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10668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53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Oriented Distances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484784"/>
            <a:ext cx="2015331" cy="217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768244" y="1554054"/>
            <a:ext cx="2052228" cy="2171083"/>
            <a:chOff x="3275856" y="1554054"/>
            <a:chExt cx="2052228" cy="21710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554054"/>
              <a:ext cx="2015331" cy="21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3347864" y="242088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3707904" y="162880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500264" y="257328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3652664" y="272568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805064" y="287808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957464" y="19888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109864" y="21412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262264" y="22936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414664" y="24460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567064" y="25984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719464" y="27508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871864" y="270892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871864" y="2492896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76056" y="2564904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644008" y="234888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871864" y="2204864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871864" y="1844824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499992" y="206084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220072" y="242088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572000" y="170080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572000" y="2852936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871864" y="3071643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871864" y="29032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27984" y="3287667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391980" y="2852936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139952" y="278092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491880" y="2060848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563888" y="30556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995936" y="3287667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175956" y="162880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851920" y="2636912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779912" y="1844824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4499992" y="3503691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707904" y="2276872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959932" y="234888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535996" y="3055640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211960" y="1844824"/>
              <a:ext cx="108012" cy="141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51520" y="1915490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Step: (For Target only)</a:t>
            </a:r>
          </a:p>
          <a:p>
            <a:r>
              <a:rPr lang="en-US" sz="1400" dirty="0"/>
              <a:t>Randomly sample </a:t>
            </a:r>
            <a:r>
              <a:rPr lang="en-US" sz="1400" i="1" dirty="0"/>
              <a:t>n</a:t>
            </a:r>
            <a:r>
              <a:rPr lang="en-US" sz="1400" dirty="0"/>
              <a:t> points </a:t>
            </a:r>
            <a:r>
              <a:rPr lang="en-US" sz="1400" i="1" dirty="0"/>
              <a:t>P = {p</a:t>
            </a:r>
            <a:r>
              <a:rPr lang="en-US" sz="1400" i="1" baseline="-25000" dirty="0"/>
              <a:t>i</a:t>
            </a:r>
            <a:r>
              <a:rPr lang="en-US" sz="1400" i="1" dirty="0"/>
              <a:t>, </a:t>
            </a:r>
            <a:r>
              <a:rPr lang="en-US" sz="1400" i="1" dirty="0" err="1"/>
              <a:t>i</a:t>
            </a:r>
            <a:r>
              <a:rPr lang="en-US" sz="1400" i="1" dirty="0"/>
              <a:t>=1...n} </a:t>
            </a:r>
            <a:r>
              <a:rPr lang="en-US" sz="1400" dirty="0"/>
              <a:t>from each target model.</a:t>
            </a:r>
          </a:p>
        </p:txBody>
      </p:sp>
      <p:sp>
        <p:nvSpPr>
          <p:cNvPr id="45" name="Flèche droite 44"/>
          <p:cNvSpPr/>
          <p:nvPr/>
        </p:nvSpPr>
        <p:spPr>
          <a:xfrm>
            <a:off x="5940152" y="2563562"/>
            <a:ext cx="576064" cy="2799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1507" y="3356992"/>
                <a:ext cx="802151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u="sng" dirty="0"/>
                  <a:t>2</a:t>
                </a:r>
                <a:r>
                  <a:rPr lang="en-US" u="sng" baseline="30000" dirty="0"/>
                  <a:t>nd</a:t>
                </a:r>
                <a:r>
                  <a:rPr lang="en-US" u="sng" dirty="0"/>
                  <a:t> Step: (For both Sketches and Targets)</a:t>
                </a:r>
              </a:p>
              <a:p>
                <a:r>
                  <a:rPr lang="en-US" sz="1400" dirty="0"/>
                  <a:t>Compute for each pair of points </a:t>
                </a:r>
                <a:r>
                  <a:rPr lang="en-US" sz="1400" i="1" dirty="0"/>
                  <a:t>{</a:t>
                </a:r>
                <a:r>
                  <a:rPr lang="en-US" sz="1400" i="1" dirty="0" err="1"/>
                  <a:t>p</a:t>
                </a:r>
                <a:r>
                  <a:rPr lang="en-US" sz="1400" i="1" baseline="-25000" dirty="0" err="1"/>
                  <a:t>i</a:t>
                </a:r>
                <a:r>
                  <a:rPr lang="en-US" sz="1400" i="1" dirty="0" err="1"/>
                  <a:t>,p</a:t>
                </a:r>
                <a:r>
                  <a:rPr lang="en-US" sz="1400" i="1" baseline="-25000" dirty="0" err="1"/>
                  <a:t>j</a:t>
                </a:r>
                <a:r>
                  <a:rPr lang="en-US" sz="1400" i="1" dirty="0"/>
                  <a:t>} </a:t>
                </a:r>
                <a:r>
                  <a:rPr lang="en-US" sz="1400" dirty="0"/>
                  <a:t>the Euclidean distance </a:t>
                </a:r>
                <a:r>
                  <a:rPr lang="en-US" sz="1400" i="1" dirty="0" err="1"/>
                  <a:t>d</a:t>
                </a:r>
                <a:r>
                  <a:rPr lang="en-US" sz="1400" i="1" baseline="-25000" dirty="0" err="1"/>
                  <a:t>ij</a:t>
                </a:r>
                <a:r>
                  <a:rPr lang="en-US" sz="1400" i="1" baseline="-25000" dirty="0"/>
                  <a:t> </a:t>
                </a:r>
                <a:r>
                  <a:rPr lang="en-US" sz="1400" i="1" dirty="0"/>
                  <a:t>= ||p</a:t>
                </a:r>
                <a:r>
                  <a:rPr lang="en-US" sz="1400" i="1" baseline="-25000" dirty="0"/>
                  <a:t>i</a:t>
                </a:r>
                <a:r>
                  <a:rPr lang="en-US" sz="1400" i="1" dirty="0"/>
                  <a:t>−</a:t>
                </a:r>
                <a:r>
                  <a:rPr lang="en-US" sz="1400" i="1" dirty="0" err="1"/>
                  <a:t>p</a:t>
                </a:r>
                <a:r>
                  <a:rPr lang="en-US" sz="1400" i="1" baseline="-25000" dirty="0" err="1"/>
                  <a:t>j</a:t>
                </a:r>
                <a:r>
                  <a:rPr lang="en-US" sz="1400" i="1" dirty="0"/>
                  <a:t>|| </a:t>
                </a:r>
                <a:r>
                  <a:rPr lang="en-US" sz="1400" dirty="0"/>
                  <a:t>and measure the angle </a:t>
                </a:r>
                <a:r>
                  <a:rPr lang="en-US" sz="1400" i="1" dirty="0" err="1"/>
                  <a:t>θ</a:t>
                </a:r>
                <a:r>
                  <a:rPr lang="en-US" sz="1400" i="1" baseline="-25000" dirty="0" err="1"/>
                  <a:t>ij</a:t>
                </a:r>
                <a:r>
                  <a:rPr lang="en-US" sz="1400" dirty="0"/>
                  <a:t> between the two vectors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/>
                          </a:rPr>
                          <m:t>𝑐𝑝</m:t>
                        </m:r>
                        <m:r>
                          <a:rPr lang="fr-FR" sz="1400" b="0" i="1" baseline="-25000" smtClean="0">
                            <a:latin typeface="Cambria Math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/>
                          </a:rPr>
                          <m:t>𝑐𝑝</m:t>
                        </m:r>
                        <m:r>
                          <a:rPr lang="fr-FR" sz="1400" b="0" i="1" baseline="-25000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fr-FR" sz="1400" b="0" i="0" baseline="-25000" smtClean="0">
                        <a:latin typeface="Cambria Math"/>
                      </a:rPr>
                      <m:t> ,</m:t>
                    </m:r>
                    <m:r>
                      <m:rPr>
                        <m:nor/>
                      </m:rPr>
                      <a:rPr lang="en-US" sz="1400"/>
                      <m:t>where</m:t>
                    </m:r>
                    <m:r>
                      <m:rPr>
                        <m:nor/>
                      </m:rPr>
                      <a:rPr lang="fr-FR" sz="1400" b="0" i="0" smtClean="0"/>
                      <m:t> </m:t>
                    </m:r>
                    <m:r>
                      <m:rPr>
                        <m:nor/>
                      </m:rPr>
                      <a:rPr lang="en-US" sz="1400" i="1"/>
                      <m:t>c</m:t>
                    </m:r>
                    <m:r>
                      <m:rPr>
                        <m:nor/>
                      </m:rPr>
                      <a:rPr lang="fr-FR" sz="1400" b="0" i="0" smtClean="0"/>
                      <m:t> </m:t>
                    </m:r>
                    <m:r>
                      <m:rPr>
                        <m:nor/>
                      </m:rPr>
                      <a:rPr lang="en-US" sz="1400"/>
                      <m:t>is</m:t>
                    </m:r>
                    <m:r>
                      <m:rPr>
                        <m:nor/>
                      </m:rPr>
                      <a:rPr lang="en-US" sz="1400"/>
                      <m:t> </m:t>
                    </m:r>
                    <m:r>
                      <m:rPr>
                        <m:nor/>
                      </m:rPr>
                      <a:rPr lang="en-US" sz="1400"/>
                      <m:t>the</m:t>
                    </m:r>
                    <m:r>
                      <m:rPr>
                        <m:nor/>
                      </m:rPr>
                      <a:rPr lang="en-US" sz="1400"/>
                      <m:t> </m:t>
                    </m:r>
                    <m:r>
                      <m:rPr>
                        <m:nor/>
                      </m:rPr>
                      <a:rPr lang="en-US" sz="1400"/>
                      <m:t>shape</m:t>
                    </m:r>
                    <m:r>
                      <m:rPr>
                        <m:nor/>
                      </m:rPr>
                      <a:rPr lang="en-US" sz="1400"/>
                      <m:t>’</m:t>
                    </m:r>
                    <m:r>
                      <m:rPr>
                        <m:nor/>
                      </m:rPr>
                      <a:rPr lang="en-US" sz="1400"/>
                      <m:t>s</m:t>
                    </m:r>
                    <m:r>
                      <m:rPr>
                        <m:nor/>
                      </m:rPr>
                      <a:rPr lang="fr-FR" sz="1400" b="0" i="0" smtClean="0"/>
                      <m:t> </m:t>
                    </m:r>
                    <m:r>
                      <m:rPr>
                        <m:nor/>
                      </m:rPr>
                      <a:rPr lang="en-US" sz="1400"/>
                      <m:t>center</m:t>
                    </m:r>
                    <m:r>
                      <m:rPr>
                        <m:nor/>
                      </m:rPr>
                      <a:rPr lang="en-US" sz="1400"/>
                      <m:t> </m:t>
                    </m:r>
                    <m:r>
                      <m:rPr>
                        <m:nor/>
                      </m:rPr>
                      <a:rPr lang="en-US" sz="1400"/>
                      <m:t>of</m:t>
                    </m:r>
                    <m:r>
                      <m:rPr>
                        <m:nor/>
                      </m:rPr>
                      <a:rPr lang="en-US" sz="1400"/>
                      <m:t> </m:t>
                    </m:r>
                    <m:r>
                      <m:rPr>
                        <m:nor/>
                      </m:rPr>
                      <a:rPr lang="en-US" sz="1400"/>
                      <m:t>mass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7" y="3356992"/>
                <a:ext cx="8021514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684" t="-2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5" name="Groupe 1034"/>
          <p:cNvGrpSpPr/>
          <p:nvPr/>
        </p:nvGrpSpPr>
        <p:grpSpPr>
          <a:xfrm>
            <a:off x="251520" y="4005064"/>
            <a:ext cx="2179522" cy="2363426"/>
            <a:chOff x="1324912" y="4058255"/>
            <a:chExt cx="2179522" cy="2363426"/>
          </a:xfrm>
        </p:grpSpPr>
        <p:grpSp>
          <p:nvGrpSpPr>
            <p:cNvPr id="50" name="Groupe 49"/>
            <p:cNvGrpSpPr/>
            <p:nvPr/>
          </p:nvGrpSpPr>
          <p:grpSpPr>
            <a:xfrm>
              <a:off x="1324912" y="4250598"/>
              <a:ext cx="2052228" cy="2171083"/>
              <a:chOff x="3275856" y="1554054"/>
              <a:chExt cx="2052228" cy="2171083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554054"/>
                <a:ext cx="2015331" cy="217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347864" y="242088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3707904" y="162880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3500264" y="257328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3652664" y="272568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3805064" y="287808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3957464" y="19888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4109864" y="21412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4262264" y="22936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4414664" y="24460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4567064" y="25984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4719464" y="27508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4871864" y="270892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4871864" y="2492896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5076056" y="2564904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4644008" y="234888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4871864" y="2204864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4871864" y="1844824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4499992" y="206084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220072" y="242088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4572000" y="170080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4572000" y="2852936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4871864" y="3071643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4871864" y="29032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4427984" y="3287667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391980" y="2852936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139952" y="278092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3491880" y="2060848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3563888" y="30556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3995936" y="3287667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4175956" y="162880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851920" y="2636912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779912" y="1844824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4499992" y="3503691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3707904" y="2276872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3959932" y="234888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4535996" y="3055640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4211960" y="1844824"/>
                <a:ext cx="108012" cy="141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875688" y="5099251"/>
                  <a:ext cx="4010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1" smtClean="0"/>
                          <m:t>c</m:t>
                        </m:r>
                        <m:r>
                          <m:rPr>
                            <m:nor/>
                          </m:rPr>
                          <a:rPr lang="fr-FR" b="0" i="0" smtClean="0"/>
                          <m:t>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5688" y="5099251"/>
                  <a:ext cx="4010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/>
            <p:cNvSpPr/>
            <p:nvPr/>
          </p:nvSpPr>
          <p:spPr>
            <a:xfrm>
              <a:off x="1956500" y="4058255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i</a:t>
              </a:r>
              <a:endParaRPr lang="fr-FR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1834" y="472514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p</a:t>
              </a:r>
              <a:r>
                <a:rPr lang="en-US" i="1" baseline="-25000" dirty="0" err="1"/>
                <a:t>j</a:t>
              </a:r>
              <a:endParaRPr lang="fr-FR" baseline="-25000" dirty="0"/>
            </a:p>
          </p:txBody>
        </p:sp>
        <p:cxnSp>
          <p:nvCxnSpPr>
            <p:cNvPr id="1024" name="Connecteur droit avec flèche 1023"/>
            <p:cNvCxnSpPr/>
            <p:nvPr/>
          </p:nvCxnSpPr>
          <p:spPr>
            <a:xfrm flipV="1">
              <a:off x="2303748" y="5189440"/>
              <a:ext cx="965380" cy="585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>
              <a:endCxn id="81" idx="4"/>
            </p:cNvCxnSpPr>
            <p:nvPr/>
          </p:nvCxnSpPr>
          <p:spPr>
            <a:xfrm flipV="1">
              <a:off x="2249742" y="4466677"/>
              <a:ext cx="29276" cy="7465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/>
            <p:cNvSpPr/>
            <p:nvPr/>
          </p:nvSpPr>
          <p:spPr>
            <a:xfrm>
              <a:off x="2195736" y="5159875"/>
              <a:ext cx="108012" cy="141333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sof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028" name="Arc 1027"/>
            <p:cNvSpPr/>
            <p:nvPr/>
          </p:nvSpPr>
          <p:spPr>
            <a:xfrm>
              <a:off x="1955329" y="4888209"/>
              <a:ext cx="696584" cy="639537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2473858" y="4720153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θ</a:t>
              </a:r>
              <a:r>
                <a:rPr lang="en-US" i="1" baseline="-25000" dirty="0" err="1"/>
                <a:t>ij</a:t>
              </a:r>
              <a:endParaRPr lang="fr-FR" dirty="0"/>
            </a:p>
          </p:txBody>
        </p:sp>
        <p:cxnSp>
          <p:nvCxnSpPr>
            <p:cNvPr id="1031" name="Connecteur droit 1030"/>
            <p:cNvCxnSpPr>
              <a:stCxn id="81" idx="5"/>
              <a:endCxn id="70" idx="1"/>
            </p:cNvCxnSpPr>
            <p:nvPr/>
          </p:nvCxnSpPr>
          <p:spPr>
            <a:xfrm>
              <a:off x="2317206" y="4445979"/>
              <a:ext cx="967740" cy="692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1033"/>
            <p:cNvSpPr/>
            <p:nvPr/>
          </p:nvSpPr>
          <p:spPr>
            <a:xfrm>
              <a:off x="2546251" y="440311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d</a:t>
              </a:r>
              <a:r>
                <a:rPr lang="en-US" i="1" baseline="-25000" dirty="0" err="1"/>
                <a:t>ij</a:t>
              </a:r>
              <a:endParaRPr lang="fr-FR" dirty="0"/>
            </a:p>
          </p:txBody>
        </p:sp>
      </p:grpSp>
      <p:sp>
        <p:nvSpPr>
          <p:cNvPr id="109" name="Flèche droite 108"/>
          <p:cNvSpPr/>
          <p:nvPr/>
        </p:nvSpPr>
        <p:spPr>
          <a:xfrm>
            <a:off x="2555776" y="5381321"/>
            <a:ext cx="576064" cy="2799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41" name="Groupe 1040"/>
          <p:cNvGrpSpPr/>
          <p:nvPr/>
        </p:nvGrpSpPr>
        <p:grpSpPr>
          <a:xfrm>
            <a:off x="3179354" y="4221088"/>
            <a:ext cx="961117" cy="2169532"/>
            <a:chOff x="4252746" y="4221088"/>
            <a:chExt cx="961117" cy="2169532"/>
          </a:xfrm>
        </p:grpSpPr>
        <p:pic>
          <p:nvPicPr>
            <p:cNvPr id="103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21088"/>
              <a:ext cx="641863" cy="184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9" name="Rectangle 1038"/>
            <p:cNvSpPr/>
            <p:nvPr/>
          </p:nvSpPr>
          <p:spPr>
            <a:xfrm>
              <a:off x="4252746" y="4956259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d</a:t>
              </a:r>
              <a:endParaRPr lang="fr-FR" dirty="0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4760194" y="6021288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θ</a:t>
              </a:r>
              <a:endParaRPr lang="fr-FR" dirty="0"/>
            </a:p>
          </p:txBody>
        </p:sp>
      </p:grpSp>
      <p:pic>
        <p:nvPicPr>
          <p:cNvPr id="104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28" y="4105814"/>
            <a:ext cx="1512168" cy="21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Flèche droite 124"/>
          <p:cNvSpPr/>
          <p:nvPr/>
        </p:nvSpPr>
        <p:spPr>
          <a:xfrm>
            <a:off x="6610325" y="5373216"/>
            <a:ext cx="576064" cy="2799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45" name="Groupe 1044"/>
          <p:cNvGrpSpPr/>
          <p:nvPr/>
        </p:nvGrpSpPr>
        <p:grpSpPr>
          <a:xfrm>
            <a:off x="7219188" y="4221087"/>
            <a:ext cx="965788" cy="2169533"/>
            <a:chOff x="6990588" y="4221087"/>
            <a:chExt cx="965788" cy="2169533"/>
          </a:xfrm>
        </p:grpSpPr>
        <p:pic>
          <p:nvPicPr>
            <p:cNvPr id="1044" name="Picture 6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11" y="4221087"/>
              <a:ext cx="622965" cy="184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Rectangle 125"/>
            <p:cNvSpPr/>
            <p:nvPr/>
          </p:nvSpPr>
          <p:spPr>
            <a:xfrm>
              <a:off x="6990588" y="4941168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d</a:t>
              </a:r>
              <a:endParaRPr lang="fr-FR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501056" y="6021288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θ</a:t>
              </a:r>
              <a:endParaRPr lang="fr-FR" dirty="0"/>
            </a:p>
          </p:txBody>
        </p:sp>
      </p:grpSp>
      <p:cxnSp>
        <p:nvCxnSpPr>
          <p:cNvPr id="129" name="Connecteur droit avec flèche 128"/>
          <p:cNvCxnSpPr/>
          <p:nvPr/>
        </p:nvCxnSpPr>
        <p:spPr>
          <a:xfrm flipV="1">
            <a:off x="5553021" y="4719260"/>
            <a:ext cx="536695" cy="702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 flipH="1" flipV="1">
            <a:off x="5364089" y="4507474"/>
            <a:ext cx="188932" cy="9141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 rot="20273529">
            <a:off x="5146392" y="4939908"/>
            <a:ext cx="694850" cy="509519"/>
          </a:xfrm>
          <a:prstGeom prst="arc">
            <a:avLst>
              <a:gd name="adj1" fmla="val 16890347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131"/>
          <p:cNvCxnSpPr/>
          <p:nvPr/>
        </p:nvCxnSpPr>
        <p:spPr>
          <a:xfrm>
            <a:off x="5364088" y="4534593"/>
            <a:ext cx="725628" cy="18466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HOD Descriptors from Six 3D Sketches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5284"/>
            <a:ext cx="1008962" cy="197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73" y="1603276"/>
            <a:ext cx="93610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9" y="3916288"/>
            <a:ext cx="840277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54" y="3935337"/>
            <a:ext cx="9361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47" y="1556792"/>
            <a:ext cx="987130" cy="22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627240"/>
            <a:ext cx="9361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79" y="3958580"/>
            <a:ext cx="1007685" cy="19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87" y="3933056"/>
            <a:ext cx="936103" cy="209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1479"/>
            <a:ext cx="1296144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39045"/>
            <a:ext cx="936104" cy="20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3" y="3761914"/>
            <a:ext cx="1349449" cy="22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4" y="3914006"/>
            <a:ext cx="9356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602128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Chairs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6021521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Scissors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08304" y="602128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Houses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12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685800" y="1295280"/>
            <a:ext cx="8137080" cy="17283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300" dirty="0">
                <a:solidFill>
                  <a:srgbClr val="7B9899"/>
                </a:solidFill>
                <a:latin typeface="Georgia"/>
              </a:rPr>
              <a:t>3D Sketch-Based 3D Model Retrieval with CNN-SBR System </a:t>
            </a:r>
            <a:endParaRPr dirty="0"/>
          </a:p>
        </p:txBody>
      </p:sp>
      <p:sp>
        <p:nvSpPr>
          <p:cNvPr id="584" name="TextShape 2"/>
          <p:cNvSpPr txBox="1"/>
          <p:nvPr/>
        </p:nvSpPr>
        <p:spPr>
          <a:xfrm>
            <a:off x="755640" y="3322800"/>
            <a:ext cx="7632360" cy="20872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Yuxiang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 Ye</a:t>
            </a:r>
            <a:r>
              <a:rPr lang="en-US" altLang="ja-JP" sz="2400" baseline="30000" dirty="0"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Yijuan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 Lu</a:t>
            </a:r>
            <a:r>
              <a:rPr lang="en-US" altLang="ja-JP" sz="2400" baseline="30000" dirty="0"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en-US" altLang="ja-JP" sz="2800" dirty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Georgia"/>
                <a:ea typeface="ＭＳ Ｐゴシック"/>
              </a:rPr>
              <a:t>Bo Li</a:t>
            </a:r>
            <a:r>
              <a:rPr lang="en-US" altLang="ja-JP" sz="2400" baseline="30000" dirty="0">
                <a:ea typeface="ＭＳ Ｐゴシック" pitchFamily="34" charset="-128"/>
                <a:cs typeface="Times New Roman" pitchFamily="18" charset="0"/>
              </a:rPr>
              <a:t>2</a:t>
            </a:r>
            <a:endParaRPr lang="en-US" sz="2400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baseline="30000" dirty="0">
                <a:solidFill>
                  <a:srgbClr val="000000"/>
                </a:solidFill>
                <a:latin typeface="Georgia"/>
                <a:ea typeface="宋体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Georgia"/>
                <a:ea typeface="宋体"/>
              </a:rPr>
              <a:t>Texas State University, USA</a:t>
            </a:r>
          </a:p>
          <a:p>
            <a:pPr algn="ctr">
              <a:lnSpc>
                <a:spcPct val="100000"/>
              </a:lnSpc>
            </a:pPr>
            <a:r>
              <a:rPr lang="en-US" sz="2400" baseline="30000" dirty="0">
                <a:solidFill>
                  <a:srgbClr val="000000"/>
                </a:solidFill>
                <a:latin typeface="Georgia"/>
                <a:ea typeface="宋体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Georgia"/>
                <a:ea typeface="宋体"/>
              </a:rPr>
              <a:t>University of Central Missouri, USA</a:t>
            </a:r>
            <a:endParaRPr dirty="0"/>
          </a:p>
        </p:txBody>
      </p:sp>
      <p:pic>
        <p:nvPicPr>
          <p:cNvPr id="58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5029807"/>
            <a:ext cx="2742840" cy="89244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998992"/>
            <a:ext cx="2119313" cy="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8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Picture 586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467600" cy="2831520"/>
          </a:xfrm>
          <a:prstGeom prst="rect">
            <a:avLst/>
          </a:prstGeom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dirty="0"/>
              <a:t>CNN-SBR Architecture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694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457200" y="1447920"/>
            <a:ext cx="8229240" cy="5029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273050" lvl="1" indent="-27305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latin typeface="+mn-lt"/>
                <a:ea typeface="+mn-ea"/>
              </a:rPr>
              <a:t>CNN-SBR applies Sketch-A-Net as core CNN model and pre-train the model using TU Berlin dataset. Use this pre-training technique improves the retrieval performance</a:t>
            </a:r>
          </a:p>
          <a:p>
            <a:pPr marL="273050" lvl="1" indent="-27305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latin typeface="+mn-lt"/>
                <a:ea typeface="+mn-ea"/>
              </a:rPr>
              <a:t>CNN-SBR performs data augmentation on 2D sketch views of 3D sketch, which significantly enlarges the data size and alleviates over-fitting</a:t>
            </a:r>
          </a:p>
          <a:p>
            <a:pPr marL="273050" lvl="1" indent="-27305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latin typeface="+mn-lt"/>
                <a:ea typeface="+mn-ea"/>
              </a:rPr>
              <a:t>Employ semi-mature CNN model after pre-training, which gives initial well-learned weights but still keep the model flexible for the following fine-tuning</a:t>
            </a:r>
          </a:p>
        </p:txBody>
      </p:sp>
      <p:sp>
        <p:nvSpPr>
          <p:cNvPr id="589" name="TextShape 2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altLang="zh-CN" sz="3600" dirty="0">
                <a:solidFill>
                  <a:srgbClr val="7B9899"/>
                </a:solidFill>
                <a:latin typeface="Georgia"/>
              </a:rPr>
              <a:t>CNN-SBR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8087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685800" y="786240"/>
            <a:ext cx="8137080" cy="17283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zh-CN" altLang="en-US" sz="3600" dirty="0"/>
              <a:t> </a:t>
            </a:r>
            <a:r>
              <a:rPr lang="en-US" sz="3300" dirty="0">
                <a:solidFill>
                  <a:srgbClr val="7B9899"/>
                </a:solidFill>
                <a:latin typeface="Georgia"/>
              </a:rPr>
              <a:t>3D Sketch-Based 3D Model Retrieval with </a:t>
            </a:r>
            <a:r>
              <a:rPr lang="zh-CN" altLang="en-US" sz="3300" dirty="0">
                <a:solidFill>
                  <a:srgbClr val="7B9899"/>
                </a:solidFill>
                <a:latin typeface="Georgia"/>
              </a:rPr>
              <a:t>CNN-Maxout-Siamese </a:t>
            </a:r>
            <a:endParaRPr dirty="0"/>
          </a:p>
        </p:txBody>
      </p:sp>
      <p:sp>
        <p:nvSpPr>
          <p:cNvPr id="584" name="TextShape 2"/>
          <p:cNvSpPr txBox="1"/>
          <p:nvPr/>
        </p:nvSpPr>
        <p:spPr>
          <a:xfrm>
            <a:off x="755640" y="2971800"/>
            <a:ext cx="7632360" cy="20872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2700" dirty="0">
                <a:solidFill>
                  <a:srgbClr val="000000"/>
                </a:solidFill>
                <a:latin typeface="Georgia"/>
                <a:ea typeface="ＭＳ Ｐゴシック"/>
                <a:sym typeface="Arial" panose="020B0604020202020204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Huanpu Yin, </a:t>
            </a:r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Shuilong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, Dong, Peng Liu, </a:t>
            </a:r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Ziyu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Xue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, and </a:t>
            </a:r>
            <a:r>
              <a:rPr lang="en-US" sz="2700" dirty="0" err="1">
                <a:solidFill>
                  <a:srgbClr val="000000"/>
                </a:solidFill>
                <a:latin typeface="Georgia"/>
                <a:ea typeface="ＭＳ Ｐゴシック"/>
              </a:rPr>
              <a:t>Haisheng</a:t>
            </a:r>
            <a:r>
              <a:rPr lang="en-US" sz="2700" dirty="0">
                <a:solidFill>
                  <a:srgbClr val="000000"/>
                </a:solidFill>
                <a:latin typeface="Georgia"/>
                <a:ea typeface="ＭＳ Ｐゴシック"/>
              </a:rPr>
              <a:t> Li</a:t>
            </a:r>
            <a:endParaRPr lang="zh-CN" altLang="en-US" sz="2700" dirty="0">
              <a:solidFill>
                <a:srgbClr val="000000"/>
              </a:solidFill>
              <a:latin typeface="Georgia"/>
              <a:ea typeface="ＭＳ Ｐゴシック"/>
            </a:endParaRPr>
          </a:p>
          <a:p>
            <a:pPr algn="ctr">
              <a:lnSpc>
                <a:spcPct val="100000"/>
              </a:lnSpc>
            </a:pPr>
            <a:endParaRPr sz="2400" dirty="0">
              <a:solidFill>
                <a:srgbClr val="000000"/>
              </a:solidFill>
              <a:latin typeface="Georgia"/>
              <a:ea typeface="宋体"/>
            </a:endParaRP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eorgia"/>
                <a:ea typeface="宋体"/>
              </a:rPr>
              <a:t>Beijing Technology and Business University, China</a:t>
            </a:r>
            <a:endParaRPr sz="2400" dirty="0">
              <a:solidFill>
                <a:srgbClr val="000000"/>
              </a:solidFill>
              <a:latin typeface="Georgia"/>
              <a:ea typeface="宋体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53000"/>
            <a:ext cx="1423314" cy="1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1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7B9899"/>
                </a:solidFill>
                <a:cs typeface="Times New Roman" pitchFamily="18" charset="0"/>
              </a:rPr>
              <a:t>Outline</a:t>
            </a:r>
            <a:endParaRPr lang="en-US" altLang="zh-CN" dirty="0">
              <a:solidFill>
                <a:srgbClr val="7B9899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37575" cy="51054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Times New Roman" pitchFamily="18" charset="0"/>
                <a:hlinkClick r:id="rId3" action="ppaction://hlinksldjump"/>
              </a:rPr>
              <a:t>Introduction</a:t>
            </a:r>
            <a:r>
              <a:rPr lang="tr-TR" altLang="zh-CN" sz="2800" dirty="0"/>
              <a:t> </a:t>
            </a:r>
            <a:endParaRPr lang="en-US" altLang="zh-CN" sz="2800" dirty="0"/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/>
              <a:t>Methods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>
                <a:ea typeface="宋体" charset="-122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2522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8026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1680" y="4149725"/>
            <a:ext cx="861371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 dirty="0">
                <a:latin typeface="+mn-lt"/>
                <a:ea typeface="+mn-ea"/>
              </a:rPr>
              <a:t>Comparison of different line rendering technology: </a:t>
            </a:r>
            <a:r>
              <a:rPr lang="en-US" altLang="zh-CN" sz="2400" dirty="0">
                <a:latin typeface="+mn-lt"/>
                <a:ea typeface="+mn-ea"/>
              </a:rPr>
              <a:t>silhouette</a:t>
            </a:r>
            <a:r>
              <a:rPr lang="zh-CN" altLang="en-US" sz="2400" dirty="0">
                <a:latin typeface="+mn-lt"/>
                <a:ea typeface="+mn-ea"/>
              </a:rPr>
              <a:t> (a), Canny line (b) and contour line (c), </a:t>
            </a:r>
            <a:r>
              <a:rPr lang="en-US" altLang="zh-CN" sz="2400" dirty="0">
                <a:latin typeface="+mn-lt"/>
                <a:ea typeface="+mn-ea"/>
              </a:rPr>
              <a:t>suggestive</a:t>
            </a:r>
            <a:r>
              <a:rPr lang="zh-CN" altLang="en-US" sz="2400" dirty="0">
                <a:latin typeface="+mn-lt"/>
                <a:ea typeface="+mn-ea"/>
              </a:rPr>
              <a:t> contour (d) </a:t>
            </a:r>
          </a:p>
          <a:p>
            <a:pPr marL="2730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400" dirty="0">
                <a:latin typeface="+mn-lt"/>
                <a:ea typeface="+mn-ea"/>
              </a:rPr>
              <a:t>Two random sample views are chosen if their in-between angles are larger than 45◦ to characterize a 3D model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661150" y="2060575"/>
            <a:ext cx="2087563" cy="1944688"/>
          </a:xfrm>
          <a:prstGeom prst="flowChartProcess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1812" y="1833432"/>
            <a:ext cx="8534400" cy="758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altLang="zh-CN" dirty="0">
              <a:ea typeface="宋体" charset="-122"/>
              <a:cs typeface="Times New Roman" pitchFamily="18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altLang="zh-CN" sz="3200" dirty="0">
                <a:solidFill>
                  <a:srgbClr val="7B9899"/>
                </a:solidFill>
                <a:latin typeface="Times New Roman"/>
              </a:rPr>
              <a:t>View Definition and Line Rendering Approach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352479050"/>
      </p:ext>
    </p:extLst>
  </p:cSld>
  <p:clrMapOvr>
    <a:masterClrMapping/>
  </p:clrMapOvr>
  <p:transition advTm="41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1663" y="1417638"/>
            <a:ext cx="8229600" cy="4754562"/>
          </a:xfrm>
        </p:spPr>
        <p:txBody>
          <a:bodyPr/>
          <a:lstStyle/>
          <a:p>
            <a:r>
              <a:rPr lang="zh-CN" altLang="en-US" sz="2000" dirty="0">
                <a:sym typeface="Arial" panose="020B0604020202020204" pitchFamily="34" charset="0"/>
              </a:rPr>
              <a:t>Maxout is a regularized trick of depth network, </a:t>
            </a:r>
            <a:r>
              <a:rPr lang="en-US" altLang="zh-CN" sz="2000" dirty="0">
                <a:sym typeface="Arial" panose="020B0604020202020204" pitchFamily="34" charset="0"/>
              </a:rPr>
              <a:t>which can </a:t>
            </a:r>
            <a:r>
              <a:rPr lang="zh-CN" altLang="en-US" sz="2000" dirty="0">
                <a:sym typeface="Arial" panose="020B0604020202020204" pitchFamily="34" charset="0"/>
              </a:rPr>
              <a:t>prevent network over-fitting</a:t>
            </a:r>
          </a:p>
          <a:p>
            <a:r>
              <a:rPr lang="en-US" altLang="zh-CN" sz="2000" dirty="0">
                <a:sym typeface="Arial" panose="020B0604020202020204" pitchFamily="34" charset="0"/>
              </a:rPr>
              <a:t>Activation function: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  <p:graphicFrame>
        <p:nvGraphicFramePr>
          <p:cNvPr id="5123" name="Object 4"/>
          <p:cNvGraphicFramePr>
            <a:graphicFrameLocks/>
          </p:cNvGraphicFramePr>
          <p:nvPr>
            <p:extLst/>
          </p:nvPr>
        </p:nvGraphicFramePr>
        <p:xfrm>
          <a:off x="6084888" y="2266950"/>
          <a:ext cx="1892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2581560" imgH="2210040" progId="Visio.Drawing.11">
                  <p:embed/>
                </p:oleObj>
              </mc:Choice>
              <mc:Fallback>
                <p:oleObj r:id="rId4" imgW="2581560" imgH="2210040" progId="Visio.Drawing.11">
                  <p:embed/>
                  <p:pic>
                    <p:nvPicPr>
                      <p:cNvPr id="512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266950"/>
                        <a:ext cx="18923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5726668"/>
            <a:ext cx="8460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Maxout Networks</a:t>
            </a:r>
            <a:r>
              <a:rPr lang="zh-CN" altLang="en-US" dirty="0">
                <a:latin typeface="+mn-lt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Goodfellow I J, Warde-Farley D, Mirza M, et al. ICML, 2013</a:t>
            </a:r>
            <a:endParaRPr lang="zh-CN" altLang="en-US" dirty="0">
              <a:latin typeface="+mn-lt"/>
            </a:endParaRPr>
          </a:p>
        </p:txBody>
      </p:sp>
      <p:sp>
        <p:nvSpPr>
          <p:cNvPr id="13318" name="箭头 302"/>
          <p:cNvSpPr>
            <a:spLocks noChangeShapeType="1"/>
          </p:cNvSpPr>
          <p:nvPr/>
        </p:nvSpPr>
        <p:spPr bwMode="auto">
          <a:xfrm flipH="1">
            <a:off x="4872038" y="3313113"/>
            <a:ext cx="1223962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126" name="对象 13318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3352800" y="2133600"/>
          <a:ext cx="15779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6" imgW="919058" imgH="293663" progId="Equation.3">
                  <p:embed/>
                </p:oleObj>
              </mc:Choice>
              <mc:Fallback>
                <p:oleObj r:id="rId6" imgW="919058" imgH="293663" progId="Equation.3">
                  <p:embed/>
                  <p:pic>
                    <p:nvPicPr>
                      <p:cNvPr id="5126" name="对象 13318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5779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/>
          </p:cNvGraphicFramePr>
          <p:nvPr>
            <p:extLst/>
          </p:nvPr>
        </p:nvGraphicFramePr>
        <p:xfrm>
          <a:off x="901700" y="3228975"/>
          <a:ext cx="38877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8" imgW="2904480" imgH="2062440" progId="Visio.Drawing.11">
                  <p:embed/>
                </p:oleObj>
              </mc:Choice>
              <mc:Fallback>
                <p:oleObj r:id="rId8" imgW="2904480" imgH="2062440" progId="Visio.Drawing.11">
                  <p:embed/>
                  <p:pic>
                    <p:nvPicPr>
                      <p:cNvPr id="1332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228975"/>
                        <a:ext cx="38877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对象 1332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8313" y="3573463"/>
          <a:ext cx="2873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10" imgW="130628" imgH="143956" progId="Equation.3">
                  <p:embed/>
                </p:oleObj>
              </mc:Choice>
              <mc:Fallback>
                <p:oleObj r:id="rId10" imgW="130628" imgH="143956" progId="Equation.3">
                  <p:embed/>
                  <p:pic>
                    <p:nvPicPr>
                      <p:cNvPr id="13321" name="对象 13320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73463"/>
                        <a:ext cx="28733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对象 13321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1371600" y="2743200"/>
          <a:ext cx="1531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12" imgW="982718" imgH="255322" progId="Equation.3">
                  <p:embed/>
                </p:oleObj>
              </mc:Choice>
              <mc:Fallback>
                <p:oleObj r:id="rId12" imgW="982718" imgH="255322" progId="Equation.3">
                  <p:embed/>
                  <p:pic>
                    <p:nvPicPr>
                      <p:cNvPr id="13322" name="对象 13321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15319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对象 13322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3756025" y="4343400"/>
          <a:ext cx="15779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14" imgW="919058" imgH="293663" progId="Equation.3">
                  <p:embed/>
                </p:oleObj>
              </mc:Choice>
              <mc:Fallback>
                <p:oleObj r:id="rId14" imgW="919058" imgH="293663" progId="Equation.3">
                  <p:embed/>
                  <p:pic>
                    <p:nvPicPr>
                      <p:cNvPr id="13323" name="对象 1332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343400"/>
                        <a:ext cx="15779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对象 13323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5791200" y="4575175"/>
          <a:ext cx="2703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15" imgW="1727917" imgH="241612" progId="Equation.3">
                  <p:embed/>
                </p:oleObj>
              </mc:Choice>
              <mc:Fallback>
                <p:oleObj r:id="rId15" imgW="1727917" imgH="241612" progId="Equation.3">
                  <p:embed/>
                  <p:pic>
                    <p:nvPicPr>
                      <p:cNvPr id="5131" name="对象 1332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5175"/>
                        <a:ext cx="2703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对象 133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51500" y="2492375"/>
          <a:ext cx="2873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17" imgW="130628" imgH="143956" progId="Equation.3">
                  <p:embed/>
                </p:oleObj>
              </mc:Choice>
              <mc:Fallback>
                <p:oleObj r:id="rId17" imgW="130628" imgH="143956" progId="Equation.3">
                  <p:embed/>
                  <p:pic>
                    <p:nvPicPr>
                      <p:cNvPr id="5132" name="对象 13324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492375"/>
                        <a:ext cx="2873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对象 13325">
            <a:hlinkClick r:id="" action="ppaction://ole?verb=1"/>
          </p:cNvPr>
          <p:cNvGraphicFramePr>
            <a:graphicFrameLocks noChangeAspect="1"/>
          </p:cNvGraphicFramePr>
          <p:nvPr>
            <p:extLst/>
          </p:nvPr>
        </p:nvGraphicFramePr>
        <p:xfrm>
          <a:off x="6802437" y="1887537"/>
          <a:ext cx="2841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18" imgW="128859" imgH="180349" progId="Equation.3">
                  <p:embed/>
                </p:oleObj>
              </mc:Choice>
              <mc:Fallback>
                <p:oleObj r:id="rId18" imgW="128859" imgH="180349" progId="Equation.3">
                  <p:embed/>
                  <p:pic>
                    <p:nvPicPr>
                      <p:cNvPr id="5133" name="对象 13325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1887537"/>
                        <a:ext cx="28416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17500" y="244645"/>
            <a:ext cx="8534400" cy="758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zh-CN" sz="3200" dirty="0" err="1">
                <a:latin typeface="Times New Roman"/>
                <a:ea typeface="宋体" charset="-122"/>
                <a:cs typeface="+mn-cs"/>
              </a:rPr>
              <a:t>Maxout</a:t>
            </a:r>
            <a:endParaRPr lang="en-US" altLang="zh-CN" sz="3200" dirty="0">
              <a:latin typeface="Times New Roman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57359"/>
      </p:ext>
    </p:extLst>
  </p:cSld>
  <p:clrMapOvr>
    <a:masterClrMapping/>
  </p:clrMapOvr>
  <p:transition advTm="6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9888" y="188913"/>
            <a:ext cx="6778625" cy="777875"/>
          </a:xfrm>
        </p:spPr>
        <p:txBody>
          <a:bodyPr/>
          <a:lstStyle/>
          <a:p>
            <a:r>
              <a:rPr lang="en-US" altLang="zh-CN" sz="3200" dirty="0">
                <a:latin typeface="Times New Roman"/>
                <a:ea typeface="宋体" charset="-122"/>
                <a:cs typeface="+mn-cs"/>
                <a:sym typeface="Arial" panose="020B0604020202020204" pitchFamily="34" charset="0"/>
              </a:rPr>
              <a:t>Learn Feature Representations</a:t>
            </a:r>
          </a:p>
        </p:txBody>
      </p:sp>
      <p:graphicFrame>
        <p:nvGraphicFramePr>
          <p:cNvPr id="7170" name="对象 1126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919058" imgH="216981" progId="Equation.3">
                  <p:embed/>
                </p:oleObj>
              </mc:Choice>
              <mc:Fallback>
                <p:oleObj r:id="rId4" imgW="919058" imgH="216981" progId="Equation.3">
                  <p:embed/>
                  <p:pic>
                    <p:nvPicPr>
                      <p:cNvPr id="7170" name="对象 11266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/>
          </p:cNvGraphicFramePr>
          <p:nvPr>
            <p:extLst/>
          </p:nvPr>
        </p:nvGraphicFramePr>
        <p:xfrm>
          <a:off x="457201" y="1981200"/>
          <a:ext cx="8229599" cy="297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6" imgW="5425157" imgH="1731917" progId="Visio.Drawing.11">
                  <p:embed/>
                </p:oleObj>
              </mc:Choice>
              <mc:Fallback>
                <p:oleObj r:id="rId6" imgW="5425157" imgH="1731917" progId="Visio.Drawing.11">
                  <p:embed/>
                  <p:pic>
                    <p:nvPicPr>
                      <p:cNvPr id="717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268"/>
                      <a:stretch>
                        <a:fillRect/>
                      </a:stretch>
                    </p:blipFill>
                    <p:spPr bwMode="auto">
                      <a:xfrm>
                        <a:off x="457201" y="1981200"/>
                        <a:ext cx="8229599" cy="2971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文本框 1"/>
          <p:cNvSpPr txBox="1">
            <a:spLocks noChangeArrowheads="1"/>
          </p:cNvSpPr>
          <p:nvPr/>
        </p:nvSpPr>
        <p:spPr bwMode="auto">
          <a:xfrm>
            <a:off x="2030413" y="5229225"/>
            <a:ext cx="5360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n-lt"/>
              </a:rPr>
              <a:t>The sub-net architecture of Siamese network</a:t>
            </a:r>
          </a:p>
        </p:txBody>
      </p:sp>
    </p:spTree>
    <p:extLst>
      <p:ext uri="{BB962C8B-B14F-4D97-AF65-F5344CB8AC3E}">
        <p14:creationId xmlns:p14="http://schemas.microsoft.com/office/powerpoint/2010/main" val="3243957289"/>
      </p:ext>
    </p:extLst>
  </p:cSld>
  <p:clrMapOvr>
    <a:masterClrMapping/>
  </p:clrMapOvr>
  <p:transition advTm="4306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000" dirty="0">
                <a:latin typeface="Times New Roman"/>
                <a:ea typeface="宋体" charset="-122"/>
                <a:cs typeface="+mn-cs"/>
                <a:sym typeface="Arial" panose="020B0604020202020204" pitchFamily="34" charset="0"/>
              </a:rPr>
              <a:t>Cross-Domain Matching and Similarity Computation 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CN" altLang="en-US" dirty="0"/>
              <a:t> </a:t>
            </a:r>
            <a:r>
              <a:rPr lang="zh-CN" altLang="en-US" dirty="0">
                <a:latin typeface="SimSun" panose="02010600030101010101" pitchFamily="2" charset="-122"/>
              </a:rPr>
              <a:t> </a:t>
            </a:r>
            <a:endParaRPr lang="zh-CN" altLang="en-US" sz="2800" dirty="0">
              <a:sym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5" name="对象 1229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58400"/>
              </p:ext>
            </p:extLst>
          </p:nvPr>
        </p:nvGraphicFramePr>
        <p:xfrm>
          <a:off x="2639246" y="2705100"/>
          <a:ext cx="46132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2223472" imgH="368742" progId="Equation.3">
                  <p:embed/>
                </p:oleObj>
              </mc:Choice>
              <mc:Fallback>
                <p:oleObj r:id="rId4" imgW="2223472" imgH="368742" progId="Equation.3">
                  <p:embed/>
                  <p:pic>
                    <p:nvPicPr>
                      <p:cNvPr id="8195" name="对象 12291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46" y="2705100"/>
                        <a:ext cx="46132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1229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6" imgW="919058" imgH="216981" progId="Equation.3">
                  <p:embed/>
                </p:oleObj>
              </mc:Choice>
              <mc:Fallback>
                <p:oleObj r:id="rId6" imgW="919058" imgH="216981" progId="Equation.3">
                  <p:embed/>
                  <p:pic>
                    <p:nvPicPr>
                      <p:cNvPr id="8196" name="对象 1229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对象 1229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00113" y="2060575"/>
          <a:ext cx="7240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8" imgW="3340397" imgH="215957" progId="Equation.3">
                  <p:embed/>
                </p:oleObj>
              </mc:Choice>
              <mc:Fallback>
                <p:oleObj r:id="rId8" imgW="3340397" imgH="215957" progId="Equation.3">
                  <p:embed/>
                  <p:pic>
                    <p:nvPicPr>
                      <p:cNvPr id="8197" name="对象 1229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72405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2"/>
          <p:cNvSpPr txBox="1">
            <a:spLocks noChangeArrowheads="1"/>
          </p:cNvSpPr>
          <p:nvPr/>
        </p:nvSpPr>
        <p:spPr bwMode="auto">
          <a:xfrm>
            <a:off x="612775" y="4005263"/>
            <a:ext cx="7477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+mn-lt"/>
                <a:sym typeface="SimSun" panose="02010600030101010101" pitchFamily="2" charset="-122"/>
              </a:rPr>
              <a:t>Similarity distances between models and sketches are briefly computed by Euclidean distance</a:t>
            </a:r>
            <a:endParaRPr lang="en-US" altLang="zh-CN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962" y="3028890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Loss function: </a:t>
            </a:r>
          </a:p>
        </p:txBody>
      </p:sp>
    </p:spTree>
    <p:extLst>
      <p:ext uri="{BB962C8B-B14F-4D97-AF65-F5344CB8AC3E}">
        <p14:creationId xmlns:p14="http://schemas.microsoft.com/office/powerpoint/2010/main" val="2506567750"/>
      </p:ext>
    </p:extLst>
  </p:cSld>
  <p:clrMapOvr>
    <a:masterClrMapping/>
  </p:clrMapOvr>
  <p:transition advTm="9862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7B9899"/>
                </a:solidFill>
                <a:cs typeface="Times New Roman" pitchFamily="18" charset="0"/>
              </a:rPr>
              <a:t>Outline</a:t>
            </a:r>
            <a:endParaRPr lang="en-US" altLang="zh-CN" dirty="0">
              <a:solidFill>
                <a:srgbClr val="7B9899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37575" cy="51054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Times New Roman" pitchFamily="18" charset="0"/>
              </a:rPr>
              <a:t>Introduction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/>
              <a:t>Methods</a:t>
            </a:r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>
                <a:ea typeface="宋体" charset="-122"/>
                <a:cs typeface="Times New Roman" pitchFamily="18" charset="0"/>
                <a:hlinkClick r:id="" action="ppaction://noaction"/>
              </a:rPr>
              <a:t>Evaluation</a:t>
            </a:r>
            <a:endParaRPr lang="en-US" altLang="zh-CN" sz="2800" dirty="0">
              <a:ea typeface="宋体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altLang="zh-CN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96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Results: Precision-Recall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3774" y="5715000"/>
            <a:ext cx="4358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Non-learning approaches </a:t>
            </a:r>
          </a:p>
          <a:p>
            <a:pPr algn="ctr"/>
            <a:r>
              <a:rPr lang="en-US" dirty="0"/>
              <a:t>(complete benchmark)</a:t>
            </a:r>
            <a:endParaRPr lang="en-US" altLang="zh-CN" dirty="0">
              <a:latin typeface="+mn-lt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5715000"/>
            <a:ext cx="435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Learning-based approaches </a:t>
            </a:r>
          </a:p>
          <a:p>
            <a:pPr algn="ctr"/>
            <a:r>
              <a:rPr lang="en-US" dirty="0"/>
              <a:t>(testing dataset)</a:t>
            </a:r>
            <a:endParaRPr lang="en-US" altLang="zh-CN" dirty="0">
              <a:latin typeface="+mn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7" y="1660439"/>
            <a:ext cx="4160881" cy="391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41" y="1676400"/>
            <a:ext cx="4077358" cy="39130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Results: Performance Metrics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795046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  <a:cs typeface="Times New Roman" pitchFamily="18" charset="0"/>
              </a:rPr>
              <a:t>Performance metrics comparison on the SHREC’16 3D Sketch Track Benchmark.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9" y="2286000"/>
            <a:ext cx="83123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9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Results: Performance Comparison</a:t>
            </a:r>
          </a:p>
        </p:txBody>
      </p:sp>
      <p:sp>
        <p:nvSpPr>
          <p:cNvPr id="195586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371600"/>
            <a:ext cx="8537575" cy="4873625"/>
          </a:xfrm>
        </p:spPr>
        <p:txBody>
          <a:bodyPr/>
          <a:lstStyle/>
          <a:p>
            <a:r>
              <a:rPr lang="en-US" sz="2400" b="1" dirty="0">
                <a:cs typeface="Times New Roman" pitchFamily="18" charset="0"/>
              </a:rPr>
              <a:t> Overall Performance: Non</a:t>
            </a:r>
            <a:r>
              <a:rPr lang="en-US" sz="2400" b="1" dirty="0"/>
              <a:t>-learning based category 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Li’s CNN-Edge and CNN-Point perform the best, followed by </a:t>
            </a:r>
            <a:r>
              <a:rPr lang="en-US" sz="2000" dirty="0" err="1">
                <a:solidFill>
                  <a:schemeClr val="tx1"/>
                </a:solidFill>
              </a:rPr>
              <a:t>Tabia’s</a:t>
            </a:r>
            <a:r>
              <a:rPr lang="en-US" sz="2000" dirty="0">
                <a:solidFill>
                  <a:schemeClr val="tx1"/>
                </a:solidFill>
              </a:rPr>
              <a:t> HOD method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The overall performance of all non-learning based methods are close to each other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All three participating methods outperform the baseline method [1,2]</a:t>
            </a:r>
          </a:p>
          <a:p>
            <a:r>
              <a:rPr lang="en-US" sz="2400" b="1" dirty="0">
                <a:cs typeface="Times New Roman" pitchFamily="18" charset="0"/>
              </a:rPr>
              <a:t> Overall Performance: </a:t>
            </a:r>
            <a:r>
              <a:rPr lang="en-US" sz="2400" b="1" dirty="0"/>
              <a:t>learning based category </a:t>
            </a:r>
          </a:p>
          <a:p>
            <a:pPr lvl="1" eaLnBrk="1" hangingPunct="1"/>
            <a:r>
              <a:rPr lang="en-US" sz="2000" dirty="0" err="1">
                <a:solidFill>
                  <a:schemeClr val="tx1"/>
                </a:solidFill>
              </a:rPr>
              <a:t>Ye’s</a:t>
            </a:r>
            <a:r>
              <a:rPr lang="en-US" sz="2000" dirty="0">
                <a:solidFill>
                  <a:schemeClr val="tx1"/>
                </a:solidFill>
              </a:rPr>
              <a:t> CNN-SBR outperforms Yin’s CNN-</a:t>
            </a:r>
            <a:r>
              <a:rPr lang="en-US" sz="2000" dirty="0" err="1">
                <a:solidFill>
                  <a:schemeClr val="tx1"/>
                </a:solidFill>
              </a:rPr>
              <a:t>Maxout</a:t>
            </a:r>
            <a:r>
              <a:rPr lang="en-US" sz="2000" dirty="0">
                <a:solidFill>
                  <a:schemeClr val="tx1"/>
                </a:solidFill>
              </a:rPr>
              <a:t>-Siamese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More promising overall performance in learning based approaches</a:t>
            </a:r>
          </a:p>
          <a:p>
            <a:r>
              <a:rPr lang="en-US" sz="2400" b="1" dirty="0">
                <a:cs typeface="Times New Roman" pitchFamily="18" charset="0"/>
              </a:rPr>
              <a:t>Conclusions and Future directions</a:t>
            </a:r>
            <a:endParaRPr lang="en-US" sz="2400" b="1" dirty="0"/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Develop algorithm scalable to diverse queries: 2D/3D sketch/image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</a:rPr>
              <a:t>Adaptive feature learning approaches, i.e. deep learning</a:t>
            </a:r>
          </a:p>
        </p:txBody>
      </p:sp>
    </p:spTree>
    <p:extLst>
      <p:ext uri="{BB962C8B-B14F-4D97-AF65-F5344CB8AC3E}">
        <p14:creationId xmlns:p14="http://schemas.microsoft.com/office/powerpoint/2010/main" val="207851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Results: Method Classification</a:t>
            </a:r>
          </a:p>
        </p:txBody>
      </p:sp>
      <p:sp>
        <p:nvSpPr>
          <p:cNvPr id="195586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371600"/>
            <a:ext cx="8537575" cy="4876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>
                <a:cs typeface="Times New Roman" pitchFamily="18" charset="0"/>
              </a:rPr>
              <a:t>Classification of participating methods w.r.t techniques employed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Local versus global features: </a:t>
            </a:r>
            <a:r>
              <a:rPr lang="en-US" sz="2000" dirty="0">
                <a:solidFill>
                  <a:schemeClr val="tx1"/>
                </a:solidFill>
              </a:rPr>
              <a:t>Five participating groups utilized local features, the baseline [LLG15*15a] employs a global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feature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Deep learning: </a:t>
            </a:r>
            <a:r>
              <a:rPr lang="en-US" sz="2000" dirty="0">
                <a:solidFill>
                  <a:schemeClr val="tx1"/>
                </a:solidFill>
              </a:rPr>
              <a:t>Three groups (Li, Ye, Yin) employed deep learning for feature learning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Statistical local features: </a:t>
            </a:r>
            <a:r>
              <a:rPr lang="en-US" sz="2000" dirty="0">
                <a:solidFill>
                  <a:schemeClr val="tx1"/>
                </a:solidFill>
              </a:rPr>
              <a:t>Two groups (Fan and </a:t>
            </a:r>
            <a:r>
              <a:rPr lang="en-US" sz="2000" dirty="0" err="1">
                <a:solidFill>
                  <a:schemeClr val="tx1"/>
                </a:solidFill>
              </a:rPr>
              <a:t>Tebia</a:t>
            </a:r>
            <a:r>
              <a:rPr lang="en-US" sz="2000" dirty="0">
                <a:solidFill>
                  <a:schemeClr val="tx1"/>
                </a:solidFill>
              </a:rPr>
              <a:t>) extract a statistical distribution of local features to represent 3D sketch/model</a:t>
            </a:r>
          </a:p>
        </p:txBody>
      </p:sp>
    </p:spTree>
    <p:extLst>
      <p:ext uri="{BB962C8B-B14F-4D97-AF65-F5344CB8AC3E}">
        <p14:creationId xmlns:p14="http://schemas.microsoft.com/office/powerpoint/2010/main" val="1582717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WordArt 4"/>
          <p:cNvSpPr>
            <a:spLocks noChangeArrowheads="1" noChangeShapeType="1" noTextEdit="1"/>
          </p:cNvSpPr>
          <p:nvPr/>
        </p:nvSpPr>
        <p:spPr bwMode="auto">
          <a:xfrm>
            <a:off x="3200400" y="2362200"/>
            <a:ext cx="2905125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Thank you!</a:t>
            </a:r>
          </a:p>
          <a:p>
            <a:pPr algn="ctr"/>
            <a:endParaRPr lang="en-US" altLang="zh-C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kern="1200" dirty="0">
                <a:latin typeface="+mj-lt"/>
                <a:ea typeface="+mj-ea"/>
                <a:cs typeface="Times New Roman" pitchFamily="18" charset="0"/>
              </a:rPr>
              <a:t>Motivations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04238" cy="4876799"/>
          </a:xfrm>
        </p:spPr>
        <p:txBody>
          <a:bodyPr/>
          <a:lstStyle/>
          <a:p>
            <a:pPr marL="273050" lvl="1" eaLnBrk="1" hangingPunct="1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Motivations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2D sketch lacks the 3D shape information of the object it represents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Semantic gap between 2D sketch and 3D model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Using </a:t>
            </a:r>
            <a:r>
              <a:rPr lang="en-US" altLang="en-US" sz="2400" dirty="0">
                <a:solidFill>
                  <a:srgbClr val="C00000"/>
                </a:solidFill>
                <a:ea typeface="宋体" pitchFamily="2" charset="-122"/>
              </a:rPr>
              <a:t>3D sketches </a:t>
            </a: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for 3D model retrieval </a:t>
            </a:r>
          </a:p>
          <a:p>
            <a:pPr marL="273050" lvl="1" eaLnBrk="1" hangingPunct="1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3D Sketching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: an interface allowing users to draw 3D sketches conveniently (i.e., in the air)</a:t>
            </a:r>
          </a:p>
          <a:p>
            <a:pPr marL="804672" lvl="1" indent="-347472">
              <a:lnSpc>
                <a:spcPct val="8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Microsoft Kinect: 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Popular, low cost motion sensor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Depth sensor</a:t>
            </a:r>
          </a:p>
          <a:p>
            <a:pPr marL="1260475" lvl="2" indent="-346075"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ea typeface="宋体" panose="02010600030101010101" pitchFamily="2" charset="-122"/>
              </a:rPr>
              <a:t>Multi-array microphone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21" y="4572000"/>
            <a:ext cx="3383804" cy="1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en-US" kern="1200" dirty="0">
                <a:latin typeface="+mj-lt"/>
                <a:ea typeface="+mj-ea"/>
                <a:cs typeface="Times New Roman" pitchFamily="18" charset="0"/>
              </a:rPr>
              <a:t>3D Sketch-Based 3D Model Retrieval </a:t>
            </a:r>
            <a:endParaRPr lang="en-US" kern="120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34400" cy="3581399"/>
          </a:xfrm>
        </p:spPr>
        <p:txBody>
          <a:bodyPr/>
          <a:lstStyle/>
          <a:p>
            <a:pPr marL="273050" lvl="1" eaLnBrk="1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800" dirty="0">
                <a:solidFill>
                  <a:schemeClr val="tx1"/>
                </a:solidFill>
              </a:rPr>
              <a:t>Kinect-based 3D sketching system [1]: 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ea typeface="宋体" pitchFamily="2" charset="-122"/>
              </a:rPr>
              <a:t>Use hand to draw a 3D sketch in the air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Voice-activated Graphical User Interface (GUI)</a:t>
            </a:r>
            <a:endParaRPr lang="en-US" altLang="en-US" sz="2400" dirty="0">
              <a:solidFill>
                <a:schemeClr val="tx1"/>
              </a:solidFill>
              <a:ea typeface="宋体" pitchFamily="2" charset="-122"/>
            </a:endParaRPr>
          </a:p>
          <a:p>
            <a:pPr marL="273050" lvl="1" eaLnBrk="1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800" dirty="0">
                <a:solidFill>
                  <a:schemeClr val="tx1"/>
                </a:solidFill>
              </a:rPr>
              <a:t>Kinect300 3D Sketch Dataset Collection [1]:  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300 sketches, 30 classes, each class has 10 models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SHREC’13 Sketch Track Benchmark [2]: 1258 models, 90 classes </a:t>
            </a:r>
          </a:p>
          <a:p>
            <a:pPr marL="803275" lvl="1" indent="-346075">
              <a:lnSpc>
                <a:spcPct val="80000"/>
              </a:lnSpc>
              <a:spcAft>
                <a:spcPts val="5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宋体" pitchFamily="2" charset="-122"/>
              </a:rPr>
              <a:t>Organized this track to foster this challenging research area of 3D sketch-based 3D shape retrieval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625" y="5493603"/>
            <a:ext cx="8534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[1] Bo Li, </a:t>
            </a:r>
            <a:r>
              <a:rPr lang="en-US" sz="1600" dirty="0" err="1">
                <a:latin typeface="+mn-lt"/>
              </a:rPr>
              <a:t>Yijuan</a:t>
            </a:r>
            <a:r>
              <a:rPr lang="en-US" sz="1600" dirty="0">
                <a:latin typeface="+mn-lt"/>
              </a:rPr>
              <a:t> Lu and et al. 3D Sketch-Based 3D Model Retrieval.  ICMR, 555-558, 2015</a:t>
            </a:r>
          </a:p>
          <a:p>
            <a:pPr algn="just"/>
            <a:r>
              <a:rPr lang="en-US" sz="1600" dirty="0">
                <a:latin typeface="+mn-lt"/>
              </a:rPr>
              <a:t>[2] Bo Li, </a:t>
            </a:r>
            <a:r>
              <a:rPr lang="en-US" sz="1600" dirty="0" err="1">
                <a:latin typeface="+mn-lt"/>
              </a:rPr>
              <a:t>Yijuan</a:t>
            </a:r>
            <a:r>
              <a:rPr lang="en-US" sz="1600" dirty="0">
                <a:latin typeface="+mn-lt"/>
              </a:rPr>
              <a:t> Lu and et al.: SHREC’13 track: Large scale sketch-based 3D shape retrieval. In 3DOR (2013), </a:t>
            </a:r>
            <a:r>
              <a:rPr lang="fr-FR" sz="1600" dirty="0">
                <a:latin typeface="+mn-lt"/>
              </a:rPr>
              <a:t>pp. 89–96.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55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D0D466-363B-4F70-996C-5DC6F65BACB5}" type="slidenum">
              <a:rPr lang="en-US" altLang="zh-CN" sz="1200">
                <a:solidFill>
                  <a:srgbClr val="B5A788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>
              <a:solidFill>
                <a:srgbClr val="B5A78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24000"/>
            <a:ext cx="7239000" cy="4826000"/>
          </a:xfrm>
          <a:prstGeom prst="rect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marL="0" lvl="1" eaLnBrk="1" hangingPunct="1">
              <a:defRPr/>
            </a:pPr>
            <a:r>
              <a:rPr lang="en-US" altLang="en-US" dirty="0">
                <a:latin typeface="+mj-lt"/>
                <a:ea typeface="+mj-ea"/>
                <a:cs typeface="Times New Roman" pitchFamily="18" charset="0"/>
              </a:rPr>
              <a:t>Kinect-Based 3D Sketching System</a:t>
            </a:r>
            <a:endParaRPr lang="en-US" kern="1200" dirty="0"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"/>
    </mc:Choice>
    <mc:Fallback xmlns="">
      <p:transition spd="slow" advTm="29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D0D466-363B-4F70-996C-5DC6F65BACB5}" type="slidenum">
              <a:rPr lang="en-US" altLang="zh-CN" sz="1200">
                <a:solidFill>
                  <a:srgbClr val="B5A788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>
              <a:solidFill>
                <a:srgbClr val="B5A78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39" y="1524000"/>
            <a:ext cx="382146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marL="0" lvl="1" eaLnBrk="1" hangingPunct="1">
              <a:defRPr/>
            </a:pPr>
            <a:r>
              <a:rPr lang="en-US" sz="3600" dirty="0">
                <a:cs typeface="Times New Roman" pitchFamily="18" charset="0"/>
              </a:rPr>
              <a:t>Benchmark (examples)</a:t>
            </a:r>
            <a:endParaRPr lang="en-US" kern="1200" dirty="0"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://cs.txstate.edu/~yl12/SBR2016/index_files/Example3DMod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6" y="4876800"/>
            <a:ext cx="875347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61646"/>
            <a:ext cx="2158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+mn-lt"/>
              </a:rPr>
              <a:t>Kinect300 Dataset </a:t>
            </a:r>
            <a:endParaRPr lang="en-US" sz="16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431268"/>
            <a:ext cx="2158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+mn-lt"/>
              </a:rPr>
              <a:t>3D Target dataset </a:t>
            </a:r>
            <a:endParaRPr lang="en-US" sz="16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060" y="2640013"/>
            <a:ext cx="2740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Training</a:t>
            </a:r>
            <a:r>
              <a:rPr lang="en-US" sz="1600" dirty="0">
                <a:latin typeface="+mn-lt"/>
              </a:rPr>
              <a:t>: 7 sketches/class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Testing</a:t>
            </a:r>
            <a:r>
              <a:rPr lang="en-US" sz="1600" dirty="0">
                <a:latin typeface="+mn-lt"/>
              </a:rPr>
              <a:t>: 3 sketches/class</a:t>
            </a:r>
          </a:p>
        </p:txBody>
      </p:sp>
    </p:spTree>
    <p:extLst>
      <p:ext uri="{BB962C8B-B14F-4D97-AF65-F5344CB8AC3E}">
        <p14:creationId xmlns:p14="http://schemas.microsoft.com/office/powerpoint/2010/main" val="8324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"/>
    </mc:Choice>
    <mc:Fallback xmlns="">
      <p:transition spd="slow" advTm="29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7B9899"/>
                </a:solidFill>
                <a:cs typeface="Times New Roman" pitchFamily="18" charset="0"/>
              </a:rPr>
              <a:t>Outline</a:t>
            </a:r>
            <a:endParaRPr lang="en-US" altLang="zh-CN" dirty="0">
              <a:solidFill>
                <a:srgbClr val="7B9899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37575" cy="51054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cs typeface="Times New Roman" pitchFamily="18" charset="0"/>
              </a:rPr>
              <a:t>Introduction</a:t>
            </a:r>
            <a:r>
              <a:rPr lang="tr-TR" altLang="zh-CN" sz="2800" dirty="0"/>
              <a:t> </a:t>
            </a:r>
            <a:endParaRPr lang="en-US" altLang="zh-CN" sz="2800" dirty="0"/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>
                <a:hlinkClick r:id="rId3" action="ppaction://hlinksldjump"/>
              </a:rPr>
              <a:t>Methods</a:t>
            </a:r>
            <a:endParaRPr lang="en-US" altLang="zh-CN" sz="2800" dirty="0"/>
          </a:p>
          <a:p>
            <a:pPr eaLnBrk="1" hangingPunct="1">
              <a:spcBef>
                <a:spcPts val="800"/>
              </a:spcBef>
              <a:spcAft>
                <a:spcPts val="1200"/>
              </a:spcAft>
            </a:pPr>
            <a:r>
              <a:rPr lang="en-US" altLang="zh-CN" sz="2800" dirty="0">
                <a:ea typeface="宋体" charset="-122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52397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7B9899"/>
                </a:solidFill>
                <a:cs typeface="Times New Roman" pitchFamily="18" charset="0"/>
              </a:rPr>
              <a:t>Methods</a:t>
            </a:r>
            <a:endParaRPr lang="en-US" altLang="zh-CN" dirty="0">
              <a:solidFill>
                <a:srgbClr val="7B9899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625" y="1447800"/>
            <a:ext cx="8537575" cy="5105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altLang="zh-CN" sz="2400" dirty="0"/>
              <a:t>Localized Statistical Feature and Manifold Ranking (LSFMR)</a:t>
            </a:r>
            <a:endParaRPr lang="en-US" sz="2400" dirty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Histogram of Oriented Distances (</a:t>
            </a:r>
            <a:r>
              <a:rPr lang="en-US" sz="2400" dirty="0" err="1"/>
              <a:t>HoD</a:t>
            </a:r>
            <a:r>
              <a:rPr lang="en-US" sz="2400" dirty="0"/>
              <a:t>)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Times New Roman" pitchFamily="18" charset="0"/>
              </a:rPr>
              <a:t>Sketch-Based 3D Model Retrieval Based on 2D View Classification using Convolutional Neural Network </a:t>
            </a:r>
            <a:r>
              <a:rPr lang="en-US" altLang="ja-JP" sz="2400" dirty="0"/>
              <a:t>(CNN-Point, CNN-Edge)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Times New Roman" pitchFamily="18" charset="0"/>
              </a:rPr>
              <a:t>3D Sketch-Based 3D Model Retrieval with CNN-SBR System (CNN-SBR)</a:t>
            </a:r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Times New Roman" pitchFamily="18" charset="0"/>
              </a:rPr>
              <a:t>3D Sketch-Based 3D Model Retrieval with </a:t>
            </a:r>
            <a:r>
              <a:rPr lang="zh-CN" altLang="en-US" sz="2400" dirty="0">
                <a:cs typeface="Times New Roman" pitchFamily="18" charset="0"/>
              </a:rPr>
              <a:t>CNN-Maxout-Siamese </a:t>
            </a:r>
            <a:r>
              <a:rPr lang="en-US" altLang="zh-CN" sz="2400" dirty="0">
                <a:cs typeface="Times New Roman" pitchFamily="18" charset="0"/>
              </a:rPr>
              <a:t>(</a:t>
            </a:r>
            <a:r>
              <a:rPr lang="zh-CN" altLang="en-US" sz="2400" dirty="0">
                <a:cs typeface="Times New Roman" pitchFamily="18" charset="0"/>
              </a:rPr>
              <a:t>CNN-Maxout-Siamese</a:t>
            </a:r>
            <a:r>
              <a:rPr lang="en-US" altLang="zh-CN" sz="2400" dirty="0">
                <a:cs typeface="Times New Roman" pitchFamily="18" charset="0"/>
              </a:rPr>
              <a:t>)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4355" y="1562100"/>
            <a:ext cx="8137525" cy="1257300"/>
          </a:xfrm>
        </p:spPr>
        <p:txBody>
          <a:bodyPr/>
          <a:lstStyle/>
          <a:p>
            <a:r>
              <a:rPr lang="en-US" altLang="zh-CN" dirty="0"/>
              <a:t>Localized Statistical Feature and Manifold Ranking</a:t>
            </a:r>
            <a:endParaRPr lang="el-GR" altLang="ja-JP" dirty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3017838"/>
            <a:ext cx="7632700" cy="2087562"/>
          </a:xfrm>
        </p:spPr>
        <p:txBody>
          <a:bodyPr/>
          <a:lstStyle/>
          <a:p>
            <a:pPr algn="ctr">
              <a:buNone/>
            </a:pPr>
            <a:r>
              <a:rPr lang="en-US" altLang="zh-CN" dirty="0" err="1"/>
              <a:t>Yachun</a:t>
            </a:r>
            <a:r>
              <a:rPr lang="en-US" altLang="zh-CN" dirty="0"/>
              <a:t> Fan, </a:t>
            </a:r>
            <a:r>
              <a:rPr lang="en-US" altLang="zh-CN" dirty="0" err="1"/>
              <a:t>Fuqing</a:t>
            </a:r>
            <a:r>
              <a:rPr lang="en-US" altLang="zh-CN" dirty="0"/>
              <a:t> </a:t>
            </a:r>
            <a:r>
              <a:rPr lang="en-US" altLang="zh-CN" dirty="0" err="1"/>
              <a:t>Duan</a:t>
            </a:r>
            <a:r>
              <a:rPr lang="en-US" altLang="zh-CN" dirty="0"/>
              <a:t>, Lu Qian </a:t>
            </a:r>
          </a:p>
          <a:p>
            <a:pPr algn="ctr">
              <a:buNone/>
            </a:pPr>
            <a:endParaRPr lang="en-US" altLang="ja-JP" dirty="0">
              <a:ea typeface="ＭＳ Ｐゴシック" pitchFamily="50" charset="-128"/>
            </a:endParaRPr>
          </a:p>
          <a:p>
            <a:pPr algn="ctr">
              <a:buNone/>
            </a:pPr>
            <a:r>
              <a:rPr lang="en-US" dirty="0"/>
              <a:t>Beijing Normal University</a:t>
            </a:r>
            <a:r>
              <a:rPr lang="en-US" altLang="ja-JP" sz="2400" dirty="0">
                <a:ea typeface="ＭＳ Ｐゴシック" pitchFamily="50" charset="-128"/>
              </a:rPr>
              <a:t>, China</a:t>
            </a:r>
            <a:r>
              <a:rPr lang="en-US" sz="2400" dirty="0"/>
              <a:t> </a:t>
            </a:r>
          </a:p>
          <a:p>
            <a:pPr algn="ctr">
              <a:buFontTx/>
              <a:buNone/>
            </a:pPr>
            <a:endParaRPr lang="en-US" altLang="ja-JP" dirty="0">
              <a:ea typeface="ＭＳ Ｐゴシック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00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9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ppt20D.tmp</Template>
  <TotalTime>18430</TotalTime>
  <Words>2220</Words>
  <Application>Microsoft Office PowerPoint</Application>
  <PresentationFormat>On-screen Show (4:3)</PresentationFormat>
  <Paragraphs>267</Paragraphs>
  <Slides>29</Slides>
  <Notes>25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方正舒体</vt:lpstr>
      <vt:lpstr>ＭＳ Ｐゴシック</vt:lpstr>
      <vt:lpstr>ＭＳ Ｐ明朝</vt:lpstr>
      <vt:lpstr>宋体</vt:lpstr>
      <vt:lpstr>宋体</vt:lpstr>
      <vt:lpstr>Arial</vt:lpstr>
      <vt:lpstr>Calibri</vt:lpstr>
      <vt:lpstr>Cambria Math</vt:lpstr>
      <vt:lpstr>Courier New</vt:lpstr>
      <vt:lpstr>Georgia</vt:lpstr>
      <vt:lpstr>Gill Sans MT</vt:lpstr>
      <vt:lpstr>Times New Roman</vt:lpstr>
      <vt:lpstr>Wingdings</vt:lpstr>
      <vt:lpstr>Wingdings 2</vt:lpstr>
      <vt:lpstr>Civic</vt:lpstr>
      <vt:lpstr>Visio.Drawing.11</vt:lpstr>
      <vt:lpstr>Microsoft Equation 3.0</vt:lpstr>
      <vt:lpstr>SHREC’16 Track: 3D Sketch-Based 3D Shape Retrieval</vt:lpstr>
      <vt:lpstr>Outline</vt:lpstr>
      <vt:lpstr>Motivations</vt:lpstr>
      <vt:lpstr>3D Sketch-Based 3D Model Retrieval </vt:lpstr>
      <vt:lpstr>PowerPoint Presentation</vt:lpstr>
      <vt:lpstr>PowerPoint Presentation</vt:lpstr>
      <vt:lpstr>Outline</vt:lpstr>
      <vt:lpstr>Methods</vt:lpstr>
      <vt:lpstr>Localized Statistical Feature and Manifold Ranking</vt:lpstr>
      <vt:lpstr>PowerPoint Presentation</vt:lpstr>
      <vt:lpstr>Sketch-Based 3D Model Retrieval Based on 2D View Classification using Convolutional Neural Network</vt:lpstr>
      <vt:lpstr>Retrieval Pipeline</vt:lpstr>
      <vt:lpstr>Histogram of Oriented Distances</vt:lpstr>
      <vt:lpstr>Histogram of Oriented Distances</vt:lpstr>
      <vt:lpstr>HOD Descriptors from Six 3D Sketches</vt:lpstr>
      <vt:lpstr>PowerPoint Presentation</vt:lpstr>
      <vt:lpstr>CNN-SBR Architecture</vt:lpstr>
      <vt:lpstr>PowerPoint Presentation</vt:lpstr>
      <vt:lpstr>PowerPoint Presentation</vt:lpstr>
      <vt:lpstr>PowerPoint Presentation</vt:lpstr>
      <vt:lpstr>PowerPoint Presentation</vt:lpstr>
      <vt:lpstr>Learn Feature Representations</vt:lpstr>
      <vt:lpstr> Cross-Domain Matching and Similarity Computation </vt:lpstr>
      <vt:lpstr>Outline</vt:lpstr>
      <vt:lpstr>Results: Precision-Recall</vt:lpstr>
      <vt:lpstr>Results: Performance Metrics</vt:lpstr>
      <vt:lpstr>Results: Performance Comparison</vt:lpstr>
      <vt:lpstr>Results: Method Classification</vt:lpstr>
      <vt:lpstr>PowerPoint Presentation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SHREC’09 TRACK: QUERYING WITH PARTIAL MODELS</dc:title>
  <dc:creator>Afzal Godil</dc:creator>
  <cp:lastModifiedBy>BO LI</cp:lastModifiedBy>
  <cp:revision>658</cp:revision>
  <dcterms:created xsi:type="dcterms:W3CDTF">2009-03-09T18:21:29Z</dcterms:created>
  <dcterms:modified xsi:type="dcterms:W3CDTF">2016-05-02T06:37:13Z</dcterms:modified>
</cp:coreProperties>
</file>